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omments/comment1.xml" ContentType="application/vnd.openxmlformats-officedocument.presentationml.comment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omments/comment2.xml" ContentType="application/vnd.openxmlformats-officedocument.presentationml.comment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omments/comment3.xml" ContentType="application/vnd.openxmlformats-officedocument.presentationml.comments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omments/comment4.xml" ContentType="application/vnd.openxmlformats-officedocument.presentationml.comments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0" r:id="rId1"/>
  </p:sldMasterIdLst>
  <p:notesMasterIdLst>
    <p:notesMasterId r:id="rId77"/>
  </p:notesMasterIdLst>
  <p:handoutMasterIdLst>
    <p:handoutMasterId r:id="rId78"/>
  </p:handoutMasterIdLst>
  <p:sldIdLst>
    <p:sldId id="384" r:id="rId2"/>
    <p:sldId id="800" r:id="rId3"/>
    <p:sldId id="811" r:id="rId4"/>
    <p:sldId id="846" r:id="rId5"/>
    <p:sldId id="256" r:id="rId6"/>
    <p:sldId id="845" r:id="rId7"/>
    <p:sldId id="742" r:id="rId8"/>
    <p:sldId id="801" r:id="rId9"/>
    <p:sldId id="671" r:id="rId10"/>
    <p:sldId id="577" r:id="rId11"/>
    <p:sldId id="629" r:id="rId12"/>
    <p:sldId id="823" r:id="rId13"/>
    <p:sldId id="673" r:id="rId14"/>
    <p:sldId id="840" r:id="rId15"/>
    <p:sldId id="686" r:id="rId16"/>
    <p:sldId id="632" r:id="rId17"/>
    <p:sldId id="778" r:id="rId18"/>
    <p:sldId id="793" r:id="rId19"/>
    <p:sldId id="809" r:id="rId20"/>
    <p:sldId id="794" r:id="rId21"/>
    <p:sldId id="795" r:id="rId22"/>
    <p:sldId id="797" r:id="rId23"/>
    <p:sldId id="798" r:id="rId24"/>
    <p:sldId id="810" r:id="rId25"/>
    <p:sldId id="827" r:id="rId26"/>
    <p:sldId id="849" r:id="rId27"/>
    <p:sldId id="828" r:id="rId28"/>
    <p:sldId id="716" r:id="rId29"/>
    <p:sldId id="573" r:id="rId30"/>
    <p:sldId id="825" r:id="rId31"/>
    <p:sldId id="431" r:id="rId32"/>
    <p:sldId id="834" r:id="rId33"/>
    <p:sldId id="832" r:id="rId34"/>
    <p:sldId id="633" r:id="rId35"/>
    <p:sldId id="806" r:id="rId36"/>
    <p:sldId id="835" r:id="rId37"/>
    <p:sldId id="759" r:id="rId38"/>
    <p:sldId id="838" r:id="rId39"/>
    <p:sldId id="839" r:id="rId40"/>
    <p:sldId id="836" r:id="rId41"/>
    <p:sldId id="442" r:id="rId42"/>
    <p:sldId id="443" r:id="rId43"/>
    <p:sldId id="661" r:id="rId44"/>
    <p:sldId id="446" r:id="rId45"/>
    <p:sldId id="674" r:id="rId46"/>
    <p:sldId id="837" r:id="rId47"/>
    <p:sldId id="814" r:id="rId48"/>
    <p:sldId id="826" r:id="rId49"/>
    <p:sldId id="640" r:id="rId50"/>
    <p:sldId id="812" r:id="rId51"/>
    <p:sldId id="829" r:id="rId52"/>
    <p:sldId id="830" r:id="rId53"/>
    <p:sldId id="804" r:id="rId54"/>
    <p:sldId id="792" r:id="rId55"/>
    <p:sldId id="851" r:id="rId56"/>
    <p:sldId id="438" r:id="rId57"/>
    <p:sldId id="774" r:id="rId58"/>
    <p:sldId id="775" r:id="rId59"/>
    <p:sldId id="831" r:id="rId60"/>
    <p:sldId id="762" r:id="rId61"/>
    <p:sldId id="761" r:id="rId62"/>
    <p:sldId id="763" r:id="rId63"/>
    <p:sldId id="765" r:id="rId64"/>
    <p:sldId id="766" r:id="rId65"/>
    <p:sldId id="769" r:id="rId66"/>
    <p:sldId id="815" r:id="rId67"/>
    <p:sldId id="821" r:id="rId68"/>
    <p:sldId id="820" r:id="rId69"/>
    <p:sldId id="420" r:id="rId70"/>
    <p:sldId id="843" r:id="rId71"/>
    <p:sldId id="852" r:id="rId72"/>
    <p:sldId id="848" r:id="rId73"/>
    <p:sldId id="648" r:id="rId74"/>
    <p:sldId id="662" r:id="rId75"/>
    <p:sldId id="813" r:id="rId7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rad, Stephanie" initials="CS" lastIdx="2" clrIdx="0">
    <p:extLst>
      <p:ext uri="{19B8F6BF-5375-455C-9EA6-DF929625EA0E}">
        <p15:presenceInfo xmlns:p15="http://schemas.microsoft.com/office/powerpoint/2012/main" userId="S::stconrad@toh.ca::4a0f2b64-c7ac-4f8a-a3f2-c59de51821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052"/>
    <a:srgbClr val="0000FF"/>
    <a:srgbClr val="FF9900"/>
    <a:srgbClr val="3333CC"/>
    <a:srgbClr val="353537"/>
    <a:srgbClr val="009999"/>
    <a:srgbClr val="558ED5"/>
    <a:srgbClr val="17375E"/>
    <a:srgbClr val="FF00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6C10C2-483B-4C36-8333-C5791DF71BCA}" v="56" dt="2020-04-01T16:33:30.9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85562" autoAdjust="0"/>
  </p:normalViewPr>
  <p:slideViewPr>
    <p:cSldViewPr>
      <p:cViewPr varScale="1">
        <p:scale>
          <a:sx n="50" d="100"/>
          <a:sy n="50" d="100"/>
        </p:scale>
        <p:origin x="53" y="18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42" y="254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5070"/>
    </p:cViewPr>
  </p:sorterViewPr>
  <p:notesViewPr>
    <p:cSldViewPr>
      <p:cViewPr varScale="1">
        <p:scale>
          <a:sx n="35" d="100"/>
          <a:sy n="35" d="100"/>
        </p:scale>
        <p:origin x="-151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microsoft.com/office/2016/11/relationships/changesInfo" Target="changesInfos/changesInfo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85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rad, Stephanie" userId="4a0f2b64-c7ac-4f8a-a3f2-c59de51821f0" providerId="ADAL" clId="{97F7F086-0FA5-4FE0-AF0C-498C9BBF768B}"/>
    <pc:docChg chg="undo custSel mod addSld delSld modSld sldOrd">
      <pc:chgData name="Conrad, Stephanie" userId="4a0f2b64-c7ac-4f8a-a3f2-c59de51821f0" providerId="ADAL" clId="{97F7F086-0FA5-4FE0-AF0C-498C9BBF768B}" dt="2020-02-18T16:58:52.242" v="666" actId="20577"/>
      <pc:docMkLst>
        <pc:docMk/>
      </pc:docMkLst>
      <pc:sldChg chg="addSp delSp modSp add">
        <pc:chgData name="Conrad, Stephanie" userId="4a0f2b64-c7ac-4f8a-a3f2-c59de51821f0" providerId="ADAL" clId="{97F7F086-0FA5-4FE0-AF0C-498C9BBF768B}" dt="2020-02-18T16:33:42.972" v="439" actId="208"/>
        <pc:sldMkLst>
          <pc:docMk/>
          <pc:sldMk cId="1652133998" sldId="256"/>
        </pc:sldMkLst>
        <pc:spChg chg="add mod ord">
          <ac:chgData name="Conrad, Stephanie" userId="4a0f2b64-c7ac-4f8a-a3f2-c59de51821f0" providerId="ADAL" clId="{97F7F086-0FA5-4FE0-AF0C-498C9BBF768B}" dt="2020-02-10T17:31:43.321" v="364" actId="171"/>
          <ac:spMkLst>
            <pc:docMk/>
            <pc:sldMk cId="1652133998" sldId="256"/>
            <ac:spMk id="3" creationId="{61143942-B467-4D87-9991-664A9DB672E4}"/>
          </ac:spMkLst>
        </pc:spChg>
        <pc:spChg chg="mod">
          <ac:chgData name="Conrad, Stephanie" userId="4a0f2b64-c7ac-4f8a-a3f2-c59de51821f0" providerId="ADAL" clId="{97F7F086-0FA5-4FE0-AF0C-498C9BBF768B}" dt="2020-02-18T16:33:42.972" v="439" actId="208"/>
          <ac:spMkLst>
            <pc:docMk/>
            <pc:sldMk cId="1652133998" sldId="256"/>
            <ac:spMk id="11" creationId="{84CA1D95-319B-47F5-8D70-84546536CA33}"/>
          </ac:spMkLst>
        </pc:spChg>
        <pc:spChg chg="mod">
          <ac:chgData name="Conrad, Stephanie" userId="4a0f2b64-c7ac-4f8a-a3f2-c59de51821f0" providerId="ADAL" clId="{97F7F086-0FA5-4FE0-AF0C-498C9BBF768B}" dt="2020-02-10T17:29:01.272" v="320" actId="164"/>
          <ac:spMkLst>
            <pc:docMk/>
            <pc:sldMk cId="1652133998" sldId="256"/>
            <ac:spMk id="13" creationId="{37175EB1-39E0-4794-A033-51E83BD435AE}"/>
          </ac:spMkLst>
        </pc:spChg>
        <pc:spChg chg="mod">
          <ac:chgData name="Conrad, Stephanie" userId="4a0f2b64-c7ac-4f8a-a3f2-c59de51821f0" providerId="ADAL" clId="{97F7F086-0FA5-4FE0-AF0C-498C9BBF768B}" dt="2020-02-10T17:29:01.272" v="320" actId="164"/>
          <ac:spMkLst>
            <pc:docMk/>
            <pc:sldMk cId="1652133998" sldId="256"/>
            <ac:spMk id="14" creationId="{EE80F002-8DAE-4F9E-A445-8081E9C9A419}"/>
          </ac:spMkLst>
        </pc:spChg>
        <pc:spChg chg="mod">
          <ac:chgData name="Conrad, Stephanie" userId="4a0f2b64-c7ac-4f8a-a3f2-c59de51821f0" providerId="ADAL" clId="{97F7F086-0FA5-4FE0-AF0C-498C9BBF768B}" dt="2020-02-10T17:29:01.272" v="320" actId="164"/>
          <ac:spMkLst>
            <pc:docMk/>
            <pc:sldMk cId="1652133998" sldId="256"/>
            <ac:spMk id="15" creationId="{CAEA56F5-53E5-45B2-A0C1-2AC4BA0F99B9}"/>
          </ac:spMkLst>
        </pc:spChg>
        <pc:spChg chg="mod">
          <ac:chgData name="Conrad, Stephanie" userId="4a0f2b64-c7ac-4f8a-a3f2-c59de51821f0" providerId="ADAL" clId="{97F7F086-0FA5-4FE0-AF0C-498C9BBF768B}" dt="2020-02-10T17:29:01.272" v="320" actId="164"/>
          <ac:spMkLst>
            <pc:docMk/>
            <pc:sldMk cId="1652133998" sldId="256"/>
            <ac:spMk id="16" creationId="{F456B5C3-43F8-4947-BD94-9518D95B4A20}"/>
          </ac:spMkLst>
        </pc:spChg>
        <pc:spChg chg="mod">
          <ac:chgData name="Conrad, Stephanie" userId="4a0f2b64-c7ac-4f8a-a3f2-c59de51821f0" providerId="ADAL" clId="{97F7F086-0FA5-4FE0-AF0C-498C9BBF768B}" dt="2020-02-10T17:29:01.272" v="320" actId="164"/>
          <ac:spMkLst>
            <pc:docMk/>
            <pc:sldMk cId="1652133998" sldId="256"/>
            <ac:spMk id="17" creationId="{9225BCA5-2370-4D15-8B03-4F737DBD6AF1}"/>
          </ac:spMkLst>
        </pc:spChg>
        <pc:spChg chg="del mod">
          <ac:chgData name="Conrad, Stephanie" userId="4a0f2b64-c7ac-4f8a-a3f2-c59de51821f0" providerId="ADAL" clId="{97F7F086-0FA5-4FE0-AF0C-498C9BBF768B}" dt="2020-02-10T17:32:47.870" v="371" actId="478"/>
          <ac:spMkLst>
            <pc:docMk/>
            <pc:sldMk cId="1652133998" sldId="256"/>
            <ac:spMk id="22" creationId="{DBC4667B-AD21-4485-9BED-1AB0B21EBDC7}"/>
          </ac:spMkLst>
        </pc:spChg>
        <pc:spChg chg="mod">
          <ac:chgData name="Conrad, Stephanie" userId="4a0f2b64-c7ac-4f8a-a3f2-c59de51821f0" providerId="ADAL" clId="{97F7F086-0FA5-4FE0-AF0C-498C9BBF768B}" dt="2020-02-10T17:29:44.892" v="331" actId="14100"/>
          <ac:spMkLst>
            <pc:docMk/>
            <pc:sldMk cId="1652133998" sldId="256"/>
            <ac:spMk id="23" creationId="{AE982230-362E-48A0-B3C8-F2582B4411A8}"/>
          </ac:spMkLst>
        </pc:spChg>
        <pc:grpChg chg="add mod">
          <ac:chgData name="Conrad, Stephanie" userId="4a0f2b64-c7ac-4f8a-a3f2-c59de51821f0" providerId="ADAL" clId="{97F7F086-0FA5-4FE0-AF0C-498C9BBF768B}" dt="2020-02-10T17:29:36.715" v="329" actId="1076"/>
          <ac:grpSpMkLst>
            <pc:docMk/>
            <pc:sldMk cId="1652133998" sldId="256"/>
            <ac:grpSpMk id="2" creationId="{41AC109A-AFCB-4CB4-AA31-D54D99FE632C}"/>
          </ac:grpSpMkLst>
        </pc:grpChg>
        <pc:graphicFrameChg chg="mod">
          <ac:chgData name="Conrad, Stephanie" userId="4a0f2b64-c7ac-4f8a-a3f2-c59de51821f0" providerId="ADAL" clId="{97F7F086-0FA5-4FE0-AF0C-498C9BBF768B}" dt="2020-02-18T16:33:30.229" v="437" actId="12100"/>
          <ac:graphicFrameMkLst>
            <pc:docMk/>
            <pc:sldMk cId="1652133998" sldId="256"/>
            <ac:graphicFrameMk id="19" creationId="{26F9EF09-AFFE-41A1-9D3C-0E1FCB00F33B}"/>
          </ac:graphicFrameMkLst>
        </pc:graphicFrameChg>
        <pc:picChg chg="mod">
          <ac:chgData name="Conrad, Stephanie" userId="4a0f2b64-c7ac-4f8a-a3f2-c59de51821f0" providerId="ADAL" clId="{97F7F086-0FA5-4FE0-AF0C-498C9BBF768B}" dt="2020-02-10T17:29:01.272" v="320" actId="164"/>
          <ac:picMkLst>
            <pc:docMk/>
            <pc:sldMk cId="1652133998" sldId="256"/>
            <ac:picMk id="18" creationId="{7566F7E5-3FFE-4B0C-9B8B-848548FC7771}"/>
          </ac:picMkLst>
        </pc:picChg>
      </pc:sldChg>
      <pc:sldChg chg="addSp delSp modSp mod setBg setClrOvrMap">
        <pc:chgData name="Conrad, Stephanie" userId="4a0f2b64-c7ac-4f8a-a3f2-c59de51821f0" providerId="ADAL" clId="{97F7F086-0FA5-4FE0-AF0C-498C9BBF768B}" dt="2020-02-18T16:31:31.967" v="434" actId="20577"/>
        <pc:sldMkLst>
          <pc:docMk/>
          <pc:sldMk cId="0" sldId="384"/>
        </pc:sldMkLst>
        <pc:spChg chg="mod">
          <ac:chgData name="Conrad, Stephanie" userId="4a0f2b64-c7ac-4f8a-a3f2-c59de51821f0" providerId="ADAL" clId="{97F7F086-0FA5-4FE0-AF0C-498C9BBF768B}" dt="2020-02-10T17:06:23.297" v="122" actId="26606"/>
          <ac:spMkLst>
            <pc:docMk/>
            <pc:sldMk cId="0" sldId="384"/>
            <ac:spMk id="2" creationId="{00000000-0000-0000-0000-000000000000}"/>
          </ac:spMkLst>
        </pc:spChg>
        <pc:spChg chg="add mod ord">
          <ac:chgData name="Conrad, Stephanie" userId="4a0f2b64-c7ac-4f8a-a3f2-c59de51821f0" providerId="ADAL" clId="{97F7F086-0FA5-4FE0-AF0C-498C9BBF768B}" dt="2020-02-10T17:11:24.200" v="217" actId="14100"/>
          <ac:spMkLst>
            <pc:docMk/>
            <pc:sldMk cId="0" sldId="384"/>
            <ac:spMk id="3" creationId="{005E9B8C-B15C-4B39-ADAC-148A571A345B}"/>
          </ac:spMkLst>
        </pc:spChg>
        <pc:spChg chg="add">
          <ac:chgData name="Conrad, Stephanie" userId="4a0f2b64-c7ac-4f8a-a3f2-c59de51821f0" providerId="ADAL" clId="{97F7F086-0FA5-4FE0-AF0C-498C9BBF768B}" dt="2020-02-18T16:31:05.494" v="433"/>
          <ac:spMkLst>
            <pc:docMk/>
            <pc:sldMk cId="0" sldId="384"/>
            <ac:spMk id="9" creationId="{955A4E4E-3A06-4D69-BA4C-727E15E52BF9}"/>
          </ac:spMkLst>
        </pc:spChg>
        <pc:spChg chg="add del">
          <ac:chgData name="Conrad, Stephanie" userId="4a0f2b64-c7ac-4f8a-a3f2-c59de51821f0" providerId="ADAL" clId="{97F7F086-0FA5-4FE0-AF0C-498C9BBF768B}" dt="2020-02-10T17:06:23.297" v="122" actId="26606"/>
          <ac:spMkLst>
            <pc:docMk/>
            <pc:sldMk cId="0" sldId="384"/>
            <ac:spMk id="71" creationId="{8BA3D8AB-075F-4BA0-86FD-E58CCD85BC6E}"/>
          </ac:spMkLst>
        </pc:spChg>
        <pc:spChg chg="add del">
          <ac:chgData name="Conrad, Stephanie" userId="4a0f2b64-c7ac-4f8a-a3f2-c59de51821f0" providerId="ADAL" clId="{97F7F086-0FA5-4FE0-AF0C-498C9BBF768B}" dt="2020-02-10T16:29:35.550" v="2" actId="26606"/>
          <ac:spMkLst>
            <pc:docMk/>
            <pc:sldMk cId="0" sldId="384"/>
            <ac:spMk id="73" creationId="{6FA0A1AD-DEE2-4598-8D3B-C1F65F315A79}"/>
          </ac:spMkLst>
        </pc:spChg>
        <pc:spChg chg="add del">
          <ac:chgData name="Conrad, Stephanie" userId="4a0f2b64-c7ac-4f8a-a3f2-c59de51821f0" providerId="ADAL" clId="{97F7F086-0FA5-4FE0-AF0C-498C9BBF768B}" dt="2020-02-10T17:06:23.297" v="122" actId="26606"/>
          <ac:spMkLst>
            <pc:docMk/>
            <pc:sldMk cId="0" sldId="384"/>
            <ac:spMk id="75" creationId="{514579E4-5B5F-42C9-B08F-A904C81B14E8}"/>
          </ac:spMkLst>
        </pc:spChg>
        <pc:spChg chg="add del">
          <ac:chgData name="Conrad, Stephanie" userId="4a0f2b64-c7ac-4f8a-a3f2-c59de51821f0" providerId="ADAL" clId="{97F7F086-0FA5-4FE0-AF0C-498C9BBF768B}" dt="2020-02-10T17:06:23.297" v="122" actId="26606"/>
          <ac:spMkLst>
            <pc:docMk/>
            <pc:sldMk cId="0" sldId="384"/>
            <ac:spMk id="77" creationId="{B41BF6CF-E1B8-4EE2-9AE1-86A58DAFD753}"/>
          </ac:spMkLst>
        </pc:spChg>
        <pc:spChg chg="add">
          <ac:chgData name="Conrad, Stephanie" userId="4a0f2b64-c7ac-4f8a-a3f2-c59de51821f0" providerId="ADAL" clId="{97F7F086-0FA5-4FE0-AF0C-498C9BBF768B}" dt="2020-02-10T17:06:23.297" v="122" actId="26606"/>
          <ac:spMkLst>
            <pc:docMk/>
            <pc:sldMk cId="0" sldId="384"/>
            <ac:spMk id="137" creationId="{0D11122E-E982-4BDE-B647-CC3FFA523A58}"/>
          </ac:spMkLst>
        </pc:spChg>
        <pc:spChg chg="add">
          <ac:chgData name="Conrad, Stephanie" userId="4a0f2b64-c7ac-4f8a-a3f2-c59de51821f0" providerId="ADAL" clId="{97F7F086-0FA5-4FE0-AF0C-498C9BBF768B}" dt="2020-02-10T17:06:23.297" v="122" actId="26606"/>
          <ac:spMkLst>
            <pc:docMk/>
            <pc:sldMk cId="0" sldId="384"/>
            <ac:spMk id="139" creationId="{C46212EE-01CC-454A-833C-B8485AA4C077}"/>
          </ac:spMkLst>
        </pc:spChg>
        <pc:spChg chg="add">
          <ac:chgData name="Conrad, Stephanie" userId="4a0f2b64-c7ac-4f8a-a3f2-c59de51821f0" providerId="ADAL" clId="{97F7F086-0FA5-4FE0-AF0C-498C9BBF768B}" dt="2020-02-10T17:06:23.297" v="122" actId="26606"/>
          <ac:spMkLst>
            <pc:docMk/>
            <pc:sldMk cId="0" sldId="384"/>
            <ac:spMk id="141" creationId="{CDC77849-3BD1-4E59-BF04-13EDE548617B}"/>
          </ac:spMkLst>
        </pc:spChg>
        <pc:spChg chg="mod">
          <ac:chgData name="Conrad, Stephanie" userId="4a0f2b64-c7ac-4f8a-a3f2-c59de51821f0" providerId="ADAL" clId="{97F7F086-0FA5-4FE0-AF0C-498C9BBF768B}" dt="2020-02-10T17:11:27.704" v="218" actId="1076"/>
          <ac:spMkLst>
            <pc:docMk/>
            <pc:sldMk cId="0" sldId="384"/>
            <ac:spMk id="17409" creationId="{00000000-0000-0000-0000-000000000000}"/>
          </ac:spMkLst>
        </pc:spChg>
        <pc:spChg chg="mod">
          <ac:chgData name="Conrad, Stephanie" userId="4a0f2b64-c7ac-4f8a-a3f2-c59de51821f0" providerId="ADAL" clId="{97F7F086-0FA5-4FE0-AF0C-498C9BBF768B}" dt="2020-02-18T16:31:31.967" v="434" actId="20577"/>
          <ac:spMkLst>
            <pc:docMk/>
            <pc:sldMk cId="0" sldId="384"/>
            <ac:spMk id="17410" creationId="{00000000-0000-0000-0000-000000000000}"/>
          </ac:spMkLst>
        </pc:spChg>
        <pc:spChg chg="add del">
          <ac:chgData name="Conrad, Stephanie" userId="4a0f2b64-c7ac-4f8a-a3f2-c59de51821f0" providerId="ADAL" clId="{97F7F086-0FA5-4FE0-AF0C-498C9BBF768B}" dt="2020-02-10T17:06:23.297" v="122" actId="26606"/>
          <ac:spMkLst>
            <pc:docMk/>
            <pc:sldMk cId="0" sldId="384"/>
            <ac:spMk id="17412" creationId="{C758EC8D-68D1-4138-B719-BE00C78AD146}"/>
          </ac:spMkLst>
        </pc:spChg>
        <pc:picChg chg="add del">
          <ac:chgData name="Conrad, Stephanie" userId="4a0f2b64-c7ac-4f8a-a3f2-c59de51821f0" providerId="ADAL" clId="{97F7F086-0FA5-4FE0-AF0C-498C9BBF768B}" dt="2020-02-10T16:29:35.550" v="2" actId="26606"/>
          <ac:picMkLst>
            <pc:docMk/>
            <pc:sldMk cId="0" sldId="384"/>
            <ac:picMk id="70" creationId="{488F3F1F-3C5B-4073-A69F-48F936136B20}"/>
          </ac:picMkLst>
        </pc:picChg>
      </pc:sldChg>
      <pc:sldChg chg="delSp modSp">
        <pc:chgData name="Conrad, Stephanie" userId="4a0f2b64-c7ac-4f8a-a3f2-c59de51821f0" providerId="ADAL" clId="{97F7F086-0FA5-4FE0-AF0C-498C9BBF768B}" dt="2020-02-10T16:39:15.193" v="20" actId="478"/>
        <pc:sldMkLst>
          <pc:docMk/>
          <pc:sldMk cId="0" sldId="420"/>
        </pc:sldMkLst>
        <pc:spChg chg="del">
          <ac:chgData name="Conrad, Stephanie" userId="4a0f2b64-c7ac-4f8a-a3f2-c59de51821f0" providerId="ADAL" clId="{97F7F086-0FA5-4FE0-AF0C-498C9BBF768B}" dt="2020-02-10T16:39:15.193" v="20" actId="478"/>
          <ac:spMkLst>
            <pc:docMk/>
            <pc:sldMk cId="0" sldId="420"/>
            <ac:spMk id="3" creationId="{5D18C75C-19A0-4110-BD8B-7646217A6B63}"/>
          </ac:spMkLst>
        </pc:spChg>
        <pc:spChg chg="mod">
          <ac:chgData name="Conrad, Stephanie" userId="4a0f2b64-c7ac-4f8a-a3f2-c59de51821f0" providerId="ADAL" clId="{97F7F086-0FA5-4FE0-AF0C-498C9BBF768B}" dt="2020-02-10T16:39:13.312" v="19" actId="207"/>
          <ac:spMkLst>
            <pc:docMk/>
            <pc:sldMk cId="0" sldId="420"/>
            <ac:spMk id="633857" creationId="{00000000-0000-0000-0000-000000000000}"/>
          </ac:spMkLst>
        </pc:spChg>
      </pc:sldChg>
      <pc:sldChg chg="addSp modSp">
        <pc:chgData name="Conrad, Stephanie" userId="4a0f2b64-c7ac-4f8a-a3f2-c59de51821f0" providerId="ADAL" clId="{97F7F086-0FA5-4FE0-AF0C-498C9BBF768B}" dt="2020-02-10T21:24:06.957" v="419" actId="1076"/>
        <pc:sldMkLst>
          <pc:docMk/>
          <pc:sldMk cId="0" sldId="431"/>
        </pc:sldMkLst>
        <pc:spChg chg="add mod">
          <ac:chgData name="Conrad, Stephanie" userId="4a0f2b64-c7ac-4f8a-a3f2-c59de51821f0" providerId="ADAL" clId="{97F7F086-0FA5-4FE0-AF0C-498C9BBF768B}" dt="2020-02-10T21:24:06.957" v="419" actId="1076"/>
          <ac:spMkLst>
            <pc:docMk/>
            <pc:sldMk cId="0" sldId="431"/>
            <ac:spMk id="3" creationId="{1FF4D02C-793F-4481-818D-BC6AF86FCCB9}"/>
          </ac:spMkLst>
        </pc:spChg>
      </pc:sldChg>
      <pc:sldChg chg="delSp modSp">
        <pc:chgData name="Conrad, Stephanie" userId="4a0f2b64-c7ac-4f8a-a3f2-c59de51821f0" providerId="ADAL" clId="{97F7F086-0FA5-4FE0-AF0C-498C9BBF768B}" dt="2020-02-18T16:38:49.668" v="472" actId="20577"/>
        <pc:sldMkLst>
          <pc:docMk/>
          <pc:sldMk cId="2561360974" sldId="629"/>
        </pc:sldMkLst>
        <pc:spChg chg="mod">
          <ac:chgData name="Conrad, Stephanie" userId="4a0f2b64-c7ac-4f8a-a3f2-c59de51821f0" providerId="ADAL" clId="{97F7F086-0FA5-4FE0-AF0C-498C9BBF768B}" dt="2020-02-10T17:04:41.256" v="104" actId="207"/>
          <ac:spMkLst>
            <pc:docMk/>
            <pc:sldMk cId="2561360974" sldId="629"/>
            <ac:spMk id="2" creationId="{00000000-0000-0000-0000-000000000000}"/>
          </ac:spMkLst>
        </pc:spChg>
        <pc:spChg chg="del">
          <ac:chgData name="Conrad, Stephanie" userId="4a0f2b64-c7ac-4f8a-a3f2-c59de51821f0" providerId="ADAL" clId="{97F7F086-0FA5-4FE0-AF0C-498C9BBF768B}" dt="2020-02-10T17:04:39.255" v="103" actId="478"/>
          <ac:spMkLst>
            <pc:docMk/>
            <pc:sldMk cId="2561360974" sldId="629"/>
            <ac:spMk id="9" creationId="{B4355B2B-1E5E-4215-A3C9-876A32EF037A}"/>
          </ac:spMkLst>
        </pc:spChg>
        <pc:graphicFrameChg chg="mod">
          <ac:chgData name="Conrad, Stephanie" userId="4a0f2b64-c7ac-4f8a-a3f2-c59de51821f0" providerId="ADAL" clId="{97F7F086-0FA5-4FE0-AF0C-498C9BBF768B}" dt="2020-02-18T16:38:49.668" v="472" actId="20577"/>
          <ac:graphicFrameMkLst>
            <pc:docMk/>
            <pc:sldMk cId="2561360974" sldId="629"/>
            <ac:graphicFrameMk id="6" creationId="{4D1E8422-FE73-43B4-BDD3-276F19820A9B}"/>
          </ac:graphicFrameMkLst>
        </pc:graphicFrameChg>
      </pc:sldChg>
      <pc:sldChg chg="modSp">
        <pc:chgData name="Conrad, Stephanie" userId="4a0f2b64-c7ac-4f8a-a3f2-c59de51821f0" providerId="ADAL" clId="{97F7F086-0FA5-4FE0-AF0C-498C9BBF768B}" dt="2020-02-10T17:04:31.816" v="100" actId="207"/>
        <pc:sldMkLst>
          <pc:docMk/>
          <pc:sldMk cId="3468316990" sldId="632"/>
        </pc:sldMkLst>
        <pc:spChg chg="mod">
          <ac:chgData name="Conrad, Stephanie" userId="4a0f2b64-c7ac-4f8a-a3f2-c59de51821f0" providerId="ADAL" clId="{97F7F086-0FA5-4FE0-AF0C-498C9BBF768B}" dt="2020-02-10T17:04:31.816" v="100" actId="207"/>
          <ac:spMkLst>
            <pc:docMk/>
            <pc:sldMk cId="3468316990" sldId="632"/>
            <ac:spMk id="2" creationId="{00000000-0000-0000-0000-000000000000}"/>
          </ac:spMkLst>
        </pc:spChg>
      </pc:sldChg>
      <pc:sldChg chg="modSp">
        <pc:chgData name="Conrad, Stephanie" userId="4a0f2b64-c7ac-4f8a-a3f2-c59de51821f0" providerId="ADAL" clId="{97F7F086-0FA5-4FE0-AF0C-498C9BBF768B}" dt="2020-02-10T21:24:58.536" v="432" actId="255"/>
        <pc:sldMkLst>
          <pc:docMk/>
          <pc:sldMk cId="1851737069" sldId="633"/>
        </pc:sldMkLst>
        <pc:spChg chg="mod">
          <ac:chgData name="Conrad, Stephanie" userId="4a0f2b64-c7ac-4f8a-a3f2-c59de51821f0" providerId="ADAL" clId="{97F7F086-0FA5-4FE0-AF0C-498C9BBF768B}" dt="2020-02-10T21:24:58.536" v="432" actId="255"/>
          <ac:spMkLst>
            <pc:docMk/>
            <pc:sldMk cId="1851737069" sldId="633"/>
            <ac:spMk id="2" creationId="{00000000-0000-0000-0000-000000000000}"/>
          </ac:spMkLst>
        </pc:spChg>
      </pc:sldChg>
      <pc:sldChg chg="delSp modSp">
        <pc:chgData name="Conrad, Stephanie" userId="4a0f2b64-c7ac-4f8a-a3f2-c59de51821f0" providerId="ADAL" clId="{97F7F086-0FA5-4FE0-AF0C-498C9BBF768B}" dt="2020-02-10T17:04:47.356" v="106" actId="207"/>
        <pc:sldMkLst>
          <pc:docMk/>
          <pc:sldMk cId="3971521844" sldId="671"/>
        </pc:sldMkLst>
        <pc:spChg chg="mod">
          <ac:chgData name="Conrad, Stephanie" userId="4a0f2b64-c7ac-4f8a-a3f2-c59de51821f0" providerId="ADAL" clId="{97F7F086-0FA5-4FE0-AF0C-498C9BBF768B}" dt="2020-02-10T17:04:47.356" v="106" actId="207"/>
          <ac:spMkLst>
            <pc:docMk/>
            <pc:sldMk cId="3971521844" sldId="671"/>
            <ac:spMk id="2" creationId="{00000000-0000-0000-0000-000000000000}"/>
          </ac:spMkLst>
        </pc:spChg>
        <pc:spChg chg="del">
          <ac:chgData name="Conrad, Stephanie" userId="4a0f2b64-c7ac-4f8a-a3f2-c59de51821f0" providerId="ADAL" clId="{97F7F086-0FA5-4FE0-AF0C-498C9BBF768B}" dt="2020-02-10T17:04:45.078" v="105" actId="478"/>
          <ac:spMkLst>
            <pc:docMk/>
            <pc:sldMk cId="3971521844" sldId="671"/>
            <ac:spMk id="5" creationId="{6403CE31-E092-45BB-A95A-1224DFC28EE5}"/>
          </ac:spMkLst>
        </pc:spChg>
      </pc:sldChg>
      <pc:sldChg chg="addSp modSp">
        <pc:chgData name="Conrad, Stephanie" userId="4a0f2b64-c7ac-4f8a-a3f2-c59de51821f0" providerId="ADAL" clId="{97F7F086-0FA5-4FE0-AF0C-498C9BBF768B}" dt="2020-02-18T16:40:56.374" v="542" actId="207"/>
        <pc:sldMkLst>
          <pc:docMk/>
          <pc:sldMk cId="1477709719" sldId="673"/>
        </pc:sldMkLst>
        <pc:spChg chg="add mod">
          <ac:chgData name="Conrad, Stephanie" userId="4a0f2b64-c7ac-4f8a-a3f2-c59de51821f0" providerId="ADAL" clId="{97F7F086-0FA5-4FE0-AF0C-498C9BBF768B}" dt="2020-02-18T16:40:56.374" v="542" actId="207"/>
          <ac:spMkLst>
            <pc:docMk/>
            <pc:sldMk cId="1477709719" sldId="673"/>
            <ac:spMk id="3" creationId="{6C1DFCA9-1508-460A-AF40-FB95C7BA7DCA}"/>
          </ac:spMkLst>
        </pc:spChg>
        <pc:spChg chg="add mod">
          <ac:chgData name="Conrad, Stephanie" userId="4a0f2b64-c7ac-4f8a-a3f2-c59de51821f0" providerId="ADAL" clId="{97F7F086-0FA5-4FE0-AF0C-498C9BBF768B}" dt="2020-02-18T16:40:56.374" v="542" actId="207"/>
          <ac:spMkLst>
            <pc:docMk/>
            <pc:sldMk cId="1477709719" sldId="673"/>
            <ac:spMk id="8" creationId="{EA428BF1-A8F0-4ECD-8085-971694EC55FC}"/>
          </ac:spMkLst>
        </pc:spChg>
        <pc:spChg chg="add mod">
          <ac:chgData name="Conrad, Stephanie" userId="4a0f2b64-c7ac-4f8a-a3f2-c59de51821f0" providerId="ADAL" clId="{97F7F086-0FA5-4FE0-AF0C-498C9BBF768B}" dt="2020-02-18T16:40:56.374" v="542" actId="207"/>
          <ac:spMkLst>
            <pc:docMk/>
            <pc:sldMk cId="1477709719" sldId="673"/>
            <ac:spMk id="9" creationId="{6487C760-05D7-449F-A43F-B879258D337C}"/>
          </ac:spMkLst>
        </pc:spChg>
      </pc:sldChg>
      <pc:sldChg chg="modSp ord">
        <pc:chgData name="Conrad, Stephanie" userId="4a0f2b64-c7ac-4f8a-a3f2-c59de51821f0" providerId="ADAL" clId="{97F7F086-0FA5-4FE0-AF0C-498C9BBF768B}" dt="2020-02-18T16:43:31.290" v="548"/>
        <pc:sldMkLst>
          <pc:docMk/>
          <pc:sldMk cId="1802364071" sldId="686"/>
        </pc:sldMkLst>
        <pc:spChg chg="mod">
          <ac:chgData name="Conrad, Stephanie" userId="4a0f2b64-c7ac-4f8a-a3f2-c59de51821f0" providerId="ADAL" clId="{97F7F086-0FA5-4FE0-AF0C-498C9BBF768B}" dt="2020-02-10T17:03:54.188" v="92"/>
          <ac:spMkLst>
            <pc:docMk/>
            <pc:sldMk cId="1802364071" sldId="686"/>
            <ac:spMk id="2" creationId="{00000000-0000-0000-0000-000000000000}"/>
          </ac:spMkLst>
        </pc:spChg>
      </pc:sldChg>
      <pc:sldChg chg="delSp modSp">
        <pc:chgData name="Conrad, Stephanie" userId="4a0f2b64-c7ac-4f8a-a3f2-c59de51821f0" providerId="ADAL" clId="{97F7F086-0FA5-4FE0-AF0C-498C9BBF768B}" dt="2020-02-10T17:05:39.687" v="118" actId="478"/>
        <pc:sldMkLst>
          <pc:docMk/>
          <pc:sldMk cId="2859498799" sldId="742"/>
        </pc:sldMkLst>
        <pc:spChg chg="mod">
          <ac:chgData name="Conrad, Stephanie" userId="4a0f2b64-c7ac-4f8a-a3f2-c59de51821f0" providerId="ADAL" clId="{97F7F086-0FA5-4FE0-AF0C-498C9BBF768B}" dt="2020-02-10T17:05:38.615" v="117" actId="207"/>
          <ac:spMkLst>
            <pc:docMk/>
            <pc:sldMk cId="2859498799" sldId="742"/>
            <ac:spMk id="2" creationId="{00000000-0000-0000-0000-000000000000}"/>
          </ac:spMkLst>
        </pc:spChg>
        <pc:spChg chg="del">
          <ac:chgData name="Conrad, Stephanie" userId="4a0f2b64-c7ac-4f8a-a3f2-c59de51821f0" providerId="ADAL" clId="{97F7F086-0FA5-4FE0-AF0C-498C9BBF768B}" dt="2020-02-10T17:05:39.687" v="118" actId="478"/>
          <ac:spMkLst>
            <pc:docMk/>
            <pc:sldMk cId="2859498799" sldId="742"/>
            <ac:spMk id="5" creationId="{1481460E-D1CE-42AA-B1BD-7B18CF630909}"/>
          </ac:spMkLst>
        </pc:spChg>
      </pc:sldChg>
      <pc:sldChg chg="addSp delSp modSp">
        <pc:chgData name="Conrad, Stephanie" userId="4a0f2b64-c7ac-4f8a-a3f2-c59de51821f0" providerId="ADAL" clId="{97F7F086-0FA5-4FE0-AF0C-498C9BBF768B}" dt="2020-02-10T16:59:00.626" v="44" actId="1076"/>
        <pc:sldMkLst>
          <pc:docMk/>
          <pc:sldMk cId="3963347274" sldId="761"/>
        </pc:sldMkLst>
        <pc:spChg chg="add del mod">
          <ac:chgData name="Conrad, Stephanie" userId="4a0f2b64-c7ac-4f8a-a3f2-c59de51821f0" providerId="ADAL" clId="{97F7F086-0FA5-4FE0-AF0C-498C9BBF768B}" dt="2020-02-10T16:56:24.751" v="26" actId="478"/>
          <ac:spMkLst>
            <pc:docMk/>
            <pc:sldMk cId="3963347274" sldId="761"/>
            <ac:spMk id="3" creationId="{16F87DDA-ECF7-454C-A733-72DF8A34DBCA}"/>
          </ac:spMkLst>
        </pc:spChg>
        <pc:spChg chg="add del mod">
          <ac:chgData name="Conrad, Stephanie" userId="4a0f2b64-c7ac-4f8a-a3f2-c59de51821f0" providerId="ADAL" clId="{97F7F086-0FA5-4FE0-AF0C-498C9BBF768B}" dt="2020-02-10T16:58:29.292" v="30" actId="478"/>
          <ac:spMkLst>
            <pc:docMk/>
            <pc:sldMk cId="3963347274" sldId="761"/>
            <ac:spMk id="8" creationId="{C05E5838-0C8D-4CAC-B4D9-883C52C89B9E}"/>
          </ac:spMkLst>
        </pc:spChg>
        <pc:spChg chg="del">
          <ac:chgData name="Conrad, Stephanie" userId="4a0f2b64-c7ac-4f8a-a3f2-c59de51821f0" providerId="ADAL" clId="{97F7F086-0FA5-4FE0-AF0C-498C9BBF768B}" dt="2020-02-10T16:58:25.745" v="29" actId="478"/>
          <ac:spMkLst>
            <pc:docMk/>
            <pc:sldMk cId="3963347274" sldId="761"/>
            <ac:spMk id="617473" creationId="{00000000-0000-0000-0000-000000000000}"/>
          </ac:spMkLst>
        </pc:spChg>
        <pc:spChg chg="mod">
          <ac:chgData name="Conrad, Stephanie" userId="4a0f2b64-c7ac-4f8a-a3f2-c59de51821f0" providerId="ADAL" clId="{97F7F086-0FA5-4FE0-AF0C-498C9BBF768B}" dt="2020-02-10T16:59:00.626" v="44" actId="1076"/>
          <ac:spMkLst>
            <pc:docMk/>
            <pc:sldMk cId="3963347274" sldId="761"/>
            <ac:spMk id="617474" creationId="{00000000-0000-0000-0000-000000000000}"/>
          </ac:spMkLst>
        </pc:spChg>
        <pc:spChg chg="mod">
          <ac:chgData name="Conrad, Stephanie" userId="4a0f2b64-c7ac-4f8a-a3f2-c59de51821f0" providerId="ADAL" clId="{97F7F086-0FA5-4FE0-AF0C-498C9BBF768B}" dt="2020-02-10T16:58:54.051" v="43" actId="1076"/>
          <ac:spMkLst>
            <pc:docMk/>
            <pc:sldMk cId="3963347274" sldId="761"/>
            <ac:spMk id="617475" creationId="{00000000-0000-0000-0000-000000000000}"/>
          </ac:spMkLst>
        </pc:spChg>
        <pc:graphicFrameChg chg="del mod">
          <ac:chgData name="Conrad, Stephanie" userId="4a0f2b64-c7ac-4f8a-a3f2-c59de51821f0" providerId="ADAL" clId="{97F7F086-0FA5-4FE0-AF0C-498C9BBF768B}" dt="2020-02-10T16:56:16.980" v="23" actId="478"/>
          <ac:graphicFrameMkLst>
            <pc:docMk/>
            <pc:sldMk cId="3963347274" sldId="761"/>
            <ac:graphicFrameMk id="6" creationId="{CE60C94A-8813-486D-9438-C0CA8B20A687}"/>
          </ac:graphicFrameMkLst>
        </pc:graphicFrameChg>
        <pc:picChg chg="add mod">
          <ac:chgData name="Conrad, Stephanie" userId="4a0f2b64-c7ac-4f8a-a3f2-c59de51821f0" providerId="ADAL" clId="{97F7F086-0FA5-4FE0-AF0C-498C9BBF768B}" dt="2020-02-10T16:58:50.210" v="42" actId="1076"/>
          <ac:picMkLst>
            <pc:docMk/>
            <pc:sldMk cId="3963347274" sldId="761"/>
            <ac:picMk id="5" creationId="{602E9E83-8D5C-44F4-8C59-18BB09F9EFC6}"/>
          </ac:picMkLst>
        </pc:picChg>
      </pc:sldChg>
      <pc:sldChg chg="modSp">
        <pc:chgData name="Conrad, Stephanie" userId="4a0f2b64-c7ac-4f8a-a3f2-c59de51821f0" providerId="ADAL" clId="{97F7F086-0FA5-4FE0-AF0C-498C9BBF768B}" dt="2020-02-18T16:55:11.138" v="617" actId="20577"/>
        <pc:sldMkLst>
          <pc:docMk/>
          <pc:sldMk cId="5205632" sldId="762"/>
        </pc:sldMkLst>
        <pc:spChg chg="mod">
          <ac:chgData name="Conrad, Stephanie" userId="4a0f2b64-c7ac-4f8a-a3f2-c59de51821f0" providerId="ADAL" clId="{97F7F086-0FA5-4FE0-AF0C-498C9BBF768B}" dt="2020-02-18T16:55:11.138" v="617" actId="20577"/>
          <ac:spMkLst>
            <pc:docMk/>
            <pc:sldMk cId="5205632" sldId="762"/>
            <ac:spMk id="616450" creationId="{00000000-0000-0000-0000-000000000000}"/>
          </ac:spMkLst>
        </pc:spChg>
      </pc:sldChg>
      <pc:sldChg chg="modSp">
        <pc:chgData name="Conrad, Stephanie" userId="4a0f2b64-c7ac-4f8a-a3f2-c59de51821f0" providerId="ADAL" clId="{97F7F086-0FA5-4FE0-AF0C-498C9BBF768B}" dt="2020-02-10T17:01:36.561" v="61" actId="1076"/>
        <pc:sldMkLst>
          <pc:docMk/>
          <pc:sldMk cId="2246129099" sldId="792"/>
        </pc:sldMkLst>
        <pc:graphicFrameChg chg="mod modGraphic">
          <ac:chgData name="Conrad, Stephanie" userId="4a0f2b64-c7ac-4f8a-a3f2-c59de51821f0" providerId="ADAL" clId="{97F7F086-0FA5-4FE0-AF0C-498C9BBF768B}" dt="2020-02-10T17:01:36.561" v="61" actId="1076"/>
          <ac:graphicFrameMkLst>
            <pc:docMk/>
            <pc:sldMk cId="2246129099" sldId="792"/>
            <ac:graphicFrameMk id="3" creationId="{00000000-0000-0000-0000-000000000000}"/>
          </ac:graphicFrameMkLst>
        </pc:graphicFrameChg>
      </pc:sldChg>
      <pc:sldChg chg="delSp modSp">
        <pc:chgData name="Conrad, Stephanie" userId="4a0f2b64-c7ac-4f8a-a3f2-c59de51821f0" providerId="ADAL" clId="{97F7F086-0FA5-4FE0-AF0C-498C9BBF768B}" dt="2020-02-10T17:04:23.239" v="99" actId="207"/>
        <pc:sldMkLst>
          <pc:docMk/>
          <pc:sldMk cId="1189519077" sldId="793"/>
        </pc:sldMkLst>
        <pc:spChg chg="del">
          <ac:chgData name="Conrad, Stephanie" userId="4a0f2b64-c7ac-4f8a-a3f2-c59de51821f0" providerId="ADAL" clId="{97F7F086-0FA5-4FE0-AF0C-498C9BBF768B}" dt="2020-02-10T17:04:05.941" v="94" actId="478"/>
          <ac:spMkLst>
            <pc:docMk/>
            <pc:sldMk cId="1189519077" sldId="793"/>
            <ac:spMk id="6" creationId="{90E17374-4985-4D35-812A-081F2FC55BBA}"/>
          </ac:spMkLst>
        </pc:spChg>
        <pc:spChg chg="mod">
          <ac:chgData name="Conrad, Stephanie" userId="4a0f2b64-c7ac-4f8a-a3f2-c59de51821f0" providerId="ADAL" clId="{97F7F086-0FA5-4FE0-AF0C-498C9BBF768B}" dt="2020-02-10T17:04:14.205" v="96" actId="1076"/>
          <ac:spMkLst>
            <pc:docMk/>
            <pc:sldMk cId="1189519077" sldId="793"/>
            <ac:spMk id="37889" creationId="{00000000-0000-0000-0000-000000000000}"/>
          </ac:spMkLst>
        </pc:spChg>
        <pc:spChg chg="mod">
          <ac:chgData name="Conrad, Stephanie" userId="4a0f2b64-c7ac-4f8a-a3f2-c59de51821f0" providerId="ADAL" clId="{97F7F086-0FA5-4FE0-AF0C-498C9BBF768B}" dt="2020-02-10T17:04:23.239" v="99" actId="207"/>
          <ac:spMkLst>
            <pc:docMk/>
            <pc:sldMk cId="1189519077" sldId="793"/>
            <ac:spMk id="37890" creationId="{00000000-0000-0000-0000-000000000000}"/>
          </ac:spMkLst>
        </pc:spChg>
      </pc:sldChg>
      <pc:sldChg chg="modSp">
        <pc:chgData name="Conrad, Stephanie" userId="4a0f2b64-c7ac-4f8a-a3f2-c59de51821f0" providerId="ADAL" clId="{97F7F086-0FA5-4FE0-AF0C-498C9BBF768B}" dt="2020-02-18T16:45:03.005" v="560" actId="207"/>
        <pc:sldMkLst>
          <pc:docMk/>
          <pc:sldMk cId="3736129684" sldId="794"/>
        </pc:sldMkLst>
        <pc:spChg chg="mod">
          <ac:chgData name="Conrad, Stephanie" userId="4a0f2b64-c7ac-4f8a-a3f2-c59de51821f0" providerId="ADAL" clId="{97F7F086-0FA5-4FE0-AF0C-498C9BBF768B}" dt="2020-02-18T16:44:08.613" v="549" actId="207"/>
          <ac:spMkLst>
            <pc:docMk/>
            <pc:sldMk cId="3736129684" sldId="794"/>
            <ac:spMk id="8" creationId="{00000000-0000-0000-0000-000000000000}"/>
          </ac:spMkLst>
        </pc:spChg>
        <pc:spChg chg="mod">
          <ac:chgData name="Conrad, Stephanie" userId="4a0f2b64-c7ac-4f8a-a3f2-c59de51821f0" providerId="ADAL" clId="{97F7F086-0FA5-4FE0-AF0C-498C9BBF768B}" dt="2020-02-18T16:45:03.005" v="560" actId="207"/>
          <ac:spMkLst>
            <pc:docMk/>
            <pc:sldMk cId="3736129684" sldId="794"/>
            <ac:spMk id="10" creationId="{00000000-0000-0000-0000-000000000000}"/>
          </ac:spMkLst>
        </pc:spChg>
        <pc:spChg chg="mod">
          <ac:chgData name="Conrad, Stephanie" userId="4a0f2b64-c7ac-4f8a-a3f2-c59de51821f0" providerId="ADAL" clId="{97F7F086-0FA5-4FE0-AF0C-498C9BBF768B}" dt="2020-02-18T16:44:13.021" v="550" actId="207"/>
          <ac:spMkLst>
            <pc:docMk/>
            <pc:sldMk cId="3736129684" sldId="794"/>
            <ac:spMk id="12" creationId="{00000000-0000-0000-0000-000000000000}"/>
          </ac:spMkLst>
        </pc:spChg>
        <pc:spChg chg="mod">
          <ac:chgData name="Conrad, Stephanie" userId="4a0f2b64-c7ac-4f8a-a3f2-c59de51821f0" providerId="ADAL" clId="{97F7F086-0FA5-4FE0-AF0C-498C9BBF768B}" dt="2020-02-18T16:44:58.518" v="559" actId="207"/>
          <ac:spMkLst>
            <pc:docMk/>
            <pc:sldMk cId="3736129684" sldId="794"/>
            <ac:spMk id="14" creationId="{00000000-0000-0000-0000-000000000000}"/>
          </ac:spMkLst>
        </pc:spChg>
        <pc:spChg chg="mod">
          <ac:chgData name="Conrad, Stephanie" userId="4a0f2b64-c7ac-4f8a-a3f2-c59de51821f0" providerId="ADAL" clId="{97F7F086-0FA5-4FE0-AF0C-498C9BBF768B}" dt="2020-02-18T16:44:20.526" v="551" actId="207"/>
          <ac:spMkLst>
            <pc:docMk/>
            <pc:sldMk cId="3736129684" sldId="794"/>
            <ac:spMk id="16" creationId="{00000000-0000-0000-0000-000000000000}"/>
          </ac:spMkLst>
        </pc:spChg>
        <pc:spChg chg="mod">
          <ac:chgData name="Conrad, Stephanie" userId="4a0f2b64-c7ac-4f8a-a3f2-c59de51821f0" providerId="ADAL" clId="{97F7F086-0FA5-4FE0-AF0C-498C9BBF768B}" dt="2020-02-18T16:44:55.494" v="558" actId="207"/>
          <ac:spMkLst>
            <pc:docMk/>
            <pc:sldMk cId="3736129684" sldId="794"/>
            <ac:spMk id="18" creationId="{00000000-0000-0000-0000-000000000000}"/>
          </ac:spMkLst>
        </pc:spChg>
        <pc:spChg chg="mod">
          <ac:chgData name="Conrad, Stephanie" userId="4a0f2b64-c7ac-4f8a-a3f2-c59de51821f0" providerId="ADAL" clId="{97F7F086-0FA5-4FE0-AF0C-498C9BBF768B}" dt="2020-02-18T16:44:24.951" v="552" actId="207"/>
          <ac:spMkLst>
            <pc:docMk/>
            <pc:sldMk cId="3736129684" sldId="794"/>
            <ac:spMk id="20" creationId="{00000000-0000-0000-0000-000000000000}"/>
          </ac:spMkLst>
        </pc:spChg>
        <pc:spChg chg="mod">
          <ac:chgData name="Conrad, Stephanie" userId="4a0f2b64-c7ac-4f8a-a3f2-c59de51821f0" providerId="ADAL" clId="{97F7F086-0FA5-4FE0-AF0C-498C9BBF768B}" dt="2020-02-18T16:44:52.822" v="557" actId="207"/>
          <ac:spMkLst>
            <pc:docMk/>
            <pc:sldMk cId="3736129684" sldId="794"/>
            <ac:spMk id="22" creationId="{00000000-0000-0000-0000-000000000000}"/>
          </ac:spMkLst>
        </pc:spChg>
        <pc:spChg chg="mod">
          <ac:chgData name="Conrad, Stephanie" userId="4a0f2b64-c7ac-4f8a-a3f2-c59de51821f0" providerId="ADAL" clId="{97F7F086-0FA5-4FE0-AF0C-498C9BBF768B}" dt="2020-02-18T16:44:48.145" v="556" actId="207"/>
          <ac:spMkLst>
            <pc:docMk/>
            <pc:sldMk cId="3736129684" sldId="794"/>
            <ac:spMk id="26" creationId="{00000000-0000-0000-0000-000000000000}"/>
          </ac:spMkLst>
        </pc:spChg>
        <pc:grpChg chg="mod">
          <ac:chgData name="Conrad, Stephanie" userId="4a0f2b64-c7ac-4f8a-a3f2-c59de51821f0" providerId="ADAL" clId="{97F7F086-0FA5-4FE0-AF0C-498C9BBF768B}" dt="2020-02-18T16:44:36.133" v="554" actId="1076"/>
          <ac:grpSpMkLst>
            <pc:docMk/>
            <pc:sldMk cId="3736129684" sldId="794"/>
            <ac:grpSpMk id="2" creationId="{00000000-0000-0000-0000-000000000000}"/>
          </ac:grpSpMkLst>
        </pc:grpChg>
      </pc:sldChg>
      <pc:sldChg chg="delSp modSp">
        <pc:chgData name="Conrad, Stephanie" userId="4a0f2b64-c7ac-4f8a-a3f2-c59de51821f0" providerId="ADAL" clId="{97F7F086-0FA5-4FE0-AF0C-498C9BBF768B}" dt="2020-02-10T17:03:28.948" v="87" actId="1076"/>
        <pc:sldMkLst>
          <pc:docMk/>
          <pc:sldMk cId="3016834048" sldId="797"/>
        </pc:sldMkLst>
        <pc:spChg chg="del">
          <ac:chgData name="Conrad, Stephanie" userId="4a0f2b64-c7ac-4f8a-a3f2-c59de51821f0" providerId="ADAL" clId="{97F7F086-0FA5-4FE0-AF0C-498C9BBF768B}" dt="2020-02-10T17:03:06.038" v="81" actId="478"/>
          <ac:spMkLst>
            <pc:docMk/>
            <pc:sldMk cId="3016834048" sldId="797"/>
            <ac:spMk id="7" creationId="{9EA4E5BE-6F99-4010-9F38-60D76ADC71FA}"/>
          </ac:spMkLst>
        </pc:spChg>
        <pc:spChg chg="mod">
          <ac:chgData name="Conrad, Stephanie" userId="4a0f2b64-c7ac-4f8a-a3f2-c59de51821f0" providerId="ADAL" clId="{97F7F086-0FA5-4FE0-AF0C-498C9BBF768B}" dt="2020-02-10T17:03:28.948" v="87" actId="1076"/>
          <ac:spMkLst>
            <pc:docMk/>
            <pc:sldMk cId="3016834048" sldId="797"/>
            <ac:spMk id="78849" creationId="{00000000-0000-0000-0000-000000000000}"/>
          </ac:spMkLst>
        </pc:spChg>
      </pc:sldChg>
      <pc:sldChg chg="delSp modSp">
        <pc:chgData name="Conrad, Stephanie" userId="4a0f2b64-c7ac-4f8a-a3f2-c59de51821f0" providerId="ADAL" clId="{97F7F086-0FA5-4FE0-AF0C-498C9BBF768B}" dt="2020-02-10T17:03:02.717" v="80" actId="207"/>
        <pc:sldMkLst>
          <pc:docMk/>
          <pc:sldMk cId="2292846387" sldId="798"/>
        </pc:sldMkLst>
        <pc:spChg chg="del mod">
          <ac:chgData name="Conrad, Stephanie" userId="4a0f2b64-c7ac-4f8a-a3f2-c59de51821f0" providerId="ADAL" clId="{97F7F086-0FA5-4FE0-AF0C-498C9BBF768B}" dt="2020-02-10T17:03:00.517" v="79" actId="478"/>
          <ac:spMkLst>
            <pc:docMk/>
            <pc:sldMk cId="2292846387" sldId="798"/>
            <ac:spMk id="5" creationId="{9C4E1B69-D7D9-4D5A-A9AA-6B87FC859C72}"/>
          </ac:spMkLst>
        </pc:spChg>
        <pc:spChg chg="mod">
          <ac:chgData name="Conrad, Stephanie" userId="4a0f2b64-c7ac-4f8a-a3f2-c59de51821f0" providerId="ADAL" clId="{97F7F086-0FA5-4FE0-AF0C-498C9BBF768B}" dt="2020-02-10T17:03:02.717" v="80" actId="207"/>
          <ac:spMkLst>
            <pc:docMk/>
            <pc:sldMk cId="2292846387" sldId="798"/>
            <ac:spMk id="80897" creationId="{00000000-0000-0000-0000-000000000000}"/>
          </ac:spMkLst>
        </pc:spChg>
      </pc:sldChg>
      <pc:sldChg chg="delSp modSp ord">
        <pc:chgData name="Conrad, Stephanie" userId="4a0f2b64-c7ac-4f8a-a3f2-c59de51821f0" providerId="ADAL" clId="{97F7F086-0FA5-4FE0-AF0C-498C9BBF768B}" dt="2020-02-18T16:35:23.863" v="461"/>
        <pc:sldMkLst>
          <pc:docMk/>
          <pc:sldMk cId="2103065872" sldId="800"/>
        </pc:sldMkLst>
        <pc:spChg chg="mod">
          <ac:chgData name="Conrad, Stephanie" userId="4a0f2b64-c7ac-4f8a-a3f2-c59de51821f0" providerId="ADAL" clId="{97F7F086-0FA5-4FE0-AF0C-498C9BBF768B}" dt="2020-02-10T17:05:55.488" v="121" actId="207"/>
          <ac:spMkLst>
            <pc:docMk/>
            <pc:sldMk cId="2103065872" sldId="800"/>
            <ac:spMk id="2" creationId="{00000000-0000-0000-0000-000000000000}"/>
          </ac:spMkLst>
        </pc:spChg>
        <pc:spChg chg="del">
          <ac:chgData name="Conrad, Stephanie" userId="4a0f2b64-c7ac-4f8a-a3f2-c59de51821f0" providerId="ADAL" clId="{97F7F086-0FA5-4FE0-AF0C-498C9BBF768B}" dt="2020-02-10T17:05:52.536" v="119" actId="478"/>
          <ac:spMkLst>
            <pc:docMk/>
            <pc:sldMk cId="2103065872" sldId="800"/>
            <ac:spMk id="5" creationId="{9F61A21D-C11E-41FC-88BE-4F32B791C1F4}"/>
          </ac:spMkLst>
        </pc:spChg>
      </pc:sldChg>
      <pc:sldChg chg="modSp">
        <pc:chgData name="Conrad, Stephanie" userId="4a0f2b64-c7ac-4f8a-a3f2-c59de51821f0" providerId="ADAL" clId="{97F7F086-0FA5-4FE0-AF0C-498C9BBF768B}" dt="2020-02-18T16:34:59.777" v="460" actId="1035"/>
        <pc:sldMkLst>
          <pc:docMk/>
          <pc:sldMk cId="348222133" sldId="801"/>
        </pc:sldMkLst>
        <pc:spChg chg="mod">
          <ac:chgData name="Conrad, Stephanie" userId="4a0f2b64-c7ac-4f8a-a3f2-c59de51821f0" providerId="ADAL" clId="{97F7F086-0FA5-4FE0-AF0C-498C9BBF768B}" dt="2020-02-18T16:34:59.777" v="460" actId="1035"/>
          <ac:spMkLst>
            <pc:docMk/>
            <pc:sldMk cId="348222133" sldId="801"/>
            <ac:spMk id="4" creationId="{00000000-0000-0000-0000-000000000000}"/>
          </ac:spMkLst>
        </pc:spChg>
        <pc:spChg chg="mod">
          <ac:chgData name="Conrad, Stephanie" userId="4a0f2b64-c7ac-4f8a-a3f2-c59de51821f0" providerId="ADAL" clId="{97F7F086-0FA5-4FE0-AF0C-498C9BBF768B}" dt="2020-02-18T16:34:59.777" v="460" actId="1035"/>
          <ac:spMkLst>
            <pc:docMk/>
            <pc:sldMk cId="348222133" sldId="801"/>
            <ac:spMk id="6" creationId="{96F85829-75F2-4FAA-B12A-415F472A24F3}"/>
          </ac:spMkLst>
        </pc:spChg>
        <pc:spChg chg="mod">
          <ac:chgData name="Conrad, Stephanie" userId="4a0f2b64-c7ac-4f8a-a3f2-c59de51821f0" providerId="ADAL" clId="{97F7F086-0FA5-4FE0-AF0C-498C9BBF768B}" dt="2020-02-18T16:34:59.777" v="460" actId="1035"/>
          <ac:spMkLst>
            <pc:docMk/>
            <pc:sldMk cId="348222133" sldId="801"/>
            <ac:spMk id="7" creationId="{9FC399AA-3694-467F-8650-4AA1B2DA96A6}"/>
          </ac:spMkLst>
        </pc:spChg>
        <pc:spChg chg="mod">
          <ac:chgData name="Conrad, Stephanie" userId="4a0f2b64-c7ac-4f8a-a3f2-c59de51821f0" providerId="ADAL" clId="{97F7F086-0FA5-4FE0-AF0C-498C9BBF768B}" dt="2020-02-18T16:34:59.777" v="460" actId="1035"/>
          <ac:spMkLst>
            <pc:docMk/>
            <pc:sldMk cId="348222133" sldId="801"/>
            <ac:spMk id="8" creationId="{DFC02AEB-73CD-414D-B560-BAACE1626496}"/>
          </ac:spMkLst>
        </pc:spChg>
        <pc:graphicFrameChg chg="mod modGraphic">
          <ac:chgData name="Conrad, Stephanie" userId="4a0f2b64-c7ac-4f8a-a3f2-c59de51821f0" providerId="ADAL" clId="{97F7F086-0FA5-4FE0-AF0C-498C9BBF768B}" dt="2020-02-10T17:05:32.007" v="115" actId="1076"/>
          <ac:graphicFrameMkLst>
            <pc:docMk/>
            <pc:sldMk cId="348222133" sldId="801"/>
            <ac:graphicFrameMk id="3" creationId="{00000000-0000-0000-0000-000000000000}"/>
          </ac:graphicFrameMkLst>
        </pc:graphicFrameChg>
        <pc:graphicFrameChg chg="mod">
          <ac:chgData name="Conrad, Stephanie" userId="4a0f2b64-c7ac-4f8a-a3f2-c59de51821f0" providerId="ADAL" clId="{97F7F086-0FA5-4FE0-AF0C-498C9BBF768B}" dt="2020-02-18T16:34:59.777" v="460" actId="1035"/>
          <ac:graphicFrameMkLst>
            <pc:docMk/>
            <pc:sldMk cId="348222133" sldId="801"/>
            <ac:graphicFrameMk id="5" creationId="{717AF1A4-A607-4CEB-9F8B-16A18924A8D4}"/>
          </ac:graphicFrameMkLst>
        </pc:graphicFrameChg>
      </pc:sldChg>
      <pc:sldChg chg="modSp">
        <pc:chgData name="Conrad, Stephanie" userId="4a0f2b64-c7ac-4f8a-a3f2-c59de51821f0" providerId="ADAL" clId="{97F7F086-0FA5-4FE0-AF0C-498C9BBF768B}" dt="2020-02-10T17:03:41.357" v="89" actId="1076"/>
        <pc:sldMkLst>
          <pc:docMk/>
          <pc:sldMk cId="2526105655" sldId="809"/>
        </pc:sldMkLst>
        <pc:spChg chg="mod">
          <ac:chgData name="Conrad, Stephanie" userId="4a0f2b64-c7ac-4f8a-a3f2-c59de51821f0" providerId="ADAL" clId="{97F7F086-0FA5-4FE0-AF0C-498C9BBF768B}" dt="2020-02-10T17:03:37.797" v="88" actId="1076"/>
          <ac:spMkLst>
            <pc:docMk/>
            <pc:sldMk cId="2526105655" sldId="809"/>
            <ac:spMk id="508930" creationId="{00000000-0000-0000-0000-000000000000}"/>
          </ac:spMkLst>
        </pc:spChg>
        <pc:spChg chg="mod">
          <ac:chgData name="Conrad, Stephanie" userId="4a0f2b64-c7ac-4f8a-a3f2-c59de51821f0" providerId="ADAL" clId="{97F7F086-0FA5-4FE0-AF0C-498C9BBF768B}" dt="2020-02-10T17:03:41.357" v="89" actId="1076"/>
          <ac:spMkLst>
            <pc:docMk/>
            <pc:sldMk cId="2526105655" sldId="809"/>
            <ac:spMk id="508931" creationId="{00000000-0000-0000-0000-000000000000}"/>
          </ac:spMkLst>
        </pc:spChg>
      </pc:sldChg>
      <pc:sldChg chg="modSp">
        <pc:chgData name="Conrad, Stephanie" userId="4a0f2b64-c7ac-4f8a-a3f2-c59de51821f0" providerId="ADAL" clId="{97F7F086-0FA5-4FE0-AF0C-498C9BBF768B}" dt="2020-02-18T16:46:18.998" v="576" actId="122"/>
        <pc:sldMkLst>
          <pc:docMk/>
          <pc:sldMk cId="2224305780" sldId="810"/>
        </pc:sldMkLst>
        <pc:spChg chg="mod">
          <ac:chgData name="Conrad, Stephanie" userId="4a0f2b64-c7ac-4f8a-a3f2-c59de51821f0" providerId="ADAL" clId="{97F7F086-0FA5-4FE0-AF0C-498C9BBF768B}" dt="2020-02-18T16:46:18.998" v="576" actId="122"/>
          <ac:spMkLst>
            <pc:docMk/>
            <pc:sldMk cId="2224305780" sldId="810"/>
            <ac:spMk id="11" creationId="{DD25EBE3-9DD4-492D-A6F3-DC677B4372E4}"/>
          </ac:spMkLst>
        </pc:spChg>
      </pc:sldChg>
      <pc:sldChg chg="ord">
        <pc:chgData name="Conrad, Stephanie" userId="4a0f2b64-c7ac-4f8a-a3f2-c59de51821f0" providerId="ADAL" clId="{97F7F086-0FA5-4FE0-AF0C-498C9BBF768B}" dt="2020-02-18T16:35:44.968" v="462"/>
        <pc:sldMkLst>
          <pc:docMk/>
          <pc:sldMk cId="2515878060" sldId="811"/>
        </pc:sldMkLst>
      </pc:sldChg>
      <pc:sldChg chg="modSp">
        <pc:chgData name="Conrad, Stephanie" userId="4a0f2b64-c7ac-4f8a-a3f2-c59de51821f0" providerId="ADAL" clId="{97F7F086-0FA5-4FE0-AF0C-498C9BBF768B}" dt="2020-02-18T16:56:43.004" v="618" actId="115"/>
        <pc:sldMkLst>
          <pc:docMk/>
          <pc:sldMk cId="1630271586" sldId="812"/>
        </pc:sldMkLst>
        <pc:spChg chg="mod">
          <ac:chgData name="Conrad, Stephanie" userId="4a0f2b64-c7ac-4f8a-a3f2-c59de51821f0" providerId="ADAL" clId="{97F7F086-0FA5-4FE0-AF0C-498C9BBF768B}" dt="2020-02-18T16:56:43.004" v="618" actId="115"/>
          <ac:spMkLst>
            <pc:docMk/>
            <pc:sldMk cId="1630271586" sldId="812"/>
            <ac:spMk id="3" creationId="{00000000-0000-0000-0000-000000000000}"/>
          </ac:spMkLst>
        </pc:spChg>
      </pc:sldChg>
      <pc:sldChg chg="modSp">
        <pc:chgData name="Conrad, Stephanie" userId="4a0f2b64-c7ac-4f8a-a3f2-c59de51821f0" providerId="ADAL" clId="{97F7F086-0FA5-4FE0-AF0C-498C9BBF768B}" dt="2020-02-10T16:38:58.074" v="18"/>
        <pc:sldMkLst>
          <pc:docMk/>
          <pc:sldMk cId="2670990179" sldId="813"/>
        </pc:sldMkLst>
        <pc:graphicFrameChg chg="mod">
          <ac:chgData name="Conrad, Stephanie" userId="4a0f2b64-c7ac-4f8a-a3f2-c59de51821f0" providerId="ADAL" clId="{97F7F086-0FA5-4FE0-AF0C-498C9BBF768B}" dt="2020-02-10T16:38:58.074" v="18"/>
          <ac:graphicFrameMkLst>
            <pc:docMk/>
            <pc:sldMk cId="2670990179" sldId="813"/>
            <ac:graphicFrameMk id="14" creationId="{0456CC14-CFED-4BFE-9FA8-859CC85A39F2}"/>
          </ac:graphicFrameMkLst>
        </pc:graphicFrameChg>
      </pc:sldChg>
      <pc:sldChg chg="addSp">
        <pc:chgData name="Conrad, Stephanie" userId="4a0f2b64-c7ac-4f8a-a3f2-c59de51821f0" providerId="ADAL" clId="{97F7F086-0FA5-4FE0-AF0C-498C9BBF768B}" dt="2020-02-10T16:39:30.676" v="21"/>
        <pc:sldMkLst>
          <pc:docMk/>
          <pc:sldMk cId="3739819136" sldId="815"/>
        </pc:sldMkLst>
        <pc:spChg chg="add">
          <ac:chgData name="Conrad, Stephanie" userId="4a0f2b64-c7ac-4f8a-a3f2-c59de51821f0" providerId="ADAL" clId="{97F7F086-0FA5-4FE0-AF0C-498C9BBF768B}" dt="2020-02-10T16:39:30.676" v="21"/>
          <ac:spMkLst>
            <pc:docMk/>
            <pc:sldMk cId="3739819136" sldId="815"/>
            <ac:spMk id="7" creationId="{9FE1390C-280D-43E1-AD44-BFDF99D77DC5}"/>
          </ac:spMkLst>
        </pc:spChg>
      </pc:sldChg>
      <pc:sldChg chg="delSp modSp">
        <pc:chgData name="Conrad, Stephanie" userId="4a0f2b64-c7ac-4f8a-a3f2-c59de51821f0" providerId="ADAL" clId="{97F7F086-0FA5-4FE0-AF0C-498C9BBF768B}" dt="2020-02-10T17:04:36.926" v="102" actId="207"/>
        <pc:sldMkLst>
          <pc:docMk/>
          <pc:sldMk cId="3609236828" sldId="823"/>
        </pc:sldMkLst>
        <pc:spChg chg="mod">
          <ac:chgData name="Conrad, Stephanie" userId="4a0f2b64-c7ac-4f8a-a3f2-c59de51821f0" providerId="ADAL" clId="{97F7F086-0FA5-4FE0-AF0C-498C9BBF768B}" dt="2020-02-10T17:04:36.926" v="102" actId="207"/>
          <ac:spMkLst>
            <pc:docMk/>
            <pc:sldMk cId="3609236828" sldId="823"/>
            <ac:spMk id="2" creationId="{61D82608-F110-407E-B331-7F1E273B18E4}"/>
          </ac:spMkLst>
        </pc:spChg>
        <pc:spChg chg="del">
          <ac:chgData name="Conrad, Stephanie" userId="4a0f2b64-c7ac-4f8a-a3f2-c59de51821f0" providerId="ADAL" clId="{97F7F086-0FA5-4FE0-AF0C-498C9BBF768B}" dt="2020-02-10T17:04:34.902" v="101" actId="478"/>
          <ac:spMkLst>
            <pc:docMk/>
            <pc:sldMk cId="3609236828" sldId="823"/>
            <ac:spMk id="7" creationId="{D583D511-7130-4D01-AAB9-B611CD7B350A}"/>
          </ac:spMkLst>
        </pc:spChg>
      </pc:sldChg>
      <pc:sldChg chg="modSp">
        <pc:chgData name="Conrad, Stephanie" userId="4a0f2b64-c7ac-4f8a-a3f2-c59de51821f0" providerId="ADAL" clId="{97F7F086-0FA5-4FE0-AF0C-498C9BBF768B}" dt="2020-02-18T16:47:28.916" v="598" actId="1036"/>
        <pc:sldMkLst>
          <pc:docMk/>
          <pc:sldMk cId="1594395796" sldId="827"/>
        </pc:sldMkLst>
        <pc:spChg chg="mod">
          <ac:chgData name="Conrad, Stephanie" userId="4a0f2b64-c7ac-4f8a-a3f2-c59de51821f0" providerId="ADAL" clId="{97F7F086-0FA5-4FE0-AF0C-498C9BBF768B}" dt="2020-02-18T16:47:28.916" v="598" actId="1036"/>
          <ac:spMkLst>
            <pc:docMk/>
            <pc:sldMk cId="1594395796" sldId="827"/>
            <ac:spMk id="4" creationId="{00000000-0000-0000-0000-000000000000}"/>
          </ac:spMkLst>
        </pc:spChg>
        <pc:spChg chg="mod">
          <ac:chgData name="Conrad, Stephanie" userId="4a0f2b64-c7ac-4f8a-a3f2-c59de51821f0" providerId="ADAL" clId="{97F7F086-0FA5-4FE0-AF0C-498C9BBF768B}" dt="2020-02-18T16:47:28.916" v="598" actId="1036"/>
          <ac:spMkLst>
            <pc:docMk/>
            <pc:sldMk cId="1594395796" sldId="827"/>
            <ac:spMk id="6" creationId="{96F85829-75F2-4FAA-B12A-415F472A24F3}"/>
          </ac:spMkLst>
        </pc:spChg>
        <pc:spChg chg="mod">
          <ac:chgData name="Conrad, Stephanie" userId="4a0f2b64-c7ac-4f8a-a3f2-c59de51821f0" providerId="ADAL" clId="{97F7F086-0FA5-4FE0-AF0C-498C9BBF768B}" dt="2020-02-18T16:47:28.916" v="598" actId="1036"/>
          <ac:spMkLst>
            <pc:docMk/>
            <pc:sldMk cId="1594395796" sldId="827"/>
            <ac:spMk id="7" creationId="{9FC399AA-3694-467F-8650-4AA1B2DA96A6}"/>
          </ac:spMkLst>
        </pc:spChg>
        <pc:spChg chg="mod">
          <ac:chgData name="Conrad, Stephanie" userId="4a0f2b64-c7ac-4f8a-a3f2-c59de51821f0" providerId="ADAL" clId="{97F7F086-0FA5-4FE0-AF0C-498C9BBF768B}" dt="2020-02-18T16:47:28.916" v="598" actId="1036"/>
          <ac:spMkLst>
            <pc:docMk/>
            <pc:sldMk cId="1594395796" sldId="827"/>
            <ac:spMk id="8" creationId="{DFC02AEB-73CD-414D-B560-BAACE1626496}"/>
          </ac:spMkLst>
        </pc:spChg>
        <pc:graphicFrameChg chg="modGraphic">
          <ac:chgData name="Conrad, Stephanie" userId="4a0f2b64-c7ac-4f8a-a3f2-c59de51821f0" providerId="ADAL" clId="{97F7F086-0FA5-4FE0-AF0C-498C9BBF768B}" dt="2020-02-10T17:02:48.191" v="75" actId="207"/>
          <ac:graphicFrameMkLst>
            <pc:docMk/>
            <pc:sldMk cId="1594395796" sldId="827"/>
            <ac:graphicFrameMk id="3" creationId="{00000000-0000-0000-0000-000000000000}"/>
          </ac:graphicFrameMkLst>
        </pc:graphicFrameChg>
        <pc:graphicFrameChg chg="mod">
          <ac:chgData name="Conrad, Stephanie" userId="4a0f2b64-c7ac-4f8a-a3f2-c59de51821f0" providerId="ADAL" clId="{97F7F086-0FA5-4FE0-AF0C-498C9BBF768B}" dt="2020-02-18T16:47:28.916" v="598" actId="1036"/>
          <ac:graphicFrameMkLst>
            <pc:docMk/>
            <pc:sldMk cId="1594395796" sldId="827"/>
            <ac:graphicFrameMk id="5" creationId="{717AF1A4-A607-4CEB-9F8B-16A18924A8D4}"/>
          </ac:graphicFrameMkLst>
        </pc:graphicFrameChg>
      </pc:sldChg>
      <pc:sldChg chg="delSp modSp">
        <pc:chgData name="Conrad, Stephanie" userId="4a0f2b64-c7ac-4f8a-a3f2-c59de51821f0" providerId="ADAL" clId="{97F7F086-0FA5-4FE0-AF0C-498C9BBF768B}" dt="2020-02-10T17:02:33.523" v="72" actId="1076"/>
        <pc:sldMkLst>
          <pc:docMk/>
          <pc:sldMk cId="3633459254" sldId="828"/>
        </pc:sldMkLst>
        <pc:spChg chg="mod">
          <ac:chgData name="Conrad, Stephanie" userId="4a0f2b64-c7ac-4f8a-a3f2-c59de51821f0" providerId="ADAL" clId="{97F7F086-0FA5-4FE0-AF0C-498C9BBF768B}" dt="2020-02-10T17:02:33.523" v="72" actId="1076"/>
          <ac:spMkLst>
            <pc:docMk/>
            <pc:sldMk cId="3633459254" sldId="828"/>
            <ac:spMk id="2" creationId="{00000000-0000-0000-0000-000000000000}"/>
          </ac:spMkLst>
        </pc:spChg>
        <pc:graphicFrameChg chg="del">
          <ac:chgData name="Conrad, Stephanie" userId="4a0f2b64-c7ac-4f8a-a3f2-c59de51821f0" providerId="ADAL" clId="{97F7F086-0FA5-4FE0-AF0C-498C9BBF768B}" dt="2020-02-10T17:02:25.523" v="70" actId="478"/>
          <ac:graphicFrameMkLst>
            <pc:docMk/>
            <pc:sldMk cId="3633459254" sldId="828"/>
            <ac:graphicFrameMk id="11" creationId="{F5CEF4C0-B697-4633-BAB2-20B141F4C62C}"/>
          </ac:graphicFrameMkLst>
        </pc:graphicFrameChg>
      </pc:sldChg>
      <pc:sldChg chg="delSp modSp">
        <pc:chgData name="Conrad, Stephanie" userId="4a0f2b64-c7ac-4f8a-a3f2-c59de51821f0" providerId="ADAL" clId="{97F7F086-0FA5-4FE0-AF0C-498C9BBF768B}" dt="2020-02-10T17:01:53.876" v="65" actId="478"/>
        <pc:sldMkLst>
          <pc:docMk/>
          <pc:sldMk cId="25347893" sldId="829"/>
        </pc:sldMkLst>
        <pc:spChg chg="mod">
          <ac:chgData name="Conrad, Stephanie" userId="4a0f2b64-c7ac-4f8a-a3f2-c59de51821f0" providerId="ADAL" clId="{97F7F086-0FA5-4FE0-AF0C-498C9BBF768B}" dt="2020-02-10T17:01:52.348" v="64" actId="207"/>
          <ac:spMkLst>
            <pc:docMk/>
            <pc:sldMk cId="25347893" sldId="829"/>
            <ac:spMk id="2" creationId="{23CE1F36-6D46-48CA-A68F-CC4E1B63F024}"/>
          </ac:spMkLst>
        </pc:spChg>
        <pc:spChg chg="del">
          <ac:chgData name="Conrad, Stephanie" userId="4a0f2b64-c7ac-4f8a-a3f2-c59de51821f0" providerId="ADAL" clId="{97F7F086-0FA5-4FE0-AF0C-498C9BBF768B}" dt="2020-02-10T17:01:53.876" v="65" actId="478"/>
          <ac:spMkLst>
            <pc:docMk/>
            <pc:sldMk cId="25347893" sldId="829"/>
            <ac:spMk id="3" creationId="{3BFF7DB5-F142-4699-838C-671EB5EDEAE5}"/>
          </ac:spMkLst>
        </pc:spChg>
      </pc:sldChg>
      <pc:sldChg chg="delSp modSp">
        <pc:chgData name="Conrad, Stephanie" userId="4a0f2b64-c7ac-4f8a-a3f2-c59de51821f0" providerId="ADAL" clId="{97F7F086-0FA5-4FE0-AF0C-498C9BBF768B}" dt="2020-02-10T17:01:47.803" v="63" actId="207"/>
        <pc:sldMkLst>
          <pc:docMk/>
          <pc:sldMk cId="649981999" sldId="830"/>
        </pc:sldMkLst>
        <pc:spChg chg="mod">
          <ac:chgData name="Conrad, Stephanie" userId="4a0f2b64-c7ac-4f8a-a3f2-c59de51821f0" providerId="ADAL" clId="{97F7F086-0FA5-4FE0-AF0C-498C9BBF768B}" dt="2020-02-10T17:01:47.803" v="63" actId="207"/>
          <ac:spMkLst>
            <pc:docMk/>
            <pc:sldMk cId="649981999" sldId="830"/>
            <ac:spMk id="2" creationId="{23CE1F36-6D46-48CA-A68F-CC4E1B63F024}"/>
          </ac:spMkLst>
        </pc:spChg>
        <pc:spChg chg="del">
          <ac:chgData name="Conrad, Stephanie" userId="4a0f2b64-c7ac-4f8a-a3f2-c59de51821f0" providerId="ADAL" clId="{97F7F086-0FA5-4FE0-AF0C-498C9BBF768B}" dt="2020-02-10T17:01:45.265" v="62" actId="478"/>
          <ac:spMkLst>
            <pc:docMk/>
            <pc:sldMk cId="649981999" sldId="830"/>
            <ac:spMk id="6" creationId="{FA589674-A76E-4213-9B08-D814A2625213}"/>
          </ac:spMkLst>
        </pc:spChg>
      </pc:sldChg>
      <pc:sldChg chg="addSp modSp">
        <pc:chgData name="Conrad, Stephanie" userId="4a0f2b64-c7ac-4f8a-a3f2-c59de51821f0" providerId="ADAL" clId="{97F7F086-0FA5-4FE0-AF0C-498C9BBF768B}" dt="2020-02-10T21:24:25.198" v="424" actId="1076"/>
        <pc:sldMkLst>
          <pc:docMk/>
          <pc:sldMk cId="7032932" sldId="832"/>
        </pc:sldMkLst>
        <pc:spChg chg="add mod">
          <ac:chgData name="Conrad, Stephanie" userId="4a0f2b64-c7ac-4f8a-a3f2-c59de51821f0" providerId="ADAL" clId="{97F7F086-0FA5-4FE0-AF0C-498C9BBF768B}" dt="2020-02-10T21:24:25.198" v="424" actId="1076"/>
          <ac:spMkLst>
            <pc:docMk/>
            <pc:sldMk cId="7032932" sldId="832"/>
            <ac:spMk id="3" creationId="{257976A5-8505-4B07-98C1-1931B0CF5AB9}"/>
          </ac:spMkLst>
        </pc:spChg>
      </pc:sldChg>
      <pc:sldChg chg="addSp modSp">
        <pc:chgData name="Conrad, Stephanie" userId="4a0f2b64-c7ac-4f8a-a3f2-c59de51821f0" providerId="ADAL" clId="{97F7F086-0FA5-4FE0-AF0C-498C9BBF768B}" dt="2020-02-18T16:50:34.507" v="610" actId="20577"/>
        <pc:sldMkLst>
          <pc:docMk/>
          <pc:sldMk cId="2118431847" sldId="834"/>
        </pc:sldMkLst>
        <pc:spChg chg="mod">
          <ac:chgData name="Conrad, Stephanie" userId="4a0f2b64-c7ac-4f8a-a3f2-c59de51821f0" providerId="ADAL" clId="{97F7F086-0FA5-4FE0-AF0C-498C9BBF768B}" dt="2020-02-10T21:24:19.131" v="422" actId="207"/>
          <ac:spMkLst>
            <pc:docMk/>
            <pc:sldMk cId="2118431847" sldId="834"/>
            <ac:spMk id="2" creationId="{00000000-0000-0000-0000-000000000000}"/>
          </ac:spMkLst>
        </pc:spChg>
        <pc:spChg chg="add mod">
          <ac:chgData name="Conrad, Stephanie" userId="4a0f2b64-c7ac-4f8a-a3f2-c59de51821f0" providerId="ADAL" clId="{97F7F086-0FA5-4FE0-AF0C-498C9BBF768B}" dt="2020-02-10T21:24:13.543" v="421" actId="1076"/>
          <ac:spMkLst>
            <pc:docMk/>
            <pc:sldMk cId="2118431847" sldId="834"/>
            <ac:spMk id="4" creationId="{AA5F9B9A-D1C2-4BC9-B09D-F40C279A83D4}"/>
          </ac:spMkLst>
        </pc:spChg>
        <pc:spChg chg="mod">
          <ac:chgData name="Conrad, Stephanie" userId="4a0f2b64-c7ac-4f8a-a3f2-c59de51821f0" providerId="ADAL" clId="{97F7F086-0FA5-4FE0-AF0C-498C9BBF768B}" dt="2020-02-18T16:50:34.507" v="610" actId="20577"/>
          <ac:spMkLst>
            <pc:docMk/>
            <pc:sldMk cId="2118431847" sldId="834"/>
            <ac:spMk id="35842" creationId="{00000000-0000-0000-0000-000000000000}"/>
          </ac:spMkLst>
        </pc:spChg>
      </pc:sldChg>
      <pc:sldChg chg="delSp modSp">
        <pc:chgData name="Conrad, Stephanie" userId="4a0f2b64-c7ac-4f8a-a3f2-c59de51821f0" providerId="ADAL" clId="{97F7F086-0FA5-4FE0-AF0C-498C9BBF768B}" dt="2020-02-10T17:02:14.075" v="69" actId="207"/>
        <pc:sldMkLst>
          <pc:docMk/>
          <pc:sldMk cId="778660909" sldId="838"/>
        </pc:sldMkLst>
        <pc:spChg chg="del">
          <ac:chgData name="Conrad, Stephanie" userId="4a0f2b64-c7ac-4f8a-a3f2-c59de51821f0" providerId="ADAL" clId="{97F7F086-0FA5-4FE0-AF0C-498C9BBF768B}" dt="2020-02-10T17:02:12.213" v="68" actId="478"/>
          <ac:spMkLst>
            <pc:docMk/>
            <pc:sldMk cId="778660909" sldId="838"/>
            <ac:spMk id="5" creationId="{DC135BD5-4BFA-41D2-8B32-5B7CB6707873}"/>
          </ac:spMkLst>
        </pc:spChg>
        <pc:spChg chg="mod">
          <ac:chgData name="Conrad, Stephanie" userId="4a0f2b64-c7ac-4f8a-a3f2-c59de51821f0" providerId="ADAL" clId="{97F7F086-0FA5-4FE0-AF0C-498C9BBF768B}" dt="2020-02-10T17:02:14.075" v="69" actId="207"/>
          <ac:spMkLst>
            <pc:docMk/>
            <pc:sldMk cId="778660909" sldId="838"/>
            <ac:spMk id="614401" creationId="{00000000-0000-0000-0000-000000000000}"/>
          </ac:spMkLst>
        </pc:spChg>
      </pc:sldChg>
      <pc:sldChg chg="delSp modSp">
        <pc:chgData name="Conrad, Stephanie" userId="4a0f2b64-c7ac-4f8a-a3f2-c59de51821f0" providerId="ADAL" clId="{97F7F086-0FA5-4FE0-AF0C-498C9BBF768B}" dt="2020-02-10T17:02:09.476" v="67" actId="478"/>
        <pc:sldMkLst>
          <pc:docMk/>
          <pc:sldMk cId="1242266667" sldId="839"/>
        </pc:sldMkLst>
        <pc:spChg chg="del">
          <ac:chgData name="Conrad, Stephanie" userId="4a0f2b64-c7ac-4f8a-a3f2-c59de51821f0" providerId="ADAL" clId="{97F7F086-0FA5-4FE0-AF0C-498C9BBF768B}" dt="2020-02-10T17:02:09.476" v="67" actId="478"/>
          <ac:spMkLst>
            <pc:docMk/>
            <pc:sldMk cId="1242266667" sldId="839"/>
            <ac:spMk id="5" creationId="{DC135BD5-4BFA-41D2-8B32-5B7CB6707873}"/>
          </ac:spMkLst>
        </pc:spChg>
        <pc:spChg chg="mod">
          <ac:chgData name="Conrad, Stephanie" userId="4a0f2b64-c7ac-4f8a-a3f2-c59de51821f0" providerId="ADAL" clId="{97F7F086-0FA5-4FE0-AF0C-498C9BBF768B}" dt="2020-02-10T17:02:07.098" v="66" actId="207"/>
          <ac:spMkLst>
            <pc:docMk/>
            <pc:sldMk cId="1242266667" sldId="839"/>
            <ac:spMk id="614401" creationId="{00000000-0000-0000-0000-000000000000}"/>
          </ac:spMkLst>
        </pc:spChg>
      </pc:sldChg>
      <pc:sldChg chg="modSp addCm modCm">
        <pc:chgData name="Conrad, Stephanie" userId="4a0f2b64-c7ac-4f8a-a3f2-c59de51821f0" providerId="ADAL" clId="{97F7F086-0FA5-4FE0-AF0C-498C9BBF768B}" dt="2020-02-18T16:41:58.653" v="547"/>
        <pc:sldMkLst>
          <pc:docMk/>
          <pc:sldMk cId="0" sldId="840"/>
        </pc:sldMkLst>
        <pc:spChg chg="mod">
          <ac:chgData name="Conrad, Stephanie" userId="4a0f2b64-c7ac-4f8a-a3f2-c59de51821f0" providerId="ADAL" clId="{97F7F086-0FA5-4FE0-AF0C-498C9BBF768B}" dt="2020-02-18T16:41:32.340" v="544" actId="13926"/>
          <ac:spMkLst>
            <pc:docMk/>
            <pc:sldMk cId="0" sldId="840"/>
            <ac:spMk id="72" creationId="{00000000-0000-0000-0000-000000000000}"/>
          </ac:spMkLst>
        </pc:spChg>
      </pc:sldChg>
      <pc:sldChg chg="delSp">
        <pc:chgData name="Conrad, Stephanie" userId="4a0f2b64-c7ac-4f8a-a3f2-c59de51821f0" providerId="ADAL" clId="{97F7F086-0FA5-4FE0-AF0C-498C9BBF768B}" dt="2020-02-18T16:57:55.373" v="619"/>
        <pc:sldMkLst>
          <pc:docMk/>
          <pc:sldMk cId="3930542846" sldId="843"/>
        </pc:sldMkLst>
        <pc:picChg chg="del">
          <ac:chgData name="Conrad, Stephanie" userId="4a0f2b64-c7ac-4f8a-a3f2-c59de51821f0" providerId="ADAL" clId="{97F7F086-0FA5-4FE0-AF0C-498C9BBF768B}" dt="2020-02-18T16:57:55.373" v="619"/>
          <ac:picMkLst>
            <pc:docMk/>
            <pc:sldMk cId="3930542846" sldId="843"/>
            <ac:picMk id="18" creationId="{4CE1F932-6F6C-4C64-9EB8-5D02531376C4}"/>
          </ac:picMkLst>
        </pc:picChg>
      </pc:sldChg>
      <pc:sldChg chg="addSp delSp modSp add">
        <pc:chgData name="Conrad, Stephanie" userId="4a0f2b64-c7ac-4f8a-a3f2-c59de51821f0" providerId="ADAL" clId="{97F7F086-0FA5-4FE0-AF0C-498C9BBF768B}" dt="2020-02-18T16:34:01.436" v="444" actId="207"/>
        <pc:sldMkLst>
          <pc:docMk/>
          <pc:sldMk cId="3816061556" sldId="845"/>
        </pc:sldMkLst>
        <pc:spChg chg="del">
          <ac:chgData name="Conrad, Stephanie" userId="4a0f2b64-c7ac-4f8a-a3f2-c59de51821f0" providerId="ADAL" clId="{97F7F086-0FA5-4FE0-AF0C-498C9BBF768B}" dt="2020-02-10T17:34:02.562" v="383" actId="478"/>
          <ac:spMkLst>
            <pc:docMk/>
            <pc:sldMk cId="3816061556" sldId="845"/>
            <ac:spMk id="2" creationId="{DFE554E0-7AD0-4F97-8F74-62828715CA85}"/>
          </ac:spMkLst>
        </pc:spChg>
        <pc:spChg chg="del">
          <ac:chgData name="Conrad, Stephanie" userId="4a0f2b64-c7ac-4f8a-a3f2-c59de51821f0" providerId="ADAL" clId="{97F7F086-0FA5-4FE0-AF0C-498C9BBF768B}" dt="2020-02-10T17:33:53.518" v="380" actId="478"/>
          <ac:spMkLst>
            <pc:docMk/>
            <pc:sldMk cId="3816061556" sldId="845"/>
            <ac:spMk id="3" creationId="{BAE308F0-956D-4E6D-A9A9-0EA51609D17C}"/>
          </ac:spMkLst>
        </pc:spChg>
        <pc:spChg chg="mod">
          <ac:chgData name="Conrad, Stephanie" userId="4a0f2b64-c7ac-4f8a-a3f2-c59de51821f0" providerId="ADAL" clId="{97F7F086-0FA5-4FE0-AF0C-498C9BBF768B}" dt="2020-02-10T17:33:40.224" v="377" actId="207"/>
          <ac:spMkLst>
            <pc:docMk/>
            <pc:sldMk cId="3816061556" sldId="845"/>
            <ac:spMk id="4" creationId="{353CC99B-D002-4F92-91A7-97A59B252B6A}"/>
          </ac:spMkLst>
        </pc:spChg>
        <pc:spChg chg="add mod">
          <ac:chgData name="Conrad, Stephanie" userId="4a0f2b64-c7ac-4f8a-a3f2-c59de51821f0" providerId="ADAL" clId="{97F7F086-0FA5-4FE0-AF0C-498C9BBF768B}" dt="2020-02-18T16:33:54.020" v="441" actId="207"/>
          <ac:spMkLst>
            <pc:docMk/>
            <pc:sldMk cId="3816061556" sldId="845"/>
            <ac:spMk id="5" creationId="{4703921B-190C-4B2D-B5EB-83615F5F625B}"/>
          </ac:spMkLst>
        </pc:spChg>
        <pc:spChg chg="add mod">
          <ac:chgData name="Conrad, Stephanie" userId="4a0f2b64-c7ac-4f8a-a3f2-c59de51821f0" providerId="ADAL" clId="{97F7F086-0FA5-4FE0-AF0C-498C9BBF768B}" dt="2020-02-18T16:34:01.436" v="444" actId="207"/>
          <ac:spMkLst>
            <pc:docMk/>
            <pc:sldMk cId="3816061556" sldId="845"/>
            <ac:spMk id="6" creationId="{B45A3B68-80A8-4ACE-B6C7-B72854F0F741}"/>
          </ac:spMkLst>
        </pc:spChg>
        <pc:spChg chg="add del ord">
          <ac:chgData name="Conrad, Stephanie" userId="4a0f2b64-c7ac-4f8a-a3f2-c59de51821f0" providerId="ADAL" clId="{97F7F086-0FA5-4FE0-AF0C-498C9BBF768B}" dt="2020-02-18T16:33:12.594" v="436" actId="478"/>
          <ac:spMkLst>
            <pc:docMk/>
            <pc:sldMk cId="3816061556" sldId="845"/>
            <ac:spMk id="8" creationId="{1EFB2D10-EC56-4C7B-B97A-6710EC305BBD}"/>
          </ac:spMkLst>
        </pc:spChg>
        <pc:spChg chg="add mod">
          <ac:chgData name="Conrad, Stephanie" userId="4a0f2b64-c7ac-4f8a-a3f2-c59de51821f0" providerId="ADAL" clId="{97F7F086-0FA5-4FE0-AF0C-498C9BBF768B}" dt="2020-02-10T17:35:31.055" v="414" actId="1076"/>
          <ac:spMkLst>
            <pc:docMk/>
            <pc:sldMk cId="3816061556" sldId="845"/>
            <ac:spMk id="16" creationId="{9AD94C0D-6694-4871-8D30-873DDD4768F0}"/>
          </ac:spMkLst>
        </pc:spChg>
        <pc:grpChg chg="add mod">
          <ac:chgData name="Conrad, Stephanie" userId="4a0f2b64-c7ac-4f8a-a3f2-c59de51821f0" providerId="ADAL" clId="{97F7F086-0FA5-4FE0-AF0C-498C9BBF768B}" dt="2020-02-10T17:35:08.491" v="410" actId="1076"/>
          <ac:grpSpMkLst>
            <pc:docMk/>
            <pc:sldMk cId="3816061556" sldId="845"/>
            <ac:grpSpMk id="9" creationId="{4B851B05-3942-48AB-8A78-920F0D3BA460}"/>
          </ac:grpSpMkLst>
        </pc:grpChg>
        <pc:picChg chg="add del mod">
          <ac:chgData name="Conrad, Stephanie" userId="4a0f2b64-c7ac-4f8a-a3f2-c59de51821f0" providerId="ADAL" clId="{97F7F086-0FA5-4FE0-AF0C-498C9BBF768B}" dt="2020-02-10T17:33:50.864" v="379" actId="478"/>
          <ac:picMkLst>
            <pc:docMk/>
            <pc:sldMk cId="3816061556" sldId="845"/>
            <ac:picMk id="7" creationId="{07C94C95-9258-4472-A05D-60C112F0EF99}"/>
          </ac:picMkLst>
        </pc:picChg>
      </pc:sldChg>
      <pc:sldChg chg="addSp delSp modSp add mod ord setBg">
        <pc:chgData name="Conrad, Stephanie" userId="4a0f2b64-c7ac-4f8a-a3f2-c59de51821f0" providerId="ADAL" clId="{97F7F086-0FA5-4FE0-AF0C-498C9BBF768B}" dt="2020-02-18T16:36:43.785" v="463" actId="113"/>
        <pc:sldMkLst>
          <pc:docMk/>
          <pc:sldMk cId="2661954375" sldId="846"/>
        </pc:sldMkLst>
        <pc:spChg chg="mod">
          <ac:chgData name="Conrad, Stephanie" userId="4a0f2b64-c7ac-4f8a-a3f2-c59de51821f0" providerId="ADAL" clId="{97F7F086-0FA5-4FE0-AF0C-498C9BBF768B}" dt="2020-02-18T16:36:43.785" v="463" actId="113"/>
          <ac:spMkLst>
            <pc:docMk/>
            <pc:sldMk cId="2661954375" sldId="846"/>
            <ac:spMk id="2" creationId="{838AE035-E11F-47E3-B240-9416CB9863AA}"/>
          </ac:spMkLst>
        </pc:spChg>
        <pc:spChg chg="mod">
          <ac:chgData name="Conrad, Stephanie" userId="4a0f2b64-c7ac-4f8a-a3f2-c59de51821f0" providerId="ADAL" clId="{97F7F086-0FA5-4FE0-AF0C-498C9BBF768B}" dt="2020-02-10T17:25:44.040" v="301" actId="27636"/>
          <ac:spMkLst>
            <pc:docMk/>
            <pc:sldMk cId="2661954375" sldId="846"/>
            <ac:spMk id="3" creationId="{15B3E63C-D937-4868-9844-9FF8A392F3F3}"/>
          </ac:spMkLst>
        </pc:spChg>
        <pc:spChg chg="mod">
          <ac:chgData name="Conrad, Stephanie" userId="4a0f2b64-c7ac-4f8a-a3f2-c59de51821f0" providerId="ADAL" clId="{97F7F086-0FA5-4FE0-AF0C-498C9BBF768B}" dt="2020-02-10T17:24:10.937" v="269" actId="207"/>
          <ac:spMkLst>
            <pc:docMk/>
            <pc:sldMk cId="2661954375" sldId="846"/>
            <ac:spMk id="4" creationId="{F7FBA76E-7CB8-4B6D-B4C9-3AF1E604E2B1}"/>
          </ac:spMkLst>
        </pc:spChg>
        <pc:spChg chg="add del mod">
          <ac:chgData name="Conrad, Stephanie" userId="4a0f2b64-c7ac-4f8a-a3f2-c59de51821f0" providerId="ADAL" clId="{97F7F086-0FA5-4FE0-AF0C-498C9BBF768B}" dt="2020-02-10T17:12:38.836" v="232" actId="26606"/>
          <ac:spMkLst>
            <pc:docMk/>
            <pc:sldMk cId="2661954375" sldId="846"/>
            <ac:spMk id="5" creationId="{08BADE41-292B-449F-A7E8-340E4E275929}"/>
          </ac:spMkLst>
        </pc:spChg>
        <pc:spChg chg="add del mod">
          <ac:chgData name="Conrad, Stephanie" userId="4a0f2b64-c7ac-4f8a-a3f2-c59de51821f0" providerId="ADAL" clId="{97F7F086-0FA5-4FE0-AF0C-498C9BBF768B}" dt="2020-02-10T17:12:38.836" v="232" actId="26606"/>
          <ac:spMkLst>
            <pc:docMk/>
            <pc:sldMk cId="2661954375" sldId="846"/>
            <ac:spMk id="6" creationId="{3BC7BA97-C41E-4073-AF17-5E86C093DC41}"/>
          </ac:spMkLst>
        </pc:spChg>
        <pc:spChg chg="add del mod ord">
          <ac:chgData name="Conrad, Stephanie" userId="4a0f2b64-c7ac-4f8a-a3f2-c59de51821f0" providerId="ADAL" clId="{97F7F086-0FA5-4FE0-AF0C-498C9BBF768B}" dt="2020-02-18T16:33:09.687" v="435" actId="478"/>
          <ac:spMkLst>
            <pc:docMk/>
            <pc:sldMk cId="2661954375" sldId="846"/>
            <ac:spMk id="8" creationId="{FA2B9E74-59BC-4697-A60C-64EDEB392D84}"/>
          </ac:spMkLst>
        </pc:spChg>
        <pc:spChg chg="add mod">
          <ac:chgData name="Conrad, Stephanie" userId="4a0f2b64-c7ac-4f8a-a3f2-c59de51821f0" providerId="ADAL" clId="{97F7F086-0FA5-4FE0-AF0C-498C9BBF768B}" dt="2020-02-10T17:35:43.324" v="417" actId="1076"/>
          <ac:spMkLst>
            <pc:docMk/>
            <pc:sldMk cId="2661954375" sldId="846"/>
            <ac:spMk id="18" creationId="{1AA30DEA-18F7-489D-8DAE-8B34F8612E86}"/>
          </ac:spMkLst>
        </pc:spChg>
        <pc:grpChg chg="add mod">
          <ac:chgData name="Conrad, Stephanie" userId="4a0f2b64-c7ac-4f8a-a3f2-c59de51821f0" providerId="ADAL" clId="{97F7F086-0FA5-4FE0-AF0C-498C9BBF768B}" dt="2020-02-10T17:35:43.324" v="417" actId="1076"/>
          <ac:grpSpMkLst>
            <pc:docMk/>
            <pc:sldMk cId="2661954375" sldId="846"/>
            <ac:grpSpMk id="11" creationId="{7E27ACB9-1F26-4BA2-9D13-C7A609C18ACA}"/>
          </ac:grpSpMkLst>
        </pc:grpChg>
        <pc:picChg chg="add del mod ord">
          <ac:chgData name="Conrad, Stephanie" userId="4a0f2b64-c7ac-4f8a-a3f2-c59de51821f0" providerId="ADAL" clId="{97F7F086-0FA5-4FE0-AF0C-498C9BBF768B}" dt="2020-02-10T17:35:37.638" v="415" actId="478"/>
          <ac:picMkLst>
            <pc:docMk/>
            <pc:sldMk cId="2661954375" sldId="846"/>
            <ac:picMk id="7" creationId="{33EAF475-4E42-4AA2-806E-0FDBF52D921E}"/>
          </ac:picMkLst>
        </pc:picChg>
        <pc:picChg chg="add del">
          <ac:chgData name="Conrad, Stephanie" userId="4a0f2b64-c7ac-4f8a-a3f2-c59de51821f0" providerId="ADAL" clId="{97F7F086-0FA5-4FE0-AF0C-498C9BBF768B}" dt="2020-02-10T17:26:13.297" v="303"/>
          <ac:picMkLst>
            <pc:docMk/>
            <pc:sldMk cId="2661954375" sldId="846"/>
            <ac:picMk id="9" creationId="{6DBC364A-9439-4209-ABCD-F470E8BF8555}"/>
          </ac:picMkLst>
        </pc:picChg>
        <pc:picChg chg="add del">
          <ac:chgData name="Conrad, Stephanie" userId="4a0f2b64-c7ac-4f8a-a3f2-c59de51821f0" providerId="ADAL" clId="{97F7F086-0FA5-4FE0-AF0C-498C9BBF768B}" dt="2020-02-10T17:26:13.297" v="303"/>
          <ac:picMkLst>
            <pc:docMk/>
            <pc:sldMk cId="2661954375" sldId="846"/>
            <ac:picMk id="10" creationId="{2832F136-4B21-448A-80DE-FB8CA648B3E1}"/>
          </ac:picMkLst>
        </pc:picChg>
      </pc:sldChg>
      <pc:sldChg chg="modSp add">
        <pc:chgData name="Conrad, Stephanie" userId="4a0f2b64-c7ac-4f8a-a3f2-c59de51821f0" providerId="ADAL" clId="{97F7F086-0FA5-4FE0-AF0C-498C9BBF768B}" dt="2020-02-18T16:58:52.242" v="666" actId="20577"/>
        <pc:sldMkLst>
          <pc:docMk/>
          <pc:sldMk cId="1221078678" sldId="848"/>
        </pc:sldMkLst>
        <pc:spChg chg="mod">
          <ac:chgData name="Conrad, Stephanie" userId="4a0f2b64-c7ac-4f8a-a3f2-c59de51821f0" providerId="ADAL" clId="{97F7F086-0FA5-4FE0-AF0C-498C9BBF768B}" dt="2020-02-18T16:58:52.242" v="666" actId="20577"/>
          <ac:spMkLst>
            <pc:docMk/>
            <pc:sldMk cId="1221078678" sldId="848"/>
            <ac:spMk id="2" creationId="{8FCC6B35-A814-4913-BA3C-1F1082D3C330}"/>
          </ac:spMkLst>
        </pc:spChg>
      </pc:sldChg>
    </pc:docChg>
  </pc:docChgLst>
  <pc:docChgLst>
    <pc:chgData name="Conrad, Stephanie" userId="4a0f2b64-c7ac-4f8a-a3f2-c59de51821f0" providerId="ADAL" clId="{9E6C10C2-483B-4C36-8333-C5791DF71BCA}"/>
    <pc:docChg chg="undo redo custSel addSld delSld modSld sldOrd">
      <pc:chgData name="Conrad, Stephanie" userId="4a0f2b64-c7ac-4f8a-a3f2-c59de51821f0" providerId="ADAL" clId="{9E6C10C2-483B-4C36-8333-C5791DF71BCA}" dt="2020-04-01T16:36:19.215" v="237" actId="14100"/>
      <pc:docMkLst>
        <pc:docMk/>
      </pc:docMkLst>
      <pc:sldChg chg="modSp">
        <pc:chgData name="Conrad, Stephanie" userId="4a0f2b64-c7ac-4f8a-a3f2-c59de51821f0" providerId="ADAL" clId="{9E6C10C2-483B-4C36-8333-C5791DF71BCA}" dt="2020-04-01T16:36:19.215" v="237" actId="14100"/>
        <pc:sldMkLst>
          <pc:docMk/>
          <pc:sldMk cId="0" sldId="443"/>
        </pc:sldMkLst>
        <pc:spChg chg="mod">
          <ac:chgData name="Conrad, Stephanie" userId="4a0f2b64-c7ac-4f8a-a3f2-c59de51821f0" providerId="ADAL" clId="{9E6C10C2-483B-4C36-8333-C5791DF71BCA}" dt="2020-04-01T16:36:16.831" v="236" actId="14100"/>
          <ac:spMkLst>
            <pc:docMk/>
            <pc:sldMk cId="0" sldId="443"/>
            <ac:spMk id="7" creationId="{79E908C8-CE58-43C6-8E4F-D1555EF21DBB}"/>
          </ac:spMkLst>
        </pc:spChg>
        <pc:spChg chg="mod">
          <ac:chgData name="Conrad, Stephanie" userId="4a0f2b64-c7ac-4f8a-a3f2-c59de51821f0" providerId="ADAL" clId="{9E6C10C2-483B-4C36-8333-C5791DF71BCA}" dt="2020-04-01T16:35:09.708" v="221" actId="1076"/>
          <ac:spMkLst>
            <pc:docMk/>
            <pc:sldMk cId="0" sldId="443"/>
            <ac:spMk id="30721" creationId="{00000000-0000-0000-0000-000000000000}"/>
          </ac:spMkLst>
        </pc:spChg>
        <pc:spChg chg="mod">
          <ac:chgData name="Conrad, Stephanie" userId="4a0f2b64-c7ac-4f8a-a3f2-c59de51821f0" providerId="ADAL" clId="{9E6C10C2-483B-4C36-8333-C5791DF71BCA}" dt="2020-04-01T16:36:08.267" v="235" actId="27636"/>
          <ac:spMkLst>
            <pc:docMk/>
            <pc:sldMk cId="0" sldId="443"/>
            <ac:spMk id="30722" creationId="{00000000-0000-0000-0000-000000000000}"/>
          </ac:spMkLst>
        </pc:spChg>
        <pc:picChg chg="mod">
          <ac:chgData name="Conrad, Stephanie" userId="4a0f2b64-c7ac-4f8a-a3f2-c59de51821f0" providerId="ADAL" clId="{9E6C10C2-483B-4C36-8333-C5791DF71BCA}" dt="2020-04-01T16:36:19.215" v="237" actId="14100"/>
          <ac:picMkLst>
            <pc:docMk/>
            <pc:sldMk cId="0" sldId="443"/>
            <ac:picMk id="6" creationId="{35B51972-A1C9-4FEE-9760-D45815DDD665}"/>
          </ac:picMkLst>
        </pc:picChg>
      </pc:sldChg>
      <pc:sldChg chg="addSp delSp modSp">
        <pc:chgData name="Conrad, Stephanie" userId="4a0f2b64-c7ac-4f8a-a3f2-c59de51821f0" providerId="ADAL" clId="{9E6C10C2-483B-4C36-8333-C5791DF71BCA}" dt="2020-04-01T16:33:30.907" v="219" actId="1076"/>
        <pc:sldMkLst>
          <pc:docMk/>
          <pc:sldMk cId="1013219525" sldId="766"/>
        </pc:sldMkLst>
        <pc:spChg chg="mod">
          <ac:chgData name="Conrad, Stephanie" userId="4a0f2b64-c7ac-4f8a-a3f2-c59de51821f0" providerId="ADAL" clId="{9E6C10C2-483B-4C36-8333-C5791DF71BCA}" dt="2020-04-01T16:32:32.510" v="203" actId="1076"/>
          <ac:spMkLst>
            <pc:docMk/>
            <pc:sldMk cId="1013219525" sldId="766"/>
            <ac:spMk id="3" creationId="{BEF2D17C-1A10-476A-93F0-FB8D99372343}"/>
          </ac:spMkLst>
        </pc:spChg>
        <pc:spChg chg="mod">
          <ac:chgData name="Conrad, Stephanie" userId="4a0f2b64-c7ac-4f8a-a3f2-c59de51821f0" providerId="ADAL" clId="{9E6C10C2-483B-4C36-8333-C5791DF71BCA}" dt="2020-04-01T16:32:29.894" v="202" actId="1076"/>
          <ac:spMkLst>
            <pc:docMk/>
            <pc:sldMk cId="1013219525" sldId="766"/>
            <ac:spMk id="5" creationId="{B1D99EDB-14C1-42FE-95EB-CADC16F1E93F}"/>
          </ac:spMkLst>
        </pc:spChg>
        <pc:spChg chg="mod">
          <ac:chgData name="Conrad, Stephanie" userId="4a0f2b64-c7ac-4f8a-a3f2-c59de51821f0" providerId="ADAL" clId="{9E6C10C2-483B-4C36-8333-C5791DF71BCA}" dt="2020-04-01T16:33:17.549" v="214" actId="14100"/>
          <ac:spMkLst>
            <pc:docMk/>
            <pc:sldMk cId="1013219525" sldId="766"/>
            <ac:spMk id="621570" creationId="{00000000-0000-0000-0000-000000000000}"/>
          </ac:spMkLst>
        </pc:spChg>
        <pc:picChg chg="del">
          <ac:chgData name="Conrad, Stephanie" userId="4a0f2b64-c7ac-4f8a-a3f2-c59de51821f0" providerId="ADAL" clId="{9E6C10C2-483B-4C36-8333-C5791DF71BCA}" dt="2020-04-01T16:32:20.626" v="201" actId="478"/>
          <ac:picMkLst>
            <pc:docMk/>
            <pc:sldMk cId="1013219525" sldId="766"/>
            <ac:picMk id="4" creationId="{63F49210-29D9-4E5E-B8B7-F83918AE302C}"/>
          </ac:picMkLst>
        </pc:picChg>
        <pc:picChg chg="del">
          <ac:chgData name="Conrad, Stephanie" userId="4a0f2b64-c7ac-4f8a-a3f2-c59de51821f0" providerId="ADAL" clId="{9E6C10C2-483B-4C36-8333-C5791DF71BCA}" dt="2020-04-01T16:32:18.115" v="200" actId="478"/>
          <ac:picMkLst>
            <pc:docMk/>
            <pc:sldMk cId="1013219525" sldId="766"/>
            <ac:picMk id="7" creationId="{54316919-1BBF-4F11-8E5A-D7D9A8A1DC1E}"/>
          </ac:picMkLst>
        </pc:picChg>
        <pc:picChg chg="add mod">
          <ac:chgData name="Conrad, Stephanie" userId="4a0f2b64-c7ac-4f8a-a3f2-c59de51821f0" providerId="ADAL" clId="{9E6C10C2-483B-4C36-8333-C5791DF71BCA}" dt="2020-04-01T16:33:30.907" v="219" actId="1076"/>
          <ac:picMkLst>
            <pc:docMk/>
            <pc:sldMk cId="1013219525" sldId="766"/>
            <ac:picMk id="9" creationId="{4C795F5A-7FA3-4E70-90D6-9EDBDF300522}"/>
          </ac:picMkLst>
        </pc:picChg>
      </pc:sldChg>
      <pc:sldChg chg="addSp delSp modSp">
        <pc:chgData name="Conrad, Stephanie" userId="4a0f2b64-c7ac-4f8a-a3f2-c59de51821f0" providerId="ADAL" clId="{9E6C10C2-483B-4C36-8333-C5791DF71BCA}" dt="2020-04-01T16:27:15.127" v="178"/>
        <pc:sldMkLst>
          <pc:docMk/>
          <pc:sldMk cId="2670990179" sldId="813"/>
        </pc:sldMkLst>
        <pc:graphicFrameChg chg="mod">
          <ac:chgData name="Conrad, Stephanie" userId="4a0f2b64-c7ac-4f8a-a3f2-c59de51821f0" providerId="ADAL" clId="{9E6C10C2-483B-4C36-8333-C5791DF71BCA}" dt="2020-04-01T16:27:15.127" v="178"/>
          <ac:graphicFrameMkLst>
            <pc:docMk/>
            <pc:sldMk cId="2670990179" sldId="813"/>
            <ac:graphicFrameMk id="14" creationId="{0456CC14-CFED-4BFE-9FA8-859CC85A39F2}"/>
          </ac:graphicFrameMkLst>
        </pc:graphicFrameChg>
        <pc:picChg chg="add del mod">
          <ac:chgData name="Conrad, Stephanie" userId="4a0f2b64-c7ac-4f8a-a3f2-c59de51821f0" providerId="ADAL" clId="{9E6C10C2-483B-4C36-8333-C5791DF71BCA}" dt="2020-04-01T16:27:02.618" v="177" actId="478"/>
          <ac:picMkLst>
            <pc:docMk/>
            <pc:sldMk cId="2670990179" sldId="813"/>
            <ac:picMk id="5" creationId="{9BBDE196-27E1-4DD2-99E9-A0401CBE0BA2}"/>
          </ac:picMkLst>
        </pc:picChg>
      </pc:sldChg>
      <pc:sldChg chg="addSp delSp modSp addCm delCm">
        <pc:chgData name="Conrad, Stephanie" userId="4a0f2b64-c7ac-4f8a-a3f2-c59de51821f0" providerId="ADAL" clId="{9E6C10C2-483B-4C36-8333-C5791DF71BCA}" dt="2020-04-01T16:17:53.359" v="141" actId="1036"/>
        <pc:sldMkLst>
          <pc:docMk/>
          <pc:sldMk cId="0" sldId="840"/>
        </pc:sldMkLst>
        <pc:spChg chg="del">
          <ac:chgData name="Conrad, Stephanie" userId="4a0f2b64-c7ac-4f8a-a3f2-c59de51821f0" providerId="ADAL" clId="{9E6C10C2-483B-4C36-8333-C5791DF71BCA}" dt="2020-04-01T16:04:32.421" v="4" actId="478"/>
          <ac:spMkLst>
            <pc:docMk/>
            <pc:sldMk cId="0" sldId="840"/>
            <ac:spMk id="3" creationId="{00000000-0000-0000-0000-000000000000}"/>
          </ac:spMkLst>
        </pc:spChg>
        <pc:spChg chg="add del">
          <ac:chgData name="Conrad, Stephanie" userId="4a0f2b64-c7ac-4f8a-a3f2-c59de51821f0" providerId="ADAL" clId="{9E6C10C2-483B-4C36-8333-C5791DF71BCA}" dt="2020-04-01T16:09:33.326" v="34" actId="478"/>
          <ac:spMkLst>
            <pc:docMk/>
            <pc:sldMk cId="0" sldId="840"/>
            <ac:spMk id="4" creationId="{00000000-0000-0000-0000-000000000000}"/>
          </ac:spMkLst>
        </pc:spChg>
        <pc:spChg chg="add del">
          <ac:chgData name="Conrad, Stephanie" userId="4a0f2b64-c7ac-4f8a-a3f2-c59de51821f0" providerId="ADAL" clId="{9E6C10C2-483B-4C36-8333-C5791DF71BCA}" dt="2020-04-01T16:09:33.326" v="34" actId="478"/>
          <ac:spMkLst>
            <pc:docMk/>
            <pc:sldMk cId="0" sldId="840"/>
            <ac:spMk id="5" creationId="{00000000-0000-0000-0000-000000000000}"/>
          </ac:spMkLst>
        </pc:spChg>
        <pc:spChg chg="add del">
          <ac:chgData name="Conrad, Stephanie" userId="4a0f2b64-c7ac-4f8a-a3f2-c59de51821f0" providerId="ADAL" clId="{9E6C10C2-483B-4C36-8333-C5791DF71BCA}" dt="2020-04-01T16:09:33.326" v="34" actId="478"/>
          <ac:spMkLst>
            <pc:docMk/>
            <pc:sldMk cId="0" sldId="840"/>
            <ac:spMk id="6" creationId="{00000000-0000-0000-0000-000000000000}"/>
          </ac:spMkLst>
        </pc:spChg>
        <pc:spChg chg="add del">
          <ac:chgData name="Conrad, Stephanie" userId="4a0f2b64-c7ac-4f8a-a3f2-c59de51821f0" providerId="ADAL" clId="{9E6C10C2-483B-4C36-8333-C5791DF71BCA}" dt="2020-04-01T16:09:33.326" v="34" actId="478"/>
          <ac:spMkLst>
            <pc:docMk/>
            <pc:sldMk cId="0" sldId="840"/>
            <ac:spMk id="7" creationId="{00000000-0000-0000-0000-000000000000}"/>
          </ac:spMkLst>
        </pc:spChg>
        <pc:spChg chg="add del">
          <ac:chgData name="Conrad, Stephanie" userId="4a0f2b64-c7ac-4f8a-a3f2-c59de51821f0" providerId="ADAL" clId="{9E6C10C2-483B-4C36-8333-C5791DF71BCA}" dt="2020-04-01T16:09:33.326" v="34" actId="478"/>
          <ac:spMkLst>
            <pc:docMk/>
            <pc:sldMk cId="0" sldId="840"/>
            <ac:spMk id="8" creationId="{00000000-0000-0000-0000-000000000000}"/>
          </ac:spMkLst>
        </pc:spChg>
        <pc:spChg chg="add del">
          <ac:chgData name="Conrad, Stephanie" userId="4a0f2b64-c7ac-4f8a-a3f2-c59de51821f0" providerId="ADAL" clId="{9E6C10C2-483B-4C36-8333-C5791DF71BCA}" dt="2020-04-01T16:09:33.326" v="34" actId="478"/>
          <ac:spMkLst>
            <pc:docMk/>
            <pc:sldMk cId="0" sldId="840"/>
            <ac:spMk id="9" creationId="{00000000-0000-0000-0000-000000000000}"/>
          </ac:spMkLst>
        </pc:spChg>
        <pc:spChg chg="add del">
          <ac:chgData name="Conrad, Stephanie" userId="4a0f2b64-c7ac-4f8a-a3f2-c59de51821f0" providerId="ADAL" clId="{9E6C10C2-483B-4C36-8333-C5791DF71BCA}" dt="2020-04-01T16:09:33.326" v="34" actId="478"/>
          <ac:spMkLst>
            <pc:docMk/>
            <pc:sldMk cId="0" sldId="840"/>
            <ac:spMk id="10" creationId="{00000000-0000-0000-0000-000000000000}"/>
          </ac:spMkLst>
        </pc:spChg>
        <pc:spChg chg="add del">
          <ac:chgData name="Conrad, Stephanie" userId="4a0f2b64-c7ac-4f8a-a3f2-c59de51821f0" providerId="ADAL" clId="{9E6C10C2-483B-4C36-8333-C5791DF71BCA}" dt="2020-04-01T16:09:38.034" v="41" actId="478"/>
          <ac:spMkLst>
            <pc:docMk/>
            <pc:sldMk cId="0" sldId="840"/>
            <ac:spMk id="12" creationId="{00000000-0000-0000-0000-000000000000}"/>
          </ac:spMkLst>
        </pc:spChg>
        <pc:spChg chg="add del">
          <ac:chgData name="Conrad, Stephanie" userId="4a0f2b64-c7ac-4f8a-a3f2-c59de51821f0" providerId="ADAL" clId="{9E6C10C2-483B-4C36-8333-C5791DF71BCA}" dt="2020-04-01T16:09:33.326" v="34" actId="478"/>
          <ac:spMkLst>
            <pc:docMk/>
            <pc:sldMk cId="0" sldId="840"/>
            <ac:spMk id="13" creationId="{00000000-0000-0000-0000-000000000000}"/>
          </ac:spMkLst>
        </pc:spChg>
        <pc:spChg chg="add del">
          <ac:chgData name="Conrad, Stephanie" userId="4a0f2b64-c7ac-4f8a-a3f2-c59de51821f0" providerId="ADAL" clId="{9E6C10C2-483B-4C36-8333-C5791DF71BCA}" dt="2020-04-01T16:09:33.326" v="34" actId="478"/>
          <ac:spMkLst>
            <pc:docMk/>
            <pc:sldMk cId="0" sldId="840"/>
            <ac:spMk id="14" creationId="{00000000-0000-0000-0000-000000000000}"/>
          </ac:spMkLst>
        </pc:spChg>
        <pc:spChg chg="add del mod">
          <ac:chgData name="Conrad, Stephanie" userId="4a0f2b64-c7ac-4f8a-a3f2-c59de51821f0" providerId="ADAL" clId="{9E6C10C2-483B-4C36-8333-C5791DF71BCA}" dt="2020-04-01T16:13:40.291" v="87" actId="113"/>
          <ac:spMkLst>
            <pc:docMk/>
            <pc:sldMk cId="0" sldId="840"/>
            <ac:spMk id="15" creationId="{00000000-0000-0000-0000-000000000000}"/>
          </ac:spMkLst>
        </pc:spChg>
        <pc:spChg chg="add del mod">
          <ac:chgData name="Conrad, Stephanie" userId="4a0f2b64-c7ac-4f8a-a3f2-c59de51821f0" providerId="ADAL" clId="{9E6C10C2-483B-4C36-8333-C5791DF71BCA}" dt="2020-04-01T16:13:46.124" v="88" actId="113"/>
          <ac:spMkLst>
            <pc:docMk/>
            <pc:sldMk cId="0" sldId="840"/>
            <ac:spMk id="16" creationId="{00000000-0000-0000-0000-000000000000}"/>
          </ac:spMkLst>
        </pc:spChg>
        <pc:spChg chg="add del mod">
          <ac:chgData name="Conrad, Stephanie" userId="4a0f2b64-c7ac-4f8a-a3f2-c59de51821f0" providerId="ADAL" clId="{9E6C10C2-483B-4C36-8333-C5791DF71BCA}" dt="2020-04-01T16:12:18.935" v="73"/>
          <ac:spMkLst>
            <pc:docMk/>
            <pc:sldMk cId="0" sldId="840"/>
            <ac:spMk id="18" creationId="{CBCE1E85-840D-41C8-B8E8-609AEF9CBD64}"/>
          </ac:spMkLst>
        </pc:spChg>
        <pc:spChg chg="del">
          <ac:chgData name="Conrad, Stephanie" userId="4a0f2b64-c7ac-4f8a-a3f2-c59de51821f0" providerId="ADAL" clId="{9E6C10C2-483B-4C36-8333-C5791DF71BCA}" dt="2020-04-01T16:04:32.421" v="4" actId="478"/>
          <ac:spMkLst>
            <pc:docMk/>
            <pc:sldMk cId="0" sldId="840"/>
            <ac:spMk id="29" creationId="{00000000-0000-0000-0000-000000000000}"/>
          </ac:spMkLst>
        </pc:spChg>
        <pc:spChg chg="del">
          <ac:chgData name="Conrad, Stephanie" userId="4a0f2b64-c7ac-4f8a-a3f2-c59de51821f0" providerId="ADAL" clId="{9E6C10C2-483B-4C36-8333-C5791DF71BCA}" dt="2020-04-01T16:04:32.421" v="4" actId="478"/>
          <ac:spMkLst>
            <pc:docMk/>
            <pc:sldMk cId="0" sldId="840"/>
            <ac:spMk id="30" creationId="{00000000-0000-0000-0000-000000000000}"/>
          </ac:spMkLst>
        </pc:spChg>
        <pc:spChg chg="del">
          <ac:chgData name="Conrad, Stephanie" userId="4a0f2b64-c7ac-4f8a-a3f2-c59de51821f0" providerId="ADAL" clId="{9E6C10C2-483B-4C36-8333-C5791DF71BCA}" dt="2020-04-01T16:04:32.421" v="4" actId="478"/>
          <ac:spMkLst>
            <pc:docMk/>
            <pc:sldMk cId="0" sldId="840"/>
            <ac:spMk id="31" creationId="{00000000-0000-0000-0000-000000000000}"/>
          </ac:spMkLst>
        </pc:spChg>
        <pc:spChg chg="del">
          <ac:chgData name="Conrad, Stephanie" userId="4a0f2b64-c7ac-4f8a-a3f2-c59de51821f0" providerId="ADAL" clId="{9E6C10C2-483B-4C36-8333-C5791DF71BCA}" dt="2020-04-01T16:04:32.421" v="4" actId="478"/>
          <ac:spMkLst>
            <pc:docMk/>
            <pc:sldMk cId="0" sldId="840"/>
            <ac:spMk id="32" creationId="{00000000-0000-0000-0000-000000000000}"/>
          </ac:spMkLst>
        </pc:spChg>
        <pc:spChg chg="add del">
          <ac:chgData name="Conrad, Stephanie" userId="4a0f2b64-c7ac-4f8a-a3f2-c59de51821f0" providerId="ADAL" clId="{9E6C10C2-483B-4C36-8333-C5791DF71BCA}" dt="2020-04-01T16:09:33.326" v="34" actId="478"/>
          <ac:spMkLst>
            <pc:docMk/>
            <pc:sldMk cId="0" sldId="840"/>
            <ac:spMk id="33" creationId="{00000000-0000-0000-0000-000000000000}"/>
          </ac:spMkLst>
        </pc:spChg>
        <pc:spChg chg="add del">
          <ac:chgData name="Conrad, Stephanie" userId="4a0f2b64-c7ac-4f8a-a3f2-c59de51821f0" providerId="ADAL" clId="{9E6C10C2-483B-4C36-8333-C5791DF71BCA}" dt="2020-04-01T16:16:27.208" v="112" actId="478"/>
          <ac:spMkLst>
            <pc:docMk/>
            <pc:sldMk cId="0" sldId="840"/>
            <ac:spMk id="34" creationId="{00000000-0000-0000-0000-000000000000}"/>
          </ac:spMkLst>
        </pc:spChg>
        <pc:spChg chg="add del mod">
          <ac:chgData name="Conrad, Stephanie" userId="4a0f2b64-c7ac-4f8a-a3f2-c59de51821f0" providerId="ADAL" clId="{9E6C10C2-483B-4C36-8333-C5791DF71BCA}" dt="2020-04-01T16:17:44.299" v="138" actId="1036"/>
          <ac:spMkLst>
            <pc:docMk/>
            <pc:sldMk cId="0" sldId="840"/>
            <ac:spMk id="35" creationId="{00000000-0000-0000-0000-000000000000}"/>
          </ac:spMkLst>
        </pc:spChg>
        <pc:spChg chg="add del mod">
          <ac:chgData name="Conrad, Stephanie" userId="4a0f2b64-c7ac-4f8a-a3f2-c59de51821f0" providerId="ADAL" clId="{9E6C10C2-483B-4C36-8333-C5791DF71BCA}" dt="2020-04-01T16:17:44.299" v="138" actId="1036"/>
          <ac:spMkLst>
            <pc:docMk/>
            <pc:sldMk cId="0" sldId="840"/>
            <ac:spMk id="36" creationId="{00000000-0000-0000-0000-000000000000}"/>
          </ac:spMkLst>
        </pc:spChg>
        <pc:spChg chg="add del mod">
          <ac:chgData name="Conrad, Stephanie" userId="4a0f2b64-c7ac-4f8a-a3f2-c59de51821f0" providerId="ADAL" clId="{9E6C10C2-483B-4C36-8333-C5791DF71BCA}" dt="2020-04-01T16:17:44.299" v="138" actId="1036"/>
          <ac:spMkLst>
            <pc:docMk/>
            <pc:sldMk cId="0" sldId="840"/>
            <ac:spMk id="37" creationId="{00000000-0000-0000-0000-000000000000}"/>
          </ac:spMkLst>
        </pc:spChg>
        <pc:spChg chg="add del">
          <ac:chgData name="Conrad, Stephanie" userId="4a0f2b64-c7ac-4f8a-a3f2-c59de51821f0" providerId="ADAL" clId="{9E6C10C2-483B-4C36-8333-C5791DF71BCA}" dt="2020-04-01T16:09:33.326" v="34" actId="478"/>
          <ac:spMkLst>
            <pc:docMk/>
            <pc:sldMk cId="0" sldId="840"/>
            <ac:spMk id="44" creationId="{00000000-0000-0000-0000-000000000000}"/>
          </ac:spMkLst>
        </pc:spChg>
        <pc:spChg chg="add del">
          <ac:chgData name="Conrad, Stephanie" userId="4a0f2b64-c7ac-4f8a-a3f2-c59de51821f0" providerId="ADAL" clId="{9E6C10C2-483B-4C36-8333-C5791DF71BCA}" dt="2020-04-01T16:09:33.326" v="34" actId="478"/>
          <ac:spMkLst>
            <pc:docMk/>
            <pc:sldMk cId="0" sldId="840"/>
            <ac:spMk id="45" creationId="{00000000-0000-0000-0000-000000000000}"/>
          </ac:spMkLst>
        </pc:spChg>
        <pc:spChg chg="add del">
          <ac:chgData name="Conrad, Stephanie" userId="4a0f2b64-c7ac-4f8a-a3f2-c59de51821f0" providerId="ADAL" clId="{9E6C10C2-483B-4C36-8333-C5791DF71BCA}" dt="2020-04-01T16:09:33.326" v="34" actId="478"/>
          <ac:spMkLst>
            <pc:docMk/>
            <pc:sldMk cId="0" sldId="840"/>
            <ac:spMk id="46" creationId="{00000000-0000-0000-0000-000000000000}"/>
          </ac:spMkLst>
        </pc:spChg>
        <pc:spChg chg="add del">
          <ac:chgData name="Conrad, Stephanie" userId="4a0f2b64-c7ac-4f8a-a3f2-c59de51821f0" providerId="ADAL" clId="{9E6C10C2-483B-4C36-8333-C5791DF71BCA}" dt="2020-04-01T16:09:33.326" v="34" actId="478"/>
          <ac:spMkLst>
            <pc:docMk/>
            <pc:sldMk cId="0" sldId="840"/>
            <ac:spMk id="47" creationId="{00000000-0000-0000-0000-000000000000}"/>
          </ac:spMkLst>
        </pc:spChg>
        <pc:spChg chg="add del">
          <ac:chgData name="Conrad, Stephanie" userId="4a0f2b64-c7ac-4f8a-a3f2-c59de51821f0" providerId="ADAL" clId="{9E6C10C2-483B-4C36-8333-C5791DF71BCA}" dt="2020-04-01T16:09:33.326" v="34" actId="478"/>
          <ac:spMkLst>
            <pc:docMk/>
            <pc:sldMk cId="0" sldId="840"/>
            <ac:spMk id="50" creationId="{00000000-0000-0000-0000-000000000000}"/>
          </ac:spMkLst>
        </pc:spChg>
        <pc:spChg chg="add del">
          <ac:chgData name="Conrad, Stephanie" userId="4a0f2b64-c7ac-4f8a-a3f2-c59de51821f0" providerId="ADAL" clId="{9E6C10C2-483B-4C36-8333-C5791DF71BCA}" dt="2020-04-01T16:09:33.326" v="34" actId="478"/>
          <ac:spMkLst>
            <pc:docMk/>
            <pc:sldMk cId="0" sldId="840"/>
            <ac:spMk id="51" creationId="{00000000-0000-0000-0000-000000000000}"/>
          </ac:spMkLst>
        </pc:spChg>
        <pc:spChg chg="add del">
          <ac:chgData name="Conrad, Stephanie" userId="4a0f2b64-c7ac-4f8a-a3f2-c59de51821f0" providerId="ADAL" clId="{9E6C10C2-483B-4C36-8333-C5791DF71BCA}" dt="2020-04-01T16:09:33.326" v="34" actId="478"/>
          <ac:spMkLst>
            <pc:docMk/>
            <pc:sldMk cId="0" sldId="840"/>
            <ac:spMk id="52" creationId="{00000000-0000-0000-0000-000000000000}"/>
          </ac:spMkLst>
        </pc:spChg>
        <pc:spChg chg="add del mod">
          <ac:chgData name="Conrad, Stephanie" userId="4a0f2b64-c7ac-4f8a-a3f2-c59de51821f0" providerId="ADAL" clId="{9E6C10C2-483B-4C36-8333-C5791DF71BCA}" dt="2020-04-01T16:13:34.887" v="86" actId="113"/>
          <ac:spMkLst>
            <pc:docMk/>
            <pc:sldMk cId="0" sldId="840"/>
            <ac:spMk id="53" creationId="{00000000-0000-0000-0000-000000000000}"/>
          </ac:spMkLst>
        </pc:spChg>
        <pc:spChg chg="add del">
          <ac:chgData name="Conrad, Stephanie" userId="4a0f2b64-c7ac-4f8a-a3f2-c59de51821f0" providerId="ADAL" clId="{9E6C10C2-483B-4C36-8333-C5791DF71BCA}" dt="2020-04-01T16:09:33.326" v="34" actId="478"/>
          <ac:spMkLst>
            <pc:docMk/>
            <pc:sldMk cId="0" sldId="840"/>
            <ac:spMk id="54" creationId="{00000000-0000-0000-0000-000000000000}"/>
          </ac:spMkLst>
        </pc:spChg>
        <pc:spChg chg="add del">
          <ac:chgData name="Conrad, Stephanie" userId="4a0f2b64-c7ac-4f8a-a3f2-c59de51821f0" providerId="ADAL" clId="{9E6C10C2-483B-4C36-8333-C5791DF71BCA}" dt="2020-04-01T16:09:33.326" v="34" actId="478"/>
          <ac:spMkLst>
            <pc:docMk/>
            <pc:sldMk cId="0" sldId="840"/>
            <ac:spMk id="55" creationId="{00000000-0000-0000-0000-000000000000}"/>
          </ac:spMkLst>
        </pc:spChg>
        <pc:spChg chg="add del mod">
          <ac:chgData name="Conrad, Stephanie" userId="4a0f2b64-c7ac-4f8a-a3f2-c59de51821f0" providerId="ADAL" clId="{9E6C10C2-483B-4C36-8333-C5791DF71BCA}" dt="2020-04-01T16:14:30.497" v="90" actId="113"/>
          <ac:spMkLst>
            <pc:docMk/>
            <pc:sldMk cId="0" sldId="840"/>
            <ac:spMk id="56" creationId="{00000000-0000-0000-0000-000000000000}"/>
          </ac:spMkLst>
        </pc:spChg>
        <pc:spChg chg="add del">
          <ac:chgData name="Conrad, Stephanie" userId="4a0f2b64-c7ac-4f8a-a3f2-c59de51821f0" providerId="ADAL" clId="{9E6C10C2-483B-4C36-8333-C5791DF71BCA}" dt="2020-04-01T16:09:33.326" v="34" actId="478"/>
          <ac:spMkLst>
            <pc:docMk/>
            <pc:sldMk cId="0" sldId="840"/>
            <ac:spMk id="57" creationId="{00000000-0000-0000-0000-000000000000}"/>
          </ac:spMkLst>
        </pc:spChg>
        <pc:spChg chg="add del">
          <ac:chgData name="Conrad, Stephanie" userId="4a0f2b64-c7ac-4f8a-a3f2-c59de51821f0" providerId="ADAL" clId="{9E6C10C2-483B-4C36-8333-C5791DF71BCA}" dt="2020-04-01T16:09:33.326" v="34" actId="478"/>
          <ac:spMkLst>
            <pc:docMk/>
            <pc:sldMk cId="0" sldId="840"/>
            <ac:spMk id="58" creationId="{00000000-0000-0000-0000-000000000000}"/>
          </ac:spMkLst>
        </pc:spChg>
        <pc:spChg chg="add del mod">
          <ac:chgData name="Conrad, Stephanie" userId="4a0f2b64-c7ac-4f8a-a3f2-c59de51821f0" providerId="ADAL" clId="{9E6C10C2-483B-4C36-8333-C5791DF71BCA}" dt="2020-04-01T16:14:42.416" v="91" actId="113"/>
          <ac:spMkLst>
            <pc:docMk/>
            <pc:sldMk cId="0" sldId="840"/>
            <ac:spMk id="59" creationId="{00000000-0000-0000-0000-000000000000}"/>
          </ac:spMkLst>
        </pc:spChg>
        <pc:spChg chg="add mod">
          <ac:chgData name="Conrad, Stephanie" userId="4a0f2b64-c7ac-4f8a-a3f2-c59de51821f0" providerId="ADAL" clId="{9E6C10C2-483B-4C36-8333-C5791DF71BCA}" dt="2020-04-01T16:09:43.356" v="45" actId="1076"/>
          <ac:spMkLst>
            <pc:docMk/>
            <pc:sldMk cId="0" sldId="840"/>
            <ac:spMk id="62" creationId="{F18414AD-26DD-43F6-A389-863B220815C4}"/>
          </ac:spMkLst>
        </pc:spChg>
        <pc:spChg chg="add mod">
          <ac:chgData name="Conrad, Stephanie" userId="4a0f2b64-c7ac-4f8a-a3f2-c59de51821f0" providerId="ADAL" clId="{9E6C10C2-483B-4C36-8333-C5791DF71BCA}" dt="2020-04-01T16:09:43.356" v="45" actId="1076"/>
          <ac:spMkLst>
            <pc:docMk/>
            <pc:sldMk cId="0" sldId="840"/>
            <ac:spMk id="63" creationId="{6A0C687C-39B1-4904-A970-B5362D4AAA37}"/>
          </ac:spMkLst>
        </pc:spChg>
        <pc:spChg chg="add mod">
          <ac:chgData name="Conrad, Stephanie" userId="4a0f2b64-c7ac-4f8a-a3f2-c59de51821f0" providerId="ADAL" clId="{9E6C10C2-483B-4C36-8333-C5791DF71BCA}" dt="2020-04-01T16:09:43.356" v="45" actId="1076"/>
          <ac:spMkLst>
            <pc:docMk/>
            <pc:sldMk cId="0" sldId="840"/>
            <ac:spMk id="64" creationId="{0878F3DD-68D9-4C34-93B3-653A79786158}"/>
          </ac:spMkLst>
        </pc:spChg>
        <pc:spChg chg="add mod">
          <ac:chgData name="Conrad, Stephanie" userId="4a0f2b64-c7ac-4f8a-a3f2-c59de51821f0" providerId="ADAL" clId="{9E6C10C2-483B-4C36-8333-C5791DF71BCA}" dt="2020-04-01T16:09:43.356" v="45" actId="1076"/>
          <ac:spMkLst>
            <pc:docMk/>
            <pc:sldMk cId="0" sldId="840"/>
            <ac:spMk id="65" creationId="{E0F4B2D3-3354-4CB0-A20D-87B3F0B2AE55}"/>
          </ac:spMkLst>
        </pc:spChg>
        <pc:spChg chg="add mod">
          <ac:chgData name="Conrad, Stephanie" userId="4a0f2b64-c7ac-4f8a-a3f2-c59de51821f0" providerId="ADAL" clId="{9E6C10C2-483B-4C36-8333-C5791DF71BCA}" dt="2020-04-01T16:09:43.356" v="45" actId="1076"/>
          <ac:spMkLst>
            <pc:docMk/>
            <pc:sldMk cId="0" sldId="840"/>
            <ac:spMk id="66" creationId="{029389DA-9C1C-4966-AF95-4CD799D621D0}"/>
          </ac:spMkLst>
        </pc:spChg>
        <pc:spChg chg="add mod">
          <ac:chgData name="Conrad, Stephanie" userId="4a0f2b64-c7ac-4f8a-a3f2-c59de51821f0" providerId="ADAL" clId="{9E6C10C2-483B-4C36-8333-C5791DF71BCA}" dt="2020-04-01T16:09:43.356" v="45" actId="1076"/>
          <ac:spMkLst>
            <pc:docMk/>
            <pc:sldMk cId="0" sldId="840"/>
            <ac:spMk id="67" creationId="{7D1A62EB-3020-4E68-9A03-FB1E03C66F05}"/>
          </ac:spMkLst>
        </pc:spChg>
        <pc:spChg chg="del">
          <ac:chgData name="Conrad, Stephanie" userId="4a0f2b64-c7ac-4f8a-a3f2-c59de51821f0" providerId="ADAL" clId="{9E6C10C2-483B-4C36-8333-C5791DF71BCA}" dt="2020-04-01T16:04:32.421" v="4" actId="478"/>
          <ac:spMkLst>
            <pc:docMk/>
            <pc:sldMk cId="0" sldId="840"/>
            <ac:spMk id="68" creationId="{00000000-0000-0000-0000-000000000000}"/>
          </ac:spMkLst>
        </pc:spChg>
        <pc:spChg chg="del">
          <ac:chgData name="Conrad, Stephanie" userId="4a0f2b64-c7ac-4f8a-a3f2-c59de51821f0" providerId="ADAL" clId="{9E6C10C2-483B-4C36-8333-C5791DF71BCA}" dt="2020-04-01T16:04:32.421" v="4" actId="478"/>
          <ac:spMkLst>
            <pc:docMk/>
            <pc:sldMk cId="0" sldId="840"/>
            <ac:spMk id="69" creationId="{00000000-0000-0000-0000-000000000000}"/>
          </ac:spMkLst>
        </pc:spChg>
        <pc:spChg chg="add mod">
          <ac:chgData name="Conrad, Stephanie" userId="4a0f2b64-c7ac-4f8a-a3f2-c59de51821f0" providerId="ADAL" clId="{9E6C10C2-483B-4C36-8333-C5791DF71BCA}" dt="2020-04-01T16:09:47.748" v="47" actId="14100"/>
          <ac:spMkLst>
            <pc:docMk/>
            <pc:sldMk cId="0" sldId="840"/>
            <ac:spMk id="70" creationId="{657C0243-E439-4FFE-B326-7BCD3A0F7E1C}"/>
          </ac:spMkLst>
        </pc:spChg>
        <pc:spChg chg="add del">
          <ac:chgData name="Conrad, Stephanie" userId="4a0f2b64-c7ac-4f8a-a3f2-c59de51821f0" providerId="ADAL" clId="{9E6C10C2-483B-4C36-8333-C5791DF71BCA}" dt="2020-04-01T16:09:33.326" v="34" actId="478"/>
          <ac:spMkLst>
            <pc:docMk/>
            <pc:sldMk cId="0" sldId="840"/>
            <ac:spMk id="71" creationId="{00000000-0000-0000-0000-000000000000}"/>
          </ac:spMkLst>
        </pc:spChg>
        <pc:spChg chg="add del">
          <ac:chgData name="Conrad, Stephanie" userId="4a0f2b64-c7ac-4f8a-a3f2-c59de51821f0" providerId="ADAL" clId="{9E6C10C2-483B-4C36-8333-C5791DF71BCA}" dt="2020-04-01T16:09:33.326" v="34" actId="478"/>
          <ac:spMkLst>
            <pc:docMk/>
            <pc:sldMk cId="0" sldId="840"/>
            <ac:spMk id="72" creationId="{00000000-0000-0000-0000-000000000000}"/>
          </ac:spMkLst>
        </pc:spChg>
        <pc:spChg chg="add del">
          <ac:chgData name="Conrad, Stephanie" userId="4a0f2b64-c7ac-4f8a-a3f2-c59de51821f0" providerId="ADAL" clId="{9E6C10C2-483B-4C36-8333-C5791DF71BCA}" dt="2020-04-01T16:16:24.929" v="111" actId="478"/>
          <ac:spMkLst>
            <pc:docMk/>
            <pc:sldMk cId="0" sldId="840"/>
            <ac:spMk id="73" creationId="{00000000-0000-0000-0000-000000000000}"/>
          </ac:spMkLst>
        </pc:spChg>
        <pc:spChg chg="add del mod">
          <ac:chgData name="Conrad, Stephanie" userId="4a0f2b64-c7ac-4f8a-a3f2-c59de51821f0" providerId="ADAL" clId="{9E6C10C2-483B-4C36-8333-C5791DF71BCA}" dt="2020-04-01T16:09:37.727" v="40"/>
          <ac:spMkLst>
            <pc:docMk/>
            <pc:sldMk cId="0" sldId="840"/>
            <ac:spMk id="75" creationId="{EDF4F236-428C-430F-8B39-ACA12C5D76C6}"/>
          </ac:spMkLst>
        </pc:spChg>
        <pc:spChg chg="add del mod">
          <ac:chgData name="Conrad, Stephanie" userId="4a0f2b64-c7ac-4f8a-a3f2-c59de51821f0" providerId="ADAL" clId="{9E6C10C2-483B-4C36-8333-C5791DF71BCA}" dt="2020-04-01T16:09:33.121" v="33"/>
          <ac:spMkLst>
            <pc:docMk/>
            <pc:sldMk cId="0" sldId="840"/>
            <ac:spMk id="76" creationId="{FFAF55DF-4069-470C-86D4-60E4DA12F097}"/>
          </ac:spMkLst>
        </pc:spChg>
        <pc:spChg chg="add del mod">
          <ac:chgData name="Conrad, Stephanie" userId="4a0f2b64-c7ac-4f8a-a3f2-c59de51821f0" providerId="ADAL" clId="{9E6C10C2-483B-4C36-8333-C5791DF71BCA}" dt="2020-04-01T16:09:33.121" v="33"/>
          <ac:spMkLst>
            <pc:docMk/>
            <pc:sldMk cId="0" sldId="840"/>
            <ac:spMk id="77" creationId="{1D0CA3AF-F98C-401D-91B8-EE45B822CB6D}"/>
          </ac:spMkLst>
        </pc:spChg>
        <pc:spChg chg="add del mod">
          <ac:chgData name="Conrad, Stephanie" userId="4a0f2b64-c7ac-4f8a-a3f2-c59de51821f0" providerId="ADAL" clId="{9E6C10C2-483B-4C36-8333-C5791DF71BCA}" dt="2020-04-01T16:09:33.121" v="33"/>
          <ac:spMkLst>
            <pc:docMk/>
            <pc:sldMk cId="0" sldId="840"/>
            <ac:spMk id="78" creationId="{44ACD0AF-28C4-42CA-AF36-D6CFD49D704E}"/>
          </ac:spMkLst>
        </pc:spChg>
        <pc:spChg chg="add del mod">
          <ac:chgData name="Conrad, Stephanie" userId="4a0f2b64-c7ac-4f8a-a3f2-c59de51821f0" providerId="ADAL" clId="{9E6C10C2-483B-4C36-8333-C5791DF71BCA}" dt="2020-04-01T16:09:33.121" v="33"/>
          <ac:spMkLst>
            <pc:docMk/>
            <pc:sldMk cId="0" sldId="840"/>
            <ac:spMk id="79" creationId="{79A9A6F8-3CD7-4D83-B78C-C2BB05D61F0C}"/>
          </ac:spMkLst>
        </pc:spChg>
        <pc:spChg chg="add del">
          <ac:chgData name="Conrad, Stephanie" userId="4a0f2b64-c7ac-4f8a-a3f2-c59de51821f0" providerId="ADAL" clId="{9E6C10C2-483B-4C36-8333-C5791DF71BCA}" dt="2020-04-01T16:09:33.121" v="33"/>
          <ac:spMkLst>
            <pc:docMk/>
            <pc:sldMk cId="0" sldId="840"/>
            <ac:spMk id="80" creationId="{EA0CBD7F-1A2C-4788-A5B8-5D6838F58122}"/>
          </ac:spMkLst>
        </pc:spChg>
        <pc:spChg chg="add del">
          <ac:chgData name="Conrad, Stephanie" userId="4a0f2b64-c7ac-4f8a-a3f2-c59de51821f0" providerId="ADAL" clId="{9E6C10C2-483B-4C36-8333-C5791DF71BCA}" dt="2020-04-01T16:09:33.121" v="33"/>
          <ac:spMkLst>
            <pc:docMk/>
            <pc:sldMk cId="0" sldId="840"/>
            <ac:spMk id="81" creationId="{BCF46057-73F6-4369-AD0B-42481562FF19}"/>
          </ac:spMkLst>
        </pc:spChg>
        <pc:spChg chg="add del">
          <ac:chgData name="Conrad, Stephanie" userId="4a0f2b64-c7ac-4f8a-a3f2-c59de51821f0" providerId="ADAL" clId="{9E6C10C2-483B-4C36-8333-C5791DF71BCA}" dt="2020-04-01T16:09:33.121" v="33"/>
          <ac:spMkLst>
            <pc:docMk/>
            <pc:sldMk cId="0" sldId="840"/>
            <ac:spMk id="82" creationId="{20CC86E1-AC7A-4013-90F2-2ABF20F3A61C}"/>
          </ac:spMkLst>
        </pc:spChg>
        <pc:spChg chg="add del">
          <ac:chgData name="Conrad, Stephanie" userId="4a0f2b64-c7ac-4f8a-a3f2-c59de51821f0" providerId="ADAL" clId="{9E6C10C2-483B-4C36-8333-C5791DF71BCA}" dt="2020-04-01T16:09:33.121" v="33"/>
          <ac:spMkLst>
            <pc:docMk/>
            <pc:sldMk cId="0" sldId="840"/>
            <ac:spMk id="83" creationId="{E75BEF97-2BC6-4A8A-8938-3AD111B79926}"/>
          </ac:spMkLst>
        </pc:spChg>
        <pc:spChg chg="add del">
          <ac:chgData name="Conrad, Stephanie" userId="4a0f2b64-c7ac-4f8a-a3f2-c59de51821f0" providerId="ADAL" clId="{9E6C10C2-483B-4C36-8333-C5791DF71BCA}" dt="2020-04-01T16:09:33.121" v="33"/>
          <ac:spMkLst>
            <pc:docMk/>
            <pc:sldMk cId="0" sldId="840"/>
            <ac:spMk id="84" creationId="{D087D3C5-CE9C-4D91-922F-038E8BDF5C49}"/>
          </ac:spMkLst>
        </pc:spChg>
        <pc:spChg chg="add del">
          <ac:chgData name="Conrad, Stephanie" userId="4a0f2b64-c7ac-4f8a-a3f2-c59de51821f0" providerId="ADAL" clId="{9E6C10C2-483B-4C36-8333-C5791DF71BCA}" dt="2020-04-01T16:09:33.121" v="33"/>
          <ac:spMkLst>
            <pc:docMk/>
            <pc:sldMk cId="0" sldId="840"/>
            <ac:spMk id="86" creationId="{6D6602C7-2169-43CD-844A-BE337AEB71D4}"/>
          </ac:spMkLst>
        </pc:spChg>
        <pc:spChg chg="add del">
          <ac:chgData name="Conrad, Stephanie" userId="4a0f2b64-c7ac-4f8a-a3f2-c59de51821f0" providerId="ADAL" clId="{9E6C10C2-483B-4C36-8333-C5791DF71BCA}" dt="2020-04-01T16:09:33.121" v="33"/>
          <ac:spMkLst>
            <pc:docMk/>
            <pc:sldMk cId="0" sldId="840"/>
            <ac:spMk id="88" creationId="{0C3EC4F8-114B-43C3-91E1-AF6D419663B5}"/>
          </ac:spMkLst>
        </pc:spChg>
        <pc:spChg chg="add del">
          <ac:chgData name="Conrad, Stephanie" userId="4a0f2b64-c7ac-4f8a-a3f2-c59de51821f0" providerId="ADAL" clId="{9E6C10C2-483B-4C36-8333-C5791DF71BCA}" dt="2020-04-01T16:09:33.121" v="33"/>
          <ac:spMkLst>
            <pc:docMk/>
            <pc:sldMk cId="0" sldId="840"/>
            <ac:spMk id="90" creationId="{21A1CAA0-41E4-4E23-846A-E2BD4570D8A6}"/>
          </ac:spMkLst>
        </pc:spChg>
        <pc:spChg chg="add del">
          <ac:chgData name="Conrad, Stephanie" userId="4a0f2b64-c7ac-4f8a-a3f2-c59de51821f0" providerId="ADAL" clId="{9E6C10C2-483B-4C36-8333-C5791DF71BCA}" dt="2020-04-01T16:09:33.121" v="33"/>
          <ac:spMkLst>
            <pc:docMk/>
            <pc:sldMk cId="0" sldId="840"/>
            <ac:spMk id="91" creationId="{638369B5-C6F9-4A81-A765-26E2CF5C3A6C}"/>
          </ac:spMkLst>
        </pc:spChg>
        <pc:spChg chg="add del mod">
          <ac:chgData name="Conrad, Stephanie" userId="4a0f2b64-c7ac-4f8a-a3f2-c59de51821f0" providerId="ADAL" clId="{9E6C10C2-483B-4C36-8333-C5791DF71BCA}" dt="2020-04-01T16:09:33.121" v="33"/>
          <ac:spMkLst>
            <pc:docMk/>
            <pc:sldMk cId="0" sldId="840"/>
            <ac:spMk id="92" creationId="{5C56D9D3-EEA1-4469-B8C0-1F5B68258C02}"/>
          </ac:spMkLst>
        </pc:spChg>
        <pc:spChg chg="add del">
          <ac:chgData name="Conrad, Stephanie" userId="4a0f2b64-c7ac-4f8a-a3f2-c59de51821f0" providerId="ADAL" clId="{9E6C10C2-483B-4C36-8333-C5791DF71BCA}" dt="2020-04-01T16:09:33.121" v="33"/>
          <ac:spMkLst>
            <pc:docMk/>
            <pc:sldMk cId="0" sldId="840"/>
            <ac:spMk id="93" creationId="{C3AA762F-8340-4022-A20C-621B3D1FAF67}"/>
          </ac:spMkLst>
        </pc:spChg>
        <pc:spChg chg="add del">
          <ac:chgData name="Conrad, Stephanie" userId="4a0f2b64-c7ac-4f8a-a3f2-c59de51821f0" providerId="ADAL" clId="{9E6C10C2-483B-4C36-8333-C5791DF71BCA}" dt="2020-04-01T16:09:33.121" v="33"/>
          <ac:spMkLst>
            <pc:docMk/>
            <pc:sldMk cId="0" sldId="840"/>
            <ac:spMk id="94" creationId="{AAE5B91F-2123-4421-AC78-9433A804FDEA}"/>
          </ac:spMkLst>
        </pc:spChg>
        <pc:spChg chg="add del">
          <ac:chgData name="Conrad, Stephanie" userId="4a0f2b64-c7ac-4f8a-a3f2-c59de51821f0" providerId="ADAL" clId="{9E6C10C2-483B-4C36-8333-C5791DF71BCA}" dt="2020-04-01T16:09:33.121" v="33"/>
          <ac:spMkLst>
            <pc:docMk/>
            <pc:sldMk cId="0" sldId="840"/>
            <ac:spMk id="95" creationId="{7DB1DF05-6EE0-4429-8FCB-9FE388C076CE}"/>
          </ac:spMkLst>
        </pc:spChg>
        <pc:spChg chg="add del">
          <ac:chgData name="Conrad, Stephanie" userId="4a0f2b64-c7ac-4f8a-a3f2-c59de51821f0" providerId="ADAL" clId="{9E6C10C2-483B-4C36-8333-C5791DF71BCA}" dt="2020-04-01T16:09:33.121" v="33"/>
          <ac:spMkLst>
            <pc:docMk/>
            <pc:sldMk cId="0" sldId="840"/>
            <ac:spMk id="96" creationId="{DF3F556D-6AEC-4B23-9E1B-0DD94C59B3A4}"/>
          </ac:spMkLst>
        </pc:spChg>
        <pc:spChg chg="add del">
          <ac:chgData name="Conrad, Stephanie" userId="4a0f2b64-c7ac-4f8a-a3f2-c59de51821f0" providerId="ADAL" clId="{9E6C10C2-483B-4C36-8333-C5791DF71BCA}" dt="2020-04-01T16:09:33.121" v="33"/>
          <ac:spMkLst>
            <pc:docMk/>
            <pc:sldMk cId="0" sldId="840"/>
            <ac:spMk id="97" creationId="{C2DAE630-5F42-4E51-9BEE-2ECFE6EF76BA}"/>
          </ac:spMkLst>
        </pc:spChg>
        <pc:spChg chg="add del">
          <ac:chgData name="Conrad, Stephanie" userId="4a0f2b64-c7ac-4f8a-a3f2-c59de51821f0" providerId="ADAL" clId="{9E6C10C2-483B-4C36-8333-C5791DF71BCA}" dt="2020-04-01T16:09:33.121" v="33"/>
          <ac:spMkLst>
            <pc:docMk/>
            <pc:sldMk cId="0" sldId="840"/>
            <ac:spMk id="98" creationId="{D6076B63-1742-4174-A722-9A399A8A43DF}"/>
          </ac:spMkLst>
        </pc:spChg>
        <pc:spChg chg="add del">
          <ac:chgData name="Conrad, Stephanie" userId="4a0f2b64-c7ac-4f8a-a3f2-c59de51821f0" providerId="ADAL" clId="{9E6C10C2-483B-4C36-8333-C5791DF71BCA}" dt="2020-04-01T16:09:33.121" v="33"/>
          <ac:spMkLst>
            <pc:docMk/>
            <pc:sldMk cId="0" sldId="840"/>
            <ac:spMk id="99" creationId="{A82EE41B-D284-43B1-AC53-29BA54A78F0F}"/>
          </ac:spMkLst>
        </pc:spChg>
        <pc:spChg chg="add del">
          <ac:chgData name="Conrad, Stephanie" userId="4a0f2b64-c7ac-4f8a-a3f2-c59de51821f0" providerId="ADAL" clId="{9E6C10C2-483B-4C36-8333-C5791DF71BCA}" dt="2020-04-01T16:09:33.121" v="33"/>
          <ac:spMkLst>
            <pc:docMk/>
            <pc:sldMk cId="0" sldId="840"/>
            <ac:spMk id="100" creationId="{D5BFDE61-EC04-47B6-9E98-3FA403D08950}"/>
          </ac:spMkLst>
        </pc:spChg>
        <pc:spChg chg="add del">
          <ac:chgData name="Conrad, Stephanie" userId="4a0f2b64-c7ac-4f8a-a3f2-c59de51821f0" providerId="ADAL" clId="{9E6C10C2-483B-4C36-8333-C5791DF71BCA}" dt="2020-04-01T16:09:33.121" v="33"/>
          <ac:spMkLst>
            <pc:docMk/>
            <pc:sldMk cId="0" sldId="840"/>
            <ac:spMk id="101" creationId="{2FBA45BF-5251-4552-9C94-C57FAB2808F9}"/>
          </ac:spMkLst>
        </pc:spChg>
        <pc:spChg chg="add del">
          <ac:chgData name="Conrad, Stephanie" userId="4a0f2b64-c7ac-4f8a-a3f2-c59de51821f0" providerId="ADAL" clId="{9E6C10C2-483B-4C36-8333-C5791DF71BCA}" dt="2020-04-01T16:09:33.121" v="33"/>
          <ac:spMkLst>
            <pc:docMk/>
            <pc:sldMk cId="0" sldId="840"/>
            <ac:spMk id="102" creationId="{93B1956B-BB5C-4313-8592-B0981F67FFF2}"/>
          </ac:spMkLst>
        </pc:spChg>
        <pc:spChg chg="add del">
          <ac:chgData name="Conrad, Stephanie" userId="4a0f2b64-c7ac-4f8a-a3f2-c59de51821f0" providerId="ADAL" clId="{9E6C10C2-483B-4C36-8333-C5791DF71BCA}" dt="2020-04-01T16:09:33.121" v="33"/>
          <ac:spMkLst>
            <pc:docMk/>
            <pc:sldMk cId="0" sldId="840"/>
            <ac:spMk id="103" creationId="{E93BAD01-FE2A-45F5-A816-B0314D50AC94}"/>
          </ac:spMkLst>
        </pc:spChg>
        <pc:spChg chg="add del">
          <ac:chgData name="Conrad, Stephanie" userId="4a0f2b64-c7ac-4f8a-a3f2-c59de51821f0" providerId="ADAL" clId="{9E6C10C2-483B-4C36-8333-C5791DF71BCA}" dt="2020-04-01T16:09:33.121" v="33"/>
          <ac:spMkLst>
            <pc:docMk/>
            <pc:sldMk cId="0" sldId="840"/>
            <ac:spMk id="104" creationId="{8C935095-240C-4093-AC0C-075C9C0C4022}"/>
          </ac:spMkLst>
        </pc:spChg>
        <pc:spChg chg="add del">
          <ac:chgData name="Conrad, Stephanie" userId="4a0f2b64-c7ac-4f8a-a3f2-c59de51821f0" providerId="ADAL" clId="{9E6C10C2-483B-4C36-8333-C5791DF71BCA}" dt="2020-04-01T16:09:33.121" v="33"/>
          <ac:spMkLst>
            <pc:docMk/>
            <pc:sldMk cId="0" sldId="840"/>
            <ac:spMk id="105" creationId="{226D710D-403F-4ACA-A7F7-50D149A3DDF3}"/>
          </ac:spMkLst>
        </pc:spChg>
        <pc:spChg chg="add del">
          <ac:chgData name="Conrad, Stephanie" userId="4a0f2b64-c7ac-4f8a-a3f2-c59de51821f0" providerId="ADAL" clId="{9E6C10C2-483B-4C36-8333-C5791DF71BCA}" dt="2020-04-01T16:09:33.121" v="33"/>
          <ac:spMkLst>
            <pc:docMk/>
            <pc:sldMk cId="0" sldId="840"/>
            <ac:spMk id="106" creationId="{B75E0912-8BD1-4E90-9261-D895D0DB31E4}"/>
          </ac:spMkLst>
        </pc:spChg>
        <pc:spChg chg="add del">
          <ac:chgData name="Conrad, Stephanie" userId="4a0f2b64-c7ac-4f8a-a3f2-c59de51821f0" providerId="ADAL" clId="{9E6C10C2-483B-4C36-8333-C5791DF71BCA}" dt="2020-04-01T16:09:33.121" v="33"/>
          <ac:spMkLst>
            <pc:docMk/>
            <pc:sldMk cId="0" sldId="840"/>
            <ac:spMk id="108" creationId="{23CF4A1D-C5F8-4E6D-A6CA-426489DD8066}"/>
          </ac:spMkLst>
        </pc:spChg>
        <pc:spChg chg="add del">
          <ac:chgData name="Conrad, Stephanie" userId="4a0f2b64-c7ac-4f8a-a3f2-c59de51821f0" providerId="ADAL" clId="{9E6C10C2-483B-4C36-8333-C5791DF71BCA}" dt="2020-04-01T16:09:33.121" v="33"/>
          <ac:spMkLst>
            <pc:docMk/>
            <pc:sldMk cId="0" sldId="840"/>
            <ac:spMk id="109" creationId="{1C1C3CF0-4F38-4C8E-8706-965F47323CC6}"/>
          </ac:spMkLst>
        </pc:spChg>
        <pc:spChg chg="add del">
          <ac:chgData name="Conrad, Stephanie" userId="4a0f2b64-c7ac-4f8a-a3f2-c59de51821f0" providerId="ADAL" clId="{9E6C10C2-483B-4C36-8333-C5791DF71BCA}" dt="2020-04-01T16:09:33.121" v="33"/>
          <ac:spMkLst>
            <pc:docMk/>
            <pc:sldMk cId="0" sldId="840"/>
            <ac:spMk id="110" creationId="{846E5430-7848-4F80-A020-7675393D44BF}"/>
          </ac:spMkLst>
        </pc:spChg>
        <pc:spChg chg="add del">
          <ac:chgData name="Conrad, Stephanie" userId="4a0f2b64-c7ac-4f8a-a3f2-c59de51821f0" providerId="ADAL" clId="{9E6C10C2-483B-4C36-8333-C5791DF71BCA}" dt="2020-04-01T16:09:33.121" v="33"/>
          <ac:spMkLst>
            <pc:docMk/>
            <pc:sldMk cId="0" sldId="840"/>
            <ac:spMk id="111" creationId="{D073C957-E89C-44F4-B82B-E159F5495401}"/>
          </ac:spMkLst>
        </pc:spChg>
        <pc:spChg chg="add del">
          <ac:chgData name="Conrad, Stephanie" userId="4a0f2b64-c7ac-4f8a-a3f2-c59de51821f0" providerId="ADAL" clId="{9E6C10C2-483B-4C36-8333-C5791DF71BCA}" dt="2020-04-01T16:09:33.326" v="34" actId="478"/>
          <ac:spMkLst>
            <pc:docMk/>
            <pc:sldMk cId="0" sldId="840"/>
            <ac:spMk id="112" creationId="{A59529D8-C128-4936-837B-F5DD5A5B6A0D}"/>
          </ac:spMkLst>
        </pc:spChg>
        <pc:spChg chg="add del">
          <ac:chgData name="Conrad, Stephanie" userId="4a0f2b64-c7ac-4f8a-a3f2-c59de51821f0" providerId="ADAL" clId="{9E6C10C2-483B-4C36-8333-C5791DF71BCA}" dt="2020-04-01T16:09:33.121" v="33"/>
          <ac:spMkLst>
            <pc:docMk/>
            <pc:sldMk cId="0" sldId="840"/>
            <ac:spMk id="113" creationId="{8F13423F-6550-4A26-ACD2-F956502EEB74}"/>
          </ac:spMkLst>
        </pc:spChg>
        <pc:spChg chg="add del">
          <ac:chgData name="Conrad, Stephanie" userId="4a0f2b64-c7ac-4f8a-a3f2-c59de51821f0" providerId="ADAL" clId="{9E6C10C2-483B-4C36-8333-C5791DF71BCA}" dt="2020-04-01T16:09:33.121" v="33"/>
          <ac:spMkLst>
            <pc:docMk/>
            <pc:sldMk cId="0" sldId="840"/>
            <ac:spMk id="114" creationId="{00FB4B3F-0DE1-4826-8E49-1BB6848A4FFA}"/>
          </ac:spMkLst>
        </pc:spChg>
        <pc:spChg chg="add del">
          <ac:chgData name="Conrad, Stephanie" userId="4a0f2b64-c7ac-4f8a-a3f2-c59de51821f0" providerId="ADAL" clId="{9E6C10C2-483B-4C36-8333-C5791DF71BCA}" dt="2020-04-01T16:09:33.121" v="33"/>
          <ac:spMkLst>
            <pc:docMk/>
            <pc:sldMk cId="0" sldId="840"/>
            <ac:spMk id="115" creationId="{AA75F122-5135-43BB-A186-DEFF66A3AEB9}"/>
          </ac:spMkLst>
        </pc:spChg>
        <pc:spChg chg="add del">
          <ac:chgData name="Conrad, Stephanie" userId="4a0f2b64-c7ac-4f8a-a3f2-c59de51821f0" providerId="ADAL" clId="{9E6C10C2-483B-4C36-8333-C5791DF71BCA}" dt="2020-04-01T16:09:33.121" v="33"/>
          <ac:spMkLst>
            <pc:docMk/>
            <pc:sldMk cId="0" sldId="840"/>
            <ac:spMk id="117" creationId="{020E5963-D02E-4CF7-A950-7050996AB317}"/>
          </ac:spMkLst>
        </pc:spChg>
        <pc:spChg chg="add del">
          <ac:chgData name="Conrad, Stephanie" userId="4a0f2b64-c7ac-4f8a-a3f2-c59de51821f0" providerId="ADAL" clId="{9E6C10C2-483B-4C36-8333-C5791DF71BCA}" dt="2020-04-01T16:09:33.121" v="33"/>
          <ac:spMkLst>
            <pc:docMk/>
            <pc:sldMk cId="0" sldId="840"/>
            <ac:spMk id="119" creationId="{A47E08E3-B642-4076-9F77-370D24AC3FCF}"/>
          </ac:spMkLst>
        </pc:spChg>
        <pc:spChg chg="add del">
          <ac:chgData name="Conrad, Stephanie" userId="4a0f2b64-c7ac-4f8a-a3f2-c59de51821f0" providerId="ADAL" clId="{9E6C10C2-483B-4C36-8333-C5791DF71BCA}" dt="2020-04-01T16:09:33.121" v="33"/>
          <ac:spMkLst>
            <pc:docMk/>
            <pc:sldMk cId="0" sldId="840"/>
            <ac:spMk id="121" creationId="{A4586639-2770-4726-B556-2F0167CDA237}"/>
          </ac:spMkLst>
        </pc:spChg>
        <pc:spChg chg="add del">
          <ac:chgData name="Conrad, Stephanie" userId="4a0f2b64-c7ac-4f8a-a3f2-c59de51821f0" providerId="ADAL" clId="{9E6C10C2-483B-4C36-8333-C5791DF71BCA}" dt="2020-04-01T16:09:33.121" v="33"/>
          <ac:spMkLst>
            <pc:docMk/>
            <pc:sldMk cId="0" sldId="840"/>
            <ac:spMk id="123" creationId="{2D25FADB-E00D-4051-A1BF-7DCDD075A046}"/>
          </ac:spMkLst>
        </pc:spChg>
        <pc:spChg chg="add del">
          <ac:chgData name="Conrad, Stephanie" userId="4a0f2b64-c7ac-4f8a-a3f2-c59de51821f0" providerId="ADAL" clId="{9E6C10C2-483B-4C36-8333-C5791DF71BCA}" dt="2020-04-01T16:09:33.121" v="33"/>
          <ac:spMkLst>
            <pc:docMk/>
            <pc:sldMk cId="0" sldId="840"/>
            <ac:spMk id="124" creationId="{C6CA6384-CD61-4C66-9001-2BDA456C6E51}"/>
          </ac:spMkLst>
        </pc:spChg>
        <pc:spChg chg="add del">
          <ac:chgData name="Conrad, Stephanie" userId="4a0f2b64-c7ac-4f8a-a3f2-c59de51821f0" providerId="ADAL" clId="{9E6C10C2-483B-4C36-8333-C5791DF71BCA}" dt="2020-04-01T16:09:33.121" v="33"/>
          <ac:spMkLst>
            <pc:docMk/>
            <pc:sldMk cId="0" sldId="840"/>
            <ac:spMk id="126" creationId="{82C60839-7CC1-4A6C-A79A-6E23FA7F045A}"/>
          </ac:spMkLst>
        </pc:spChg>
        <pc:spChg chg="add del">
          <ac:chgData name="Conrad, Stephanie" userId="4a0f2b64-c7ac-4f8a-a3f2-c59de51821f0" providerId="ADAL" clId="{9E6C10C2-483B-4C36-8333-C5791DF71BCA}" dt="2020-04-01T16:09:33.121" v="33"/>
          <ac:spMkLst>
            <pc:docMk/>
            <pc:sldMk cId="0" sldId="840"/>
            <ac:spMk id="127" creationId="{EEFA2E05-1B20-4BA7-A10A-D2FC05109925}"/>
          </ac:spMkLst>
        </pc:spChg>
        <pc:spChg chg="add del">
          <ac:chgData name="Conrad, Stephanie" userId="4a0f2b64-c7ac-4f8a-a3f2-c59de51821f0" providerId="ADAL" clId="{9E6C10C2-483B-4C36-8333-C5791DF71BCA}" dt="2020-04-01T16:09:33.121" v="33"/>
          <ac:spMkLst>
            <pc:docMk/>
            <pc:sldMk cId="0" sldId="840"/>
            <ac:spMk id="129" creationId="{A64395E3-36DB-43AA-B25E-B046DFB0A779}"/>
          </ac:spMkLst>
        </pc:spChg>
        <pc:spChg chg="add mod">
          <ac:chgData name="Conrad, Stephanie" userId="4a0f2b64-c7ac-4f8a-a3f2-c59de51821f0" providerId="ADAL" clId="{9E6C10C2-483B-4C36-8333-C5791DF71BCA}" dt="2020-04-01T16:16:51.358" v="117" actId="1035"/>
          <ac:spMkLst>
            <pc:docMk/>
            <pc:sldMk cId="0" sldId="840"/>
            <ac:spMk id="130" creationId="{CE59D3DA-156C-4D20-89CD-209DE654EE28}"/>
          </ac:spMkLst>
        </pc:spChg>
        <pc:spChg chg="add mod">
          <ac:chgData name="Conrad, Stephanie" userId="4a0f2b64-c7ac-4f8a-a3f2-c59de51821f0" providerId="ADAL" clId="{9E6C10C2-483B-4C36-8333-C5791DF71BCA}" dt="2020-04-01T16:17:32.404" v="136" actId="1076"/>
          <ac:spMkLst>
            <pc:docMk/>
            <pc:sldMk cId="0" sldId="840"/>
            <ac:spMk id="131" creationId="{FE20DACC-9C97-4361-9A12-E626D7CD6910}"/>
          </ac:spMkLst>
        </pc:spChg>
        <pc:cxnChg chg="add del mod">
          <ac:chgData name="Conrad, Stephanie" userId="4a0f2b64-c7ac-4f8a-a3f2-c59de51821f0" providerId="ADAL" clId="{9E6C10C2-483B-4C36-8333-C5791DF71BCA}" dt="2020-04-01T16:17:48.325" v="140" actId="1036"/>
          <ac:cxnSpMkLst>
            <pc:docMk/>
            <pc:sldMk cId="0" sldId="840"/>
            <ac:cxnSpMk id="85" creationId="{7A5B8B90-4053-4FB1-9CFB-BF94FF5BDF51}"/>
          </ac:cxnSpMkLst>
        </pc:cxnChg>
        <pc:cxnChg chg="add del">
          <ac:chgData name="Conrad, Stephanie" userId="4a0f2b64-c7ac-4f8a-a3f2-c59de51821f0" providerId="ADAL" clId="{9E6C10C2-483B-4C36-8333-C5791DF71BCA}" dt="2020-04-01T16:09:33.326" v="34" actId="478"/>
          <ac:cxnSpMkLst>
            <pc:docMk/>
            <pc:sldMk cId="0" sldId="840"/>
            <ac:cxnSpMk id="87" creationId="{2AE4AEAE-1958-4E10-A93D-59B9A2083E9B}"/>
          </ac:cxnSpMkLst>
        </pc:cxnChg>
        <pc:cxnChg chg="add del mod">
          <ac:chgData name="Conrad, Stephanie" userId="4a0f2b64-c7ac-4f8a-a3f2-c59de51821f0" providerId="ADAL" clId="{9E6C10C2-483B-4C36-8333-C5791DF71BCA}" dt="2020-04-01T16:17:53.359" v="141" actId="1036"/>
          <ac:cxnSpMkLst>
            <pc:docMk/>
            <pc:sldMk cId="0" sldId="840"/>
            <ac:cxnSpMk id="89" creationId="{34022A3B-FC71-46FF-BA55-B2D041402456}"/>
          </ac:cxnSpMkLst>
        </pc:cxnChg>
        <pc:cxnChg chg="add del">
          <ac:chgData name="Conrad, Stephanie" userId="4a0f2b64-c7ac-4f8a-a3f2-c59de51821f0" providerId="ADAL" clId="{9E6C10C2-483B-4C36-8333-C5791DF71BCA}" dt="2020-04-01T16:09:33.326" v="34" actId="478"/>
          <ac:cxnSpMkLst>
            <pc:docMk/>
            <pc:sldMk cId="0" sldId="840"/>
            <ac:cxnSpMk id="107" creationId="{3CD37DAB-FAE0-457C-A572-2962483E8A12}"/>
          </ac:cxnSpMkLst>
        </pc:cxnChg>
        <pc:cxnChg chg="add del">
          <ac:chgData name="Conrad, Stephanie" userId="4a0f2b64-c7ac-4f8a-a3f2-c59de51821f0" providerId="ADAL" clId="{9E6C10C2-483B-4C36-8333-C5791DF71BCA}" dt="2020-04-01T16:09:33.326" v="34" actId="478"/>
          <ac:cxnSpMkLst>
            <pc:docMk/>
            <pc:sldMk cId="0" sldId="840"/>
            <ac:cxnSpMk id="116" creationId="{47A4772C-6D3E-435D-9EFE-0CB0153B2D10}"/>
          </ac:cxnSpMkLst>
        </pc:cxnChg>
        <pc:cxnChg chg="add del">
          <ac:chgData name="Conrad, Stephanie" userId="4a0f2b64-c7ac-4f8a-a3f2-c59de51821f0" providerId="ADAL" clId="{9E6C10C2-483B-4C36-8333-C5791DF71BCA}" dt="2020-04-01T16:09:33.326" v="34" actId="478"/>
          <ac:cxnSpMkLst>
            <pc:docMk/>
            <pc:sldMk cId="0" sldId="840"/>
            <ac:cxnSpMk id="118" creationId="{7346EC49-2268-4A5D-BB68-141374A9ECFA}"/>
          </ac:cxnSpMkLst>
        </pc:cxnChg>
        <pc:cxnChg chg="add del">
          <ac:chgData name="Conrad, Stephanie" userId="4a0f2b64-c7ac-4f8a-a3f2-c59de51821f0" providerId="ADAL" clId="{9E6C10C2-483B-4C36-8333-C5791DF71BCA}" dt="2020-04-01T16:09:33.326" v="34" actId="478"/>
          <ac:cxnSpMkLst>
            <pc:docMk/>
            <pc:sldMk cId="0" sldId="840"/>
            <ac:cxnSpMk id="120" creationId="{56357613-4D8D-4E37-A135-E9B2B3912120}"/>
          </ac:cxnSpMkLst>
        </pc:cxnChg>
        <pc:cxnChg chg="add del">
          <ac:chgData name="Conrad, Stephanie" userId="4a0f2b64-c7ac-4f8a-a3f2-c59de51821f0" providerId="ADAL" clId="{9E6C10C2-483B-4C36-8333-C5791DF71BCA}" dt="2020-04-01T16:09:33.326" v="34" actId="478"/>
          <ac:cxnSpMkLst>
            <pc:docMk/>
            <pc:sldMk cId="0" sldId="840"/>
            <ac:cxnSpMk id="122" creationId="{43C7368D-B009-40B2-AED0-811CF6455040}"/>
          </ac:cxnSpMkLst>
        </pc:cxnChg>
        <pc:cxnChg chg="add del">
          <ac:chgData name="Conrad, Stephanie" userId="4a0f2b64-c7ac-4f8a-a3f2-c59de51821f0" providerId="ADAL" clId="{9E6C10C2-483B-4C36-8333-C5791DF71BCA}" dt="2020-04-01T16:09:33.326" v="34" actId="478"/>
          <ac:cxnSpMkLst>
            <pc:docMk/>
            <pc:sldMk cId="0" sldId="840"/>
            <ac:cxnSpMk id="125" creationId="{AB03C2D0-F7C1-4994-BFF1-CC9669330853}"/>
          </ac:cxnSpMkLst>
        </pc:cxnChg>
        <pc:cxnChg chg="add del">
          <ac:chgData name="Conrad, Stephanie" userId="4a0f2b64-c7ac-4f8a-a3f2-c59de51821f0" providerId="ADAL" clId="{9E6C10C2-483B-4C36-8333-C5791DF71BCA}" dt="2020-04-01T16:09:33.326" v="34" actId="478"/>
          <ac:cxnSpMkLst>
            <pc:docMk/>
            <pc:sldMk cId="0" sldId="840"/>
            <ac:cxnSpMk id="128" creationId="{DA7567B9-5BC7-4471-803F-541D42205333}"/>
          </ac:cxnSpMkLst>
        </pc:cxnChg>
      </pc:sldChg>
      <pc:sldChg chg="del">
        <pc:chgData name="Conrad, Stephanie" userId="4a0f2b64-c7ac-4f8a-a3f2-c59de51821f0" providerId="ADAL" clId="{9E6C10C2-483B-4C36-8333-C5791DF71BCA}" dt="2020-04-01T16:19:43.736" v="154" actId="2696"/>
        <pc:sldMkLst>
          <pc:docMk/>
          <pc:sldMk cId="2445166750" sldId="841"/>
        </pc:sldMkLst>
      </pc:sldChg>
      <pc:sldChg chg="del">
        <pc:chgData name="Conrad, Stephanie" userId="4a0f2b64-c7ac-4f8a-a3f2-c59de51821f0" providerId="ADAL" clId="{9E6C10C2-483B-4C36-8333-C5791DF71BCA}" dt="2020-04-01T16:20:51.477" v="164" actId="2696"/>
        <pc:sldMkLst>
          <pc:docMk/>
          <pc:sldMk cId="847348055" sldId="842"/>
        </pc:sldMkLst>
      </pc:sldChg>
      <pc:sldChg chg="addSp delSp modSp add ord">
        <pc:chgData name="Conrad, Stephanie" userId="4a0f2b64-c7ac-4f8a-a3f2-c59de51821f0" providerId="ADAL" clId="{9E6C10C2-483B-4C36-8333-C5791DF71BCA}" dt="2020-04-01T16:19:37.640" v="153" actId="167"/>
        <pc:sldMkLst>
          <pc:docMk/>
          <pc:sldMk cId="442378010" sldId="849"/>
        </pc:sldMkLst>
        <pc:spChg chg="del">
          <ac:chgData name="Conrad, Stephanie" userId="4a0f2b64-c7ac-4f8a-a3f2-c59de51821f0" providerId="ADAL" clId="{9E6C10C2-483B-4C36-8333-C5791DF71BCA}" dt="2020-04-01T16:18:51.855" v="145" actId="478"/>
          <ac:spMkLst>
            <pc:docMk/>
            <pc:sldMk cId="442378010" sldId="849"/>
            <ac:spMk id="61" creationId="{C0AB1DF0-337C-4791-87DC-37CCF5957B8D}"/>
          </ac:spMkLst>
        </pc:spChg>
        <pc:spChg chg="add mod">
          <ac:chgData name="Conrad, Stephanie" userId="4a0f2b64-c7ac-4f8a-a3f2-c59de51821f0" providerId="ADAL" clId="{9E6C10C2-483B-4C36-8333-C5791DF71BCA}" dt="2020-04-01T16:19:02.290" v="148" actId="14100"/>
          <ac:spMkLst>
            <pc:docMk/>
            <pc:sldMk cId="442378010" sldId="849"/>
            <ac:spMk id="68" creationId="{94BD2112-E145-4F34-A381-3F15B734D7BA}"/>
          </ac:spMkLst>
        </pc:spChg>
        <pc:spChg chg="add mod">
          <ac:chgData name="Conrad, Stephanie" userId="4a0f2b64-c7ac-4f8a-a3f2-c59de51821f0" providerId="ADAL" clId="{9E6C10C2-483B-4C36-8333-C5791DF71BCA}" dt="2020-04-01T16:19:11.798" v="151" actId="1035"/>
          <ac:spMkLst>
            <pc:docMk/>
            <pc:sldMk cId="442378010" sldId="849"/>
            <ac:spMk id="69" creationId="{AC61B60A-A43A-43DF-BFC9-F7F66CD48EB6}"/>
          </ac:spMkLst>
        </pc:spChg>
        <pc:grpChg chg="add ord">
          <ac:chgData name="Conrad, Stephanie" userId="4a0f2b64-c7ac-4f8a-a3f2-c59de51821f0" providerId="ADAL" clId="{9E6C10C2-483B-4C36-8333-C5791DF71BCA}" dt="2020-04-01T16:19:37.640" v="153" actId="167"/>
          <ac:grpSpMkLst>
            <pc:docMk/>
            <pc:sldMk cId="442378010" sldId="849"/>
            <ac:grpSpMk id="73" creationId="{2F6FEE87-115E-4C03-83B5-D878D518CF72}"/>
          </ac:grpSpMkLst>
        </pc:grpChg>
      </pc:sldChg>
      <pc:sldChg chg="modSp add del">
        <pc:chgData name="Conrad, Stephanie" userId="4a0f2b64-c7ac-4f8a-a3f2-c59de51821f0" providerId="ADAL" clId="{9E6C10C2-483B-4C36-8333-C5791DF71BCA}" dt="2020-04-01T16:04:19.698" v="3" actId="2696"/>
        <pc:sldMkLst>
          <pc:docMk/>
          <pc:sldMk cId="918679116" sldId="849"/>
        </pc:sldMkLst>
        <pc:spChg chg="mod">
          <ac:chgData name="Conrad, Stephanie" userId="4a0f2b64-c7ac-4f8a-a3f2-c59de51821f0" providerId="ADAL" clId="{9E6C10C2-483B-4C36-8333-C5791DF71BCA}" dt="2020-04-01T16:04:10.472" v="1" actId="27636"/>
          <ac:spMkLst>
            <pc:docMk/>
            <pc:sldMk cId="918679116" sldId="849"/>
            <ac:spMk id="2" creationId="{C4CEB8C3-A4A6-44B9-B400-5F311273A055}"/>
          </ac:spMkLst>
        </pc:spChg>
      </pc:sldChg>
      <pc:sldChg chg="delSp modSp add del">
        <pc:chgData name="Conrad, Stephanie" userId="4a0f2b64-c7ac-4f8a-a3f2-c59de51821f0" providerId="ADAL" clId="{9E6C10C2-483B-4C36-8333-C5791DF71BCA}" dt="2020-04-01T16:18:04.960" v="142" actId="2696"/>
        <pc:sldMkLst>
          <pc:docMk/>
          <pc:sldMk cId="0" sldId="850"/>
        </pc:sldMkLst>
        <pc:spChg chg="mod">
          <ac:chgData name="Conrad, Stephanie" userId="4a0f2b64-c7ac-4f8a-a3f2-c59de51821f0" providerId="ADAL" clId="{9E6C10C2-483B-4C36-8333-C5791DF71BCA}" dt="2020-04-01T16:10:34.408" v="52" actId="14100"/>
          <ac:spMkLst>
            <pc:docMk/>
            <pc:sldMk cId="0" sldId="850"/>
            <ac:spMk id="31" creationId="{00000000-0000-0000-0000-000000000000}"/>
          </ac:spMkLst>
        </pc:spChg>
        <pc:spChg chg="mod">
          <ac:chgData name="Conrad, Stephanie" userId="4a0f2b64-c7ac-4f8a-a3f2-c59de51821f0" providerId="ADAL" clId="{9E6C10C2-483B-4C36-8333-C5791DF71BCA}" dt="2020-04-01T16:10:34.408" v="52" actId="14100"/>
          <ac:spMkLst>
            <pc:docMk/>
            <pc:sldMk cId="0" sldId="850"/>
            <ac:spMk id="32" creationId="{00000000-0000-0000-0000-000000000000}"/>
          </ac:spMkLst>
        </pc:spChg>
        <pc:spChg chg="mod">
          <ac:chgData name="Conrad, Stephanie" userId="4a0f2b64-c7ac-4f8a-a3f2-c59de51821f0" providerId="ADAL" clId="{9E6C10C2-483B-4C36-8333-C5791DF71BCA}" dt="2020-04-01T16:10:34.408" v="52" actId="14100"/>
          <ac:spMkLst>
            <pc:docMk/>
            <pc:sldMk cId="0" sldId="850"/>
            <ac:spMk id="33" creationId="{00000000-0000-0000-0000-000000000000}"/>
          </ac:spMkLst>
        </pc:spChg>
        <pc:spChg chg="mod">
          <ac:chgData name="Conrad, Stephanie" userId="4a0f2b64-c7ac-4f8a-a3f2-c59de51821f0" providerId="ADAL" clId="{9E6C10C2-483B-4C36-8333-C5791DF71BCA}" dt="2020-04-01T16:10:34.408" v="52" actId="14100"/>
          <ac:spMkLst>
            <pc:docMk/>
            <pc:sldMk cId="0" sldId="850"/>
            <ac:spMk id="34" creationId="{00000000-0000-0000-0000-000000000000}"/>
          </ac:spMkLst>
        </pc:spChg>
        <pc:spChg chg="mod">
          <ac:chgData name="Conrad, Stephanie" userId="4a0f2b64-c7ac-4f8a-a3f2-c59de51821f0" providerId="ADAL" clId="{9E6C10C2-483B-4C36-8333-C5791DF71BCA}" dt="2020-04-01T16:10:34.408" v="52" actId="14100"/>
          <ac:spMkLst>
            <pc:docMk/>
            <pc:sldMk cId="0" sldId="850"/>
            <ac:spMk id="35" creationId="{00000000-0000-0000-0000-000000000000}"/>
          </ac:spMkLst>
        </pc:spChg>
        <pc:spChg chg="mod">
          <ac:chgData name="Conrad, Stephanie" userId="4a0f2b64-c7ac-4f8a-a3f2-c59de51821f0" providerId="ADAL" clId="{9E6C10C2-483B-4C36-8333-C5791DF71BCA}" dt="2020-04-01T16:10:34.408" v="52" actId="14100"/>
          <ac:spMkLst>
            <pc:docMk/>
            <pc:sldMk cId="0" sldId="850"/>
            <ac:spMk id="36" creationId="{00000000-0000-0000-0000-000000000000}"/>
          </ac:spMkLst>
        </pc:spChg>
        <pc:spChg chg="mod">
          <ac:chgData name="Conrad, Stephanie" userId="4a0f2b64-c7ac-4f8a-a3f2-c59de51821f0" providerId="ADAL" clId="{9E6C10C2-483B-4C36-8333-C5791DF71BCA}" dt="2020-04-01T16:10:34.408" v="52" actId="14100"/>
          <ac:spMkLst>
            <pc:docMk/>
            <pc:sldMk cId="0" sldId="850"/>
            <ac:spMk id="37" creationId="{00000000-0000-0000-0000-000000000000}"/>
          </ac:spMkLst>
        </pc:spChg>
        <pc:spChg chg="mod">
          <ac:chgData name="Conrad, Stephanie" userId="4a0f2b64-c7ac-4f8a-a3f2-c59de51821f0" providerId="ADAL" clId="{9E6C10C2-483B-4C36-8333-C5791DF71BCA}" dt="2020-04-01T16:10:34.408" v="52" actId="14100"/>
          <ac:spMkLst>
            <pc:docMk/>
            <pc:sldMk cId="0" sldId="850"/>
            <ac:spMk id="38" creationId="{00000000-0000-0000-0000-000000000000}"/>
          </ac:spMkLst>
        </pc:spChg>
        <pc:spChg chg="mod">
          <ac:chgData name="Conrad, Stephanie" userId="4a0f2b64-c7ac-4f8a-a3f2-c59de51821f0" providerId="ADAL" clId="{9E6C10C2-483B-4C36-8333-C5791DF71BCA}" dt="2020-04-01T16:10:34.408" v="52" actId="14100"/>
          <ac:spMkLst>
            <pc:docMk/>
            <pc:sldMk cId="0" sldId="850"/>
            <ac:spMk id="39" creationId="{00000000-0000-0000-0000-000000000000}"/>
          </ac:spMkLst>
        </pc:spChg>
        <pc:spChg chg="del mod">
          <ac:chgData name="Conrad, Stephanie" userId="4a0f2b64-c7ac-4f8a-a3f2-c59de51821f0" providerId="ADAL" clId="{9E6C10C2-483B-4C36-8333-C5791DF71BCA}" dt="2020-04-01T16:15:19.885" v="103" actId="478"/>
          <ac:spMkLst>
            <pc:docMk/>
            <pc:sldMk cId="0" sldId="850"/>
            <ac:spMk id="49" creationId="{00000000-0000-0000-0000-000000000000}"/>
          </ac:spMkLst>
        </pc:spChg>
        <pc:spChg chg="del mod">
          <ac:chgData name="Conrad, Stephanie" userId="4a0f2b64-c7ac-4f8a-a3f2-c59de51821f0" providerId="ADAL" clId="{9E6C10C2-483B-4C36-8333-C5791DF71BCA}" dt="2020-04-01T16:15:15.528" v="102" actId="478"/>
          <ac:spMkLst>
            <pc:docMk/>
            <pc:sldMk cId="0" sldId="850"/>
            <ac:spMk id="50" creationId="{00000000-0000-0000-0000-000000000000}"/>
          </ac:spMkLst>
        </pc:spChg>
        <pc:spChg chg="del mod">
          <ac:chgData name="Conrad, Stephanie" userId="4a0f2b64-c7ac-4f8a-a3f2-c59de51821f0" providerId="ADAL" clId="{9E6C10C2-483B-4C36-8333-C5791DF71BCA}" dt="2020-04-01T16:15:19.885" v="103" actId="478"/>
          <ac:spMkLst>
            <pc:docMk/>
            <pc:sldMk cId="0" sldId="850"/>
            <ac:spMk id="51" creationId="{00000000-0000-0000-0000-000000000000}"/>
          </ac:spMkLst>
        </pc:spChg>
        <pc:spChg chg="del mod">
          <ac:chgData name="Conrad, Stephanie" userId="4a0f2b64-c7ac-4f8a-a3f2-c59de51821f0" providerId="ADAL" clId="{9E6C10C2-483B-4C36-8333-C5791DF71BCA}" dt="2020-04-01T16:15:13.320" v="101" actId="478"/>
          <ac:spMkLst>
            <pc:docMk/>
            <pc:sldMk cId="0" sldId="850"/>
            <ac:spMk id="52" creationId="{00000000-0000-0000-0000-000000000000}"/>
          </ac:spMkLst>
        </pc:spChg>
        <pc:spChg chg="del mod">
          <ac:chgData name="Conrad, Stephanie" userId="4a0f2b64-c7ac-4f8a-a3f2-c59de51821f0" providerId="ADAL" clId="{9E6C10C2-483B-4C36-8333-C5791DF71BCA}" dt="2020-04-01T16:15:19.885" v="103" actId="478"/>
          <ac:spMkLst>
            <pc:docMk/>
            <pc:sldMk cId="0" sldId="850"/>
            <ac:spMk id="53" creationId="{00000000-0000-0000-0000-000000000000}"/>
          </ac:spMkLst>
        </pc:spChg>
        <pc:spChg chg="del mod">
          <ac:chgData name="Conrad, Stephanie" userId="4a0f2b64-c7ac-4f8a-a3f2-c59de51821f0" providerId="ADAL" clId="{9E6C10C2-483B-4C36-8333-C5791DF71BCA}" dt="2020-04-01T16:15:19.885" v="103" actId="478"/>
          <ac:spMkLst>
            <pc:docMk/>
            <pc:sldMk cId="0" sldId="850"/>
            <ac:spMk id="54" creationId="{00000000-0000-0000-0000-000000000000}"/>
          </ac:spMkLst>
        </pc:spChg>
        <pc:spChg chg="del mod">
          <ac:chgData name="Conrad, Stephanie" userId="4a0f2b64-c7ac-4f8a-a3f2-c59de51821f0" providerId="ADAL" clId="{9E6C10C2-483B-4C36-8333-C5791DF71BCA}" dt="2020-04-01T16:15:19.885" v="103" actId="478"/>
          <ac:spMkLst>
            <pc:docMk/>
            <pc:sldMk cId="0" sldId="850"/>
            <ac:spMk id="55" creationId="{00000000-0000-0000-0000-000000000000}"/>
          </ac:spMkLst>
        </pc:spChg>
        <pc:spChg chg="del mod">
          <ac:chgData name="Conrad, Stephanie" userId="4a0f2b64-c7ac-4f8a-a3f2-c59de51821f0" providerId="ADAL" clId="{9E6C10C2-483B-4C36-8333-C5791DF71BCA}" dt="2020-04-01T16:15:19.885" v="103" actId="478"/>
          <ac:spMkLst>
            <pc:docMk/>
            <pc:sldMk cId="0" sldId="850"/>
            <ac:spMk id="56" creationId="{00000000-0000-0000-0000-000000000000}"/>
          </ac:spMkLst>
        </pc:spChg>
        <pc:spChg chg="del mod">
          <ac:chgData name="Conrad, Stephanie" userId="4a0f2b64-c7ac-4f8a-a3f2-c59de51821f0" providerId="ADAL" clId="{9E6C10C2-483B-4C36-8333-C5791DF71BCA}" dt="2020-04-01T16:15:19.885" v="103" actId="478"/>
          <ac:spMkLst>
            <pc:docMk/>
            <pc:sldMk cId="0" sldId="850"/>
            <ac:spMk id="57" creationId="{00000000-0000-0000-0000-000000000000}"/>
          </ac:spMkLst>
        </pc:spChg>
        <pc:spChg chg="mod">
          <ac:chgData name="Conrad, Stephanie" userId="4a0f2b64-c7ac-4f8a-a3f2-c59de51821f0" providerId="ADAL" clId="{9E6C10C2-483B-4C36-8333-C5791DF71BCA}" dt="2020-04-01T16:10:34.408" v="52" actId="14100"/>
          <ac:spMkLst>
            <pc:docMk/>
            <pc:sldMk cId="0" sldId="850"/>
            <ac:spMk id="58" creationId="{00000000-0000-0000-0000-000000000000}"/>
          </ac:spMkLst>
        </pc:spChg>
        <pc:spChg chg="mod">
          <ac:chgData name="Conrad, Stephanie" userId="4a0f2b64-c7ac-4f8a-a3f2-c59de51821f0" providerId="ADAL" clId="{9E6C10C2-483B-4C36-8333-C5791DF71BCA}" dt="2020-04-01T16:10:34.408" v="52" actId="14100"/>
          <ac:spMkLst>
            <pc:docMk/>
            <pc:sldMk cId="0" sldId="850"/>
            <ac:spMk id="59" creationId="{00000000-0000-0000-0000-000000000000}"/>
          </ac:spMkLst>
        </pc:spChg>
        <pc:spChg chg="mod">
          <ac:chgData name="Conrad, Stephanie" userId="4a0f2b64-c7ac-4f8a-a3f2-c59de51821f0" providerId="ADAL" clId="{9E6C10C2-483B-4C36-8333-C5791DF71BCA}" dt="2020-04-01T16:10:34.408" v="52" actId="14100"/>
          <ac:spMkLst>
            <pc:docMk/>
            <pc:sldMk cId="0" sldId="850"/>
            <ac:spMk id="60" creationId="{00000000-0000-0000-0000-000000000000}"/>
          </ac:spMkLst>
        </pc:spChg>
        <pc:spChg chg="mod">
          <ac:chgData name="Conrad, Stephanie" userId="4a0f2b64-c7ac-4f8a-a3f2-c59de51821f0" providerId="ADAL" clId="{9E6C10C2-483B-4C36-8333-C5791DF71BCA}" dt="2020-04-01T16:10:34.408" v="52" actId="14100"/>
          <ac:spMkLst>
            <pc:docMk/>
            <pc:sldMk cId="0" sldId="850"/>
            <ac:spMk id="61" creationId="{00000000-0000-0000-0000-000000000000}"/>
          </ac:spMkLst>
        </pc:spChg>
        <pc:spChg chg="mod">
          <ac:chgData name="Conrad, Stephanie" userId="4a0f2b64-c7ac-4f8a-a3f2-c59de51821f0" providerId="ADAL" clId="{9E6C10C2-483B-4C36-8333-C5791DF71BCA}" dt="2020-04-01T16:10:39.946" v="53" actId="1076"/>
          <ac:spMkLst>
            <pc:docMk/>
            <pc:sldMk cId="0" sldId="850"/>
            <ac:spMk id="62" creationId="{00000000-0000-0000-0000-000000000000}"/>
          </ac:spMkLst>
        </pc:spChg>
        <pc:spChg chg="mod">
          <ac:chgData name="Conrad, Stephanie" userId="4a0f2b64-c7ac-4f8a-a3f2-c59de51821f0" providerId="ADAL" clId="{9E6C10C2-483B-4C36-8333-C5791DF71BCA}" dt="2020-04-01T16:10:46.870" v="54" actId="1076"/>
          <ac:spMkLst>
            <pc:docMk/>
            <pc:sldMk cId="0" sldId="850"/>
            <ac:spMk id="63" creationId="{00000000-0000-0000-0000-000000000000}"/>
          </ac:spMkLst>
        </pc:spChg>
        <pc:spChg chg="mod">
          <ac:chgData name="Conrad, Stephanie" userId="4a0f2b64-c7ac-4f8a-a3f2-c59de51821f0" providerId="ADAL" clId="{9E6C10C2-483B-4C36-8333-C5791DF71BCA}" dt="2020-04-01T16:10:59.927" v="55" actId="1076"/>
          <ac:spMkLst>
            <pc:docMk/>
            <pc:sldMk cId="0" sldId="850"/>
            <ac:spMk id="64" creationId="{00000000-0000-0000-0000-000000000000}"/>
          </ac:spMkLst>
        </pc:spChg>
        <pc:spChg chg="del mod">
          <ac:chgData name="Conrad, Stephanie" userId="4a0f2b64-c7ac-4f8a-a3f2-c59de51821f0" providerId="ADAL" clId="{9E6C10C2-483B-4C36-8333-C5791DF71BCA}" dt="2020-04-01T16:15:19.885" v="103" actId="478"/>
          <ac:spMkLst>
            <pc:docMk/>
            <pc:sldMk cId="0" sldId="850"/>
            <ac:spMk id="66" creationId="{00000000-0000-0000-0000-000000000000}"/>
          </ac:spMkLst>
        </pc:spChg>
        <pc:spChg chg="del mod">
          <ac:chgData name="Conrad, Stephanie" userId="4a0f2b64-c7ac-4f8a-a3f2-c59de51821f0" providerId="ADAL" clId="{9E6C10C2-483B-4C36-8333-C5791DF71BCA}" dt="2020-04-01T16:15:19.885" v="103" actId="478"/>
          <ac:spMkLst>
            <pc:docMk/>
            <pc:sldMk cId="0" sldId="850"/>
            <ac:spMk id="67" creationId="{00000000-0000-0000-0000-000000000000}"/>
          </ac:spMkLst>
        </pc:spChg>
        <pc:spChg chg="del mod">
          <ac:chgData name="Conrad, Stephanie" userId="4a0f2b64-c7ac-4f8a-a3f2-c59de51821f0" providerId="ADAL" clId="{9E6C10C2-483B-4C36-8333-C5791DF71BCA}" dt="2020-04-01T16:15:19.885" v="103" actId="478"/>
          <ac:spMkLst>
            <pc:docMk/>
            <pc:sldMk cId="0" sldId="850"/>
            <ac:spMk id="68" creationId="{00000000-0000-0000-0000-000000000000}"/>
          </ac:spMkLst>
        </pc:spChg>
        <pc:spChg chg="del mod">
          <ac:chgData name="Conrad, Stephanie" userId="4a0f2b64-c7ac-4f8a-a3f2-c59de51821f0" providerId="ADAL" clId="{9E6C10C2-483B-4C36-8333-C5791DF71BCA}" dt="2020-04-01T16:15:19.885" v="103" actId="478"/>
          <ac:spMkLst>
            <pc:docMk/>
            <pc:sldMk cId="0" sldId="850"/>
            <ac:spMk id="69" creationId="{00000000-0000-0000-0000-000000000000}"/>
          </ac:spMkLst>
        </pc:spChg>
        <pc:spChg chg="del mod">
          <ac:chgData name="Conrad, Stephanie" userId="4a0f2b64-c7ac-4f8a-a3f2-c59de51821f0" providerId="ADAL" clId="{9E6C10C2-483B-4C36-8333-C5791DF71BCA}" dt="2020-04-01T16:15:09.185" v="99" actId="478"/>
          <ac:spMkLst>
            <pc:docMk/>
            <pc:sldMk cId="0" sldId="850"/>
            <ac:spMk id="70" creationId="{00000000-0000-0000-0000-000000000000}"/>
          </ac:spMkLst>
        </pc:spChg>
        <pc:spChg chg="del mod">
          <ac:chgData name="Conrad, Stephanie" userId="4a0f2b64-c7ac-4f8a-a3f2-c59de51821f0" providerId="ADAL" clId="{9E6C10C2-483B-4C36-8333-C5791DF71BCA}" dt="2020-04-01T16:15:07.461" v="97" actId="478"/>
          <ac:spMkLst>
            <pc:docMk/>
            <pc:sldMk cId="0" sldId="850"/>
            <ac:spMk id="71" creationId="{00000000-0000-0000-0000-000000000000}"/>
          </ac:spMkLst>
        </pc:spChg>
        <pc:spChg chg="del mod">
          <ac:chgData name="Conrad, Stephanie" userId="4a0f2b64-c7ac-4f8a-a3f2-c59de51821f0" providerId="ADAL" clId="{9E6C10C2-483B-4C36-8333-C5791DF71BCA}" dt="2020-04-01T16:15:21.313" v="104" actId="478"/>
          <ac:spMkLst>
            <pc:docMk/>
            <pc:sldMk cId="0" sldId="850"/>
            <ac:spMk id="72" creationId="{00000000-0000-0000-0000-000000000000}"/>
          </ac:spMkLst>
        </pc:spChg>
        <pc:spChg chg="del mod">
          <ac:chgData name="Conrad, Stephanie" userId="4a0f2b64-c7ac-4f8a-a3f2-c59de51821f0" providerId="ADAL" clId="{9E6C10C2-483B-4C36-8333-C5791DF71BCA}" dt="2020-04-01T16:16:12.395" v="110" actId="478"/>
          <ac:spMkLst>
            <pc:docMk/>
            <pc:sldMk cId="0" sldId="850"/>
            <ac:spMk id="73" creationId="{00000000-0000-0000-0000-000000000000}"/>
          </ac:spMkLst>
        </pc:spChg>
        <pc:spChg chg="del mod">
          <ac:chgData name="Conrad, Stephanie" userId="4a0f2b64-c7ac-4f8a-a3f2-c59de51821f0" providerId="ADAL" clId="{9E6C10C2-483B-4C36-8333-C5791DF71BCA}" dt="2020-04-01T16:15:11.945" v="100" actId="478"/>
          <ac:spMkLst>
            <pc:docMk/>
            <pc:sldMk cId="0" sldId="850"/>
            <ac:spMk id="74" creationId="{00000000-0000-0000-0000-000000000000}"/>
          </ac:spMkLst>
        </pc:spChg>
        <pc:spChg chg="del mod">
          <ac:chgData name="Conrad, Stephanie" userId="4a0f2b64-c7ac-4f8a-a3f2-c59de51821f0" providerId="ADAL" clId="{9E6C10C2-483B-4C36-8333-C5791DF71BCA}" dt="2020-04-01T16:16:09.861" v="109" actId="478"/>
          <ac:spMkLst>
            <pc:docMk/>
            <pc:sldMk cId="0" sldId="850"/>
            <ac:spMk id="75" creationId="{00000000-0000-0000-0000-000000000000}"/>
          </ac:spMkLst>
        </pc:spChg>
        <pc:spChg chg="del mod">
          <ac:chgData name="Conrad, Stephanie" userId="4a0f2b64-c7ac-4f8a-a3f2-c59de51821f0" providerId="ADAL" clId="{9E6C10C2-483B-4C36-8333-C5791DF71BCA}" dt="2020-04-01T16:15:19.885" v="103" actId="478"/>
          <ac:spMkLst>
            <pc:docMk/>
            <pc:sldMk cId="0" sldId="850"/>
            <ac:spMk id="76" creationId="{00000000-0000-0000-0000-000000000000}"/>
          </ac:spMkLst>
        </pc:spChg>
        <pc:spChg chg="del mod">
          <ac:chgData name="Conrad, Stephanie" userId="4a0f2b64-c7ac-4f8a-a3f2-c59de51821f0" providerId="ADAL" clId="{9E6C10C2-483B-4C36-8333-C5791DF71BCA}" dt="2020-04-01T16:15:19.885" v="103" actId="478"/>
          <ac:spMkLst>
            <pc:docMk/>
            <pc:sldMk cId="0" sldId="850"/>
            <ac:spMk id="77" creationId="{00000000-0000-0000-0000-000000000000}"/>
          </ac:spMkLst>
        </pc:spChg>
        <pc:spChg chg="del mod">
          <ac:chgData name="Conrad, Stephanie" userId="4a0f2b64-c7ac-4f8a-a3f2-c59de51821f0" providerId="ADAL" clId="{9E6C10C2-483B-4C36-8333-C5791DF71BCA}" dt="2020-04-01T16:15:02.100" v="92" actId="478"/>
          <ac:spMkLst>
            <pc:docMk/>
            <pc:sldMk cId="0" sldId="850"/>
            <ac:spMk id="78" creationId="{00000000-0000-0000-0000-000000000000}"/>
          </ac:spMkLst>
        </pc:spChg>
        <pc:spChg chg="del mod">
          <ac:chgData name="Conrad, Stephanie" userId="4a0f2b64-c7ac-4f8a-a3f2-c59de51821f0" providerId="ADAL" clId="{9E6C10C2-483B-4C36-8333-C5791DF71BCA}" dt="2020-04-01T16:15:03.342" v="93" actId="478"/>
          <ac:spMkLst>
            <pc:docMk/>
            <pc:sldMk cId="0" sldId="850"/>
            <ac:spMk id="79" creationId="{00000000-0000-0000-0000-000000000000}"/>
          </ac:spMkLst>
        </pc:spChg>
        <pc:spChg chg="del mod">
          <ac:chgData name="Conrad, Stephanie" userId="4a0f2b64-c7ac-4f8a-a3f2-c59de51821f0" providerId="ADAL" clId="{9E6C10C2-483B-4C36-8333-C5791DF71BCA}" dt="2020-04-01T16:15:06.642" v="96" actId="478"/>
          <ac:spMkLst>
            <pc:docMk/>
            <pc:sldMk cId="0" sldId="850"/>
            <ac:spMk id="80" creationId="{00000000-0000-0000-0000-000000000000}"/>
          </ac:spMkLst>
        </pc:spChg>
        <pc:spChg chg="del mod">
          <ac:chgData name="Conrad, Stephanie" userId="4a0f2b64-c7ac-4f8a-a3f2-c59de51821f0" providerId="ADAL" clId="{9E6C10C2-483B-4C36-8333-C5791DF71BCA}" dt="2020-04-01T16:15:08.195" v="98" actId="478"/>
          <ac:spMkLst>
            <pc:docMk/>
            <pc:sldMk cId="0" sldId="850"/>
            <ac:spMk id="81" creationId="{00000000-0000-0000-0000-000000000000}"/>
          </ac:spMkLst>
        </pc:spChg>
        <pc:spChg chg="del mod">
          <ac:chgData name="Conrad, Stephanie" userId="4a0f2b64-c7ac-4f8a-a3f2-c59de51821f0" providerId="ADAL" clId="{9E6C10C2-483B-4C36-8333-C5791DF71BCA}" dt="2020-04-01T16:15:28.384" v="107" actId="478"/>
          <ac:spMkLst>
            <pc:docMk/>
            <pc:sldMk cId="0" sldId="850"/>
            <ac:spMk id="82" creationId="{00000000-0000-0000-0000-000000000000}"/>
          </ac:spMkLst>
        </pc:spChg>
        <pc:spChg chg="del mod">
          <ac:chgData name="Conrad, Stephanie" userId="4a0f2b64-c7ac-4f8a-a3f2-c59de51821f0" providerId="ADAL" clId="{9E6C10C2-483B-4C36-8333-C5791DF71BCA}" dt="2020-04-01T16:15:30.468" v="108" actId="478"/>
          <ac:spMkLst>
            <pc:docMk/>
            <pc:sldMk cId="0" sldId="850"/>
            <ac:spMk id="83" creationId="{00000000-0000-0000-0000-000000000000}"/>
          </ac:spMkLst>
        </pc:spChg>
        <pc:spChg chg="mod">
          <ac:chgData name="Conrad, Stephanie" userId="4a0f2b64-c7ac-4f8a-a3f2-c59de51821f0" providerId="ADAL" clId="{9E6C10C2-483B-4C36-8333-C5791DF71BCA}" dt="2020-04-01T16:10:34.408" v="52" actId="14100"/>
          <ac:spMkLst>
            <pc:docMk/>
            <pc:sldMk cId="0" sldId="850"/>
            <ac:spMk id="84" creationId="{00000000-0000-0000-0000-000000000000}"/>
          </ac:spMkLst>
        </pc:spChg>
        <pc:spChg chg="del mod">
          <ac:chgData name="Conrad, Stephanie" userId="4a0f2b64-c7ac-4f8a-a3f2-c59de51821f0" providerId="ADAL" clId="{9E6C10C2-483B-4C36-8333-C5791DF71BCA}" dt="2020-04-01T16:15:04.420" v="94" actId="478"/>
          <ac:spMkLst>
            <pc:docMk/>
            <pc:sldMk cId="0" sldId="850"/>
            <ac:spMk id="85" creationId="{00000000-0000-0000-0000-000000000000}"/>
          </ac:spMkLst>
        </pc:spChg>
        <pc:spChg chg="del mod">
          <ac:chgData name="Conrad, Stephanie" userId="4a0f2b64-c7ac-4f8a-a3f2-c59de51821f0" providerId="ADAL" clId="{9E6C10C2-483B-4C36-8333-C5791DF71BCA}" dt="2020-04-01T16:15:05.543" v="95" actId="478"/>
          <ac:spMkLst>
            <pc:docMk/>
            <pc:sldMk cId="0" sldId="850"/>
            <ac:spMk id="86" creationId="{00000000-0000-0000-0000-000000000000}"/>
          </ac:spMkLst>
        </pc:spChg>
        <pc:spChg chg="del mod">
          <ac:chgData name="Conrad, Stephanie" userId="4a0f2b64-c7ac-4f8a-a3f2-c59de51821f0" providerId="ADAL" clId="{9E6C10C2-483B-4C36-8333-C5791DF71BCA}" dt="2020-04-01T16:15:19.885" v="103" actId="478"/>
          <ac:spMkLst>
            <pc:docMk/>
            <pc:sldMk cId="0" sldId="850"/>
            <ac:spMk id="87" creationId="{00000000-0000-0000-0000-000000000000}"/>
          </ac:spMkLst>
        </pc:spChg>
        <pc:spChg chg="mod">
          <ac:chgData name="Conrad, Stephanie" userId="4a0f2b64-c7ac-4f8a-a3f2-c59de51821f0" providerId="ADAL" clId="{9E6C10C2-483B-4C36-8333-C5791DF71BCA}" dt="2020-04-01T16:10:34.408" v="52" actId="14100"/>
          <ac:spMkLst>
            <pc:docMk/>
            <pc:sldMk cId="0" sldId="850"/>
            <ac:spMk id="88" creationId="{00000000-0000-0000-0000-000000000000}"/>
          </ac:spMkLst>
        </pc:spChg>
        <pc:spChg chg="mod">
          <ac:chgData name="Conrad, Stephanie" userId="4a0f2b64-c7ac-4f8a-a3f2-c59de51821f0" providerId="ADAL" clId="{9E6C10C2-483B-4C36-8333-C5791DF71BCA}" dt="2020-04-01T16:10:34.408" v="52" actId="14100"/>
          <ac:spMkLst>
            <pc:docMk/>
            <pc:sldMk cId="0" sldId="850"/>
            <ac:spMk id="89" creationId="{00000000-0000-0000-0000-000000000000}"/>
          </ac:spMkLst>
        </pc:spChg>
        <pc:spChg chg="del mod">
          <ac:chgData name="Conrad, Stephanie" userId="4a0f2b64-c7ac-4f8a-a3f2-c59de51821f0" providerId="ADAL" clId="{9E6C10C2-483B-4C36-8333-C5791DF71BCA}" dt="2020-04-01T16:15:19.885" v="103" actId="478"/>
          <ac:spMkLst>
            <pc:docMk/>
            <pc:sldMk cId="0" sldId="850"/>
            <ac:spMk id="90" creationId="{00000000-0000-0000-0000-000000000000}"/>
          </ac:spMkLst>
        </pc:spChg>
        <pc:spChg chg="del mod">
          <ac:chgData name="Conrad, Stephanie" userId="4a0f2b64-c7ac-4f8a-a3f2-c59de51821f0" providerId="ADAL" clId="{9E6C10C2-483B-4C36-8333-C5791DF71BCA}" dt="2020-04-01T16:15:24.026" v="105" actId="478"/>
          <ac:spMkLst>
            <pc:docMk/>
            <pc:sldMk cId="0" sldId="850"/>
            <ac:spMk id="91" creationId="{00000000-0000-0000-0000-000000000000}"/>
          </ac:spMkLst>
        </pc:spChg>
        <pc:spChg chg="del mod">
          <ac:chgData name="Conrad, Stephanie" userId="4a0f2b64-c7ac-4f8a-a3f2-c59de51821f0" providerId="ADAL" clId="{9E6C10C2-483B-4C36-8333-C5791DF71BCA}" dt="2020-04-01T16:15:26.096" v="106" actId="478"/>
          <ac:spMkLst>
            <pc:docMk/>
            <pc:sldMk cId="0" sldId="850"/>
            <ac:spMk id="92" creationId="{00000000-0000-0000-0000-000000000000}"/>
          </ac:spMkLst>
        </pc:spChg>
      </pc:sldChg>
      <pc:sldChg chg="addSp delSp modSp add del ord">
        <pc:chgData name="Conrad, Stephanie" userId="4a0f2b64-c7ac-4f8a-a3f2-c59de51821f0" providerId="ADAL" clId="{9E6C10C2-483B-4C36-8333-C5791DF71BCA}" dt="2020-04-01T16:21:30.710" v="166" actId="2696"/>
        <pc:sldMkLst>
          <pc:docMk/>
          <pc:sldMk cId="297172438" sldId="850"/>
        </pc:sldMkLst>
        <pc:spChg chg="del mod">
          <ac:chgData name="Conrad, Stephanie" userId="4a0f2b64-c7ac-4f8a-a3f2-c59de51821f0" providerId="ADAL" clId="{9E6C10C2-483B-4C36-8333-C5791DF71BCA}" dt="2020-04-01T16:20:30.053" v="159" actId="478"/>
          <ac:spMkLst>
            <pc:docMk/>
            <pc:sldMk cId="297172438" sldId="850"/>
            <ac:spMk id="69" creationId="{AC61B60A-A43A-43DF-BFC9-F7F66CD48EB6}"/>
          </ac:spMkLst>
        </pc:spChg>
        <pc:spChg chg="add">
          <ac:chgData name="Conrad, Stephanie" userId="4a0f2b64-c7ac-4f8a-a3f2-c59de51821f0" providerId="ADAL" clId="{9E6C10C2-483B-4C36-8333-C5791DF71BCA}" dt="2020-04-01T16:20:20.716" v="157"/>
          <ac:spMkLst>
            <pc:docMk/>
            <pc:sldMk cId="297172438" sldId="850"/>
            <ac:spMk id="78" creationId="{21990760-EEAD-4EFB-AF35-AFA7418A1048}"/>
          </ac:spMkLst>
        </pc:spChg>
        <pc:spChg chg="add">
          <ac:chgData name="Conrad, Stephanie" userId="4a0f2b64-c7ac-4f8a-a3f2-c59de51821f0" providerId="ADAL" clId="{9E6C10C2-483B-4C36-8333-C5791DF71BCA}" dt="2020-04-01T16:20:20.716" v="157"/>
          <ac:spMkLst>
            <pc:docMk/>
            <pc:sldMk cId="297172438" sldId="850"/>
            <ac:spMk id="79" creationId="{E6CF4C3B-8EBF-4BE3-B8E7-7FF4F1C73E37}"/>
          </ac:spMkLst>
        </pc:spChg>
        <pc:spChg chg="add mod">
          <ac:chgData name="Conrad, Stephanie" userId="4a0f2b64-c7ac-4f8a-a3f2-c59de51821f0" providerId="ADAL" clId="{9E6C10C2-483B-4C36-8333-C5791DF71BCA}" dt="2020-04-01T16:20:47.176" v="163" actId="20577"/>
          <ac:spMkLst>
            <pc:docMk/>
            <pc:sldMk cId="297172438" sldId="850"/>
            <ac:spMk id="80" creationId="{C834292F-FAEE-48F0-8F9D-FCEAA7ADEDCF}"/>
          </ac:spMkLst>
        </pc:spChg>
      </pc:sldChg>
      <pc:sldChg chg="add">
        <pc:chgData name="Conrad, Stephanie" userId="4a0f2b64-c7ac-4f8a-a3f2-c59de51821f0" providerId="ADAL" clId="{9E6C10C2-483B-4C36-8333-C5791DF71BCA}" dt="2020-04-01T16:20:53.886" v="165"/>
        <pc:sldMkLst>
          <pc:docMk/>
          <pc:sldMk cId="1926373337" sldId="851"/>
        </pc:sldMkLst>
      </pc:sldChg>
      <pc:sldChg chg="addSp modSp add ord">
        <pc:chgData name="Conrad, Stephanie" userId="4a0f2b64-c7ac-4f8a-a3f2-c59de51821f0" providerId="ADAL" clId="{9E6C10C2-483B-4C36-8333-C5791DF71BCA}" dt="2020-04-01T16:22:28.866" v="174" actId="14100"/>
        <pc:sldMkLst>
          <pc:docMk/>
          <pc:sldMk cId="470547469" sldId="852"/>
        </pc:sldMkLst>
        <pc:spChg chg="add mod">
          <ac:chgData name="Conrad, Stephanie" userId="4a0f2b64-c7ac-4f8a-a3f2-c59de51821f0" providerId="ADAL" clId="{9E6C10C2-483B-4C36-8333-C5791DF71BCA}" dt="2020-04-01T16:22:15.222" v="170" actId="1076"/>
          <ac:spMkLst>
            <pc:docMk/>
            <pc:sldMk cId="470547469" sldId="852"/>
            <ac:spMk id="69" creationId="{A712F954-CD02-4BC6-B458-0F94E2B34039}"/>
          </ac:spMkLst>
        </pc:spChg>
        <pc:spChg chg="mod">
          <ac:chgData name="Conrad, Stephanie" userId="4a0f2b64-c7ac-4f8a-a3f2-c59de51821f0" providerId="ADAL" clId="{9E6C10C2-483B-4C36-8333-C5791DF71BCA}" dt="2020-04-01T16:22:28.866" v="174" actId="14100"/>
          <ac:spMkLst>
            <pc:docMk/>
            <pc:sldMk cId="470547469" sldId="852"/>
            <ac:spMk id="78" creationId="{21990760-EEAD-4EFB-AF35-AFA7418A1048}"/>
          </ac:spMkLst>
        </pc:spChg>
      </pc:sldChg>
      <pc:sldChg chg="addSp delSp modSp add del">
        <pc:chgData name="Conrad, Stephanie" userId="4a0f2b64-c7ac-4f8a-a3f2-c59de51821f0" providerId="ADAL" clId="{9E6C10C2-483B-4C36-8333-C5791DF71BCA}" dt="2020-04-01T16:33:38.284" v="220" actId="2696"/>
        <pc:sldMkLst>
          <pc:docMk/>
          <pc:sldMk cId="3926666295" sldId="853"/>
        </pc:sldMkLst>
        <pc:spChg chg="del">
          <ac:chgData name="Conrad, Stephanie" userId="4a0f2b64-c7ac-4f8a-a3f2-c59de51821f0" providerId="ADAL" clId="{9E6C10C2-483B-4C36-8333-C5791DF71BCA}" dt="2020-04-01T16:30:59.353" v="186" actId="478"/>
          <ac:spMkLst>
            <pc:docMk/>
            <pc:sldMk cId="3926666295" sldId="853"/>
            <ac:spMk id="2" creationId="{9994B8CB-3B0B-4322-A48D-01C61E233753}"/>
          </ac:spMkLst>
        </pc:spChg>
        <pc:spChg chg="del">
          <ac:chgData name="Conrad, Stephanie" userId="4a0f2b64-c7ac-4f8a-a3f2-c59de51821f0" providerId="ADAL" clId="{9E6C10C2-483B-4C36-8333-C5791DF71BCA}" dt="2020-04-01T16:30:22.416" v="181"/>
          <ac:spMkLst>
            <pc:docMk/>
            <pc:sldMk cId="3926666295" sldId="853"/>
            <ac:spMk id="3" creationId="{C1437586-92F0-4B60-9F2A-E70D1C8A3FEE}"/>
          </ac:spMkLst>
        </pc:spChg>
        <pc:spChg chg="mod">
          <ac:chgData name="Conrad, Stephanie" userId="4a0f2b64-c7ac-4f8a-a3f2-c59de51821f0" providerId="ADAL" clId="{9E6C10C2-483B-4C36-8333-C5791DF71BCA}" dt="2020-04-01T16:30:16.634" v="180" actId="27636"/>
          <ac:spMkLst>
            <pc:docMk/>
            <pc:sldMk cId="3926666295" sldId="853"/>
            <ac:spMk id="4" creationId="{1FD72995-0657-4688-9AC1-A78126A6C655}"/>
          </ac:spMkLst>
        </pc:spChg>
        <pc:spChg chg="add del mod">
          <ac:chgData name="Conrad, Stephanie" userId="4a0f2b64-c7ac-4f8a-a3f2-c59de51821f0" providerId="ADAL" clId="{9E6C10C2-483B-4C36-8333-C5791DF71BCA}" dt="2020-04-01T16:31:55.625" v="197" actId="478"/>
          <ac:spMkLst>
            <pc:docMk/>
            <pc:sldMk cId="3926666295" sldId="853"/>
            <ac:spMk id="6" creationId="{B5CFD9B7-9D14-43E8-A430-77C991BD7B90}"/>
          </ac:spMkLst>
        </pc:spChg>
        <pc:spChg chg="add del mod">
          <ac:chgData name="Conrad, Stephanie" userId="4a0f2b64-c7ac-4f8a-a3f2-c59de51821f0" providerId="ADAL" clId="{9E6C10C2-483B-4C36-8333-C5791DF71BCA}" dt="2020-04-01T16:31:49.261" v="194" actId="478"/>
          <ac:spMkLst>
            <pc:docMk/>
            <pc:sldMk cId="3926666295" sldId="853"/>
            <ac:spMk id="7" creationId="{DCE848BA-88DA-4727-9D2E-0B71AEAAC7B0}"/>
          </ac:spMkLst>
        </pc:spChg>
        <pc:spChg chg="add del mod">
          <ac:chgData name="Conrad, Stephanie" userId="4a0f2b64-c7ac-4f8a-a3f2-c59de51821f0" providerId="ADAL" clId="{9E6C10C2-483B-4C36-8333-C5791DF71BCA}" dt="2020-04-01T16:31:51.151" v="195" actId="478"/>
          <ac:spMkLst>
            <pc:docMk/>
            <pc:sldMk cId="3926666295" sldId="853"/>
            <ac:spMk id="8" creationId="{BC490A4A-FB05-497D-8EE1-749654B5D690}"/>
          </ac:spMkLst>
        </pc:spChg>
        <pc:spChg chg="add del mod">
          <ac:chgData name="Conrad, Stephanie" userId="4a0f2b64-c7ac-4f8a-a3f2-c59de51821f0" providerId="ADAL" clId="{9E6C10C2-483B-4C36-8333-C5791DF71BCA}" dt="2020-04-01T16:31:52.183" v="196" actId="478"/>
          <ac:spMkLst>
            <pc:docMk/>
            <pc:sldMk cId="3926666295" sldId="853"/>
            <ac:spMk id="9" creationId="{8A40BB31-0054-4364-A0EF-55611E8C63E6}"/>
          </ac:spMkLst>
        </pc:spChg>
        <pc:spChg chg="add">
          <ac:chgData name="Conrad, Stephanie" userId="4a0f2b64-c7ac-4f8a-a3f2-c59de51821f0" providerId="ADAL" clId="{9E6C10C2-483B-4C36-8333-C5791DF71BCA}" dt="2020-04-01T16:30:22.416" v="181"/>
          <ac:spMkLst>
            <pc:docMk/>
            <pc:sldMk cId="3926666295" sldId="853"/>
            <ac:spMk id="10" creationId="{63312B1D-0AFE-4E24-8921-8AC2FFB8F2B7}"/>
          </ac:spMkLst>
        </pc:spChg>
        <pc:spChg chg="add">
          <ac:chgData name="Conrad, Stephanie" userId="4a0f2b64-c7ac-4f8a-a3f2-c59de51821f0" providerId="ADAL" clId="{9E6C10C2-483B-4C36-8333-C5791DF71BCA}" dt="2020-04-01T16:30:22.416" v="181"/>
          <ac:spMkLst>
            <pc:docMk/>
            <pc:sldMk cId="3926666295" sldId="853"/>
            <ac:spMk id="11" creationId="{58186DA4-6749-427F-A102-AB4010404F92}"/>
          </ac:spMkLst>
        </pc:spChg>
        <pc:spChg chg="add">
          <ac:chgData name="Conrad, Stephanie" userId="4a0f2b64-c7ac-4f8a-a3f2-c59de51821f0" providerId="ADAL" clId="{9E6C10C2-483B-4C36-8333-C5791DF71BCA}" dt="2020-04-01T16:30:22.416" v="181"/>
          <ac:spMkLst>
            <pc:docMk/>
            <pc:sldMk cId="3926666295" sldId="853"/>
            <ac:spMk id="12" creationId="{D78D4556-6449-4EF5-A582-B82381D7E094}"/>
          </ac:spMkLst>
        </pc:spChg>
        <pc:spChg chg="add">
          <ac:chgData name="Conrad, Stephanie" userId="4a0f2b64-c7ac-4f8a-a3f2-c59de51821f0" providerId="ADAL" clId="{9E6C10C2-483B-4C36-8333-C5791DF71BCA}" dt="2020-04-01T16:30:22.416" v="181"/>
          <ac:spMkLst>
            <pc:docMk/>
            <pc:sldMk cId="3926666295" sldId="853"/>
            <ac:spMk id="13" creationId="{FC704A77-5645-4423-AB69-BAA02AC4F13D}"/>
          </ac:spMkLst>
        </pc:spChg>
        <pc:spChg chg="add">
          <ac:chgData name="Conrad, Stephanie" userId="4a0f2b64-c7ac-4f8a-a3f2-c59de51821f0" providerId="ADAL" clId="{9E6C10C2-483B-4C36-8333-C5791DF71BCA}" dt="2020-04-01T16:30:22.416" v="181"/>
          <ac:spMkLst>
            <pc:docMk/>
            <pc:sldMk cId="3926666295" sldId="853"/>
            <ac:spMk id="14" creationId="{6D09F233-7216-424D-8AF4-BE36B375CDAA}"/>
          </ac:spMkLst>
        </pc:spChg>
        <pc:spChg chg="add">
          <ac:chgData name="Conrad, Stephanie" userId="4a0f2b64-c7ac-4f8a-a3f2-c59de51821f0" providerId="ADAL" clId="{9E6C10C2-483B-4C36-8333-C5791DF71BCA}" dt="2020-04-01T16:30:22.416" v="181"/>
          <ac:spMkLst>
            <pc:docMk/>
            <pc:sldMk cId="3926666295" sldId="853"/>
            <ac:spMk id="15" creationId="{47C9D77C-0AAC-4D40-A5A5-04131CD824E8}"/>
          </ac:spMkLst>
        </pc:spChg>
        <pc:spChg chg="add del mod">
          <ac:chgData name="Conrad, Stephanie" userId="4a0f2b64-c7ac-4f8a-a3f2-c59de51821f0" providerId="ADAL" clId="{9E6C10C2-483B-4C36-8333-C5791DF71BCA}" dt="2020-04-01T16:31:05.446" v="188" actId="478"/>
          <ac:spMkLst>
            <pc:docMk/>
            <pc:sldMk cId="3926666295" sldId="853"/>
            <ac:spMk id="17" creationId="{53D8124F-1C0F-4445-99BA-A4156B1307BA}"/>
          </ac:spMkLst>
        </pc:spChg>
        <pc:graphicFrameChg chg="add del mod">
          <ac:chgData name="Conrad, Stephanie" userId="4a0f2b64-c7ac-4f8a-a3f2-c59de51821f0" providerId="ADAL" clId="{9E6C10C2-483B-4C36-8333-C5791DF71BCA}" dt="2020-04-01T16:31:02.381" v="187" actId="478"/>
          <ac:graphicFrameMkLst>
            <pc:docMk/>
            <pc:sldMk cId="3926666295" sldId="853"/>
            <ac:graphicFrameMk id="5" creationId="{27691588-2C3C-4DDA-A4EA-AEBDD7A4F753}"/>
          </ac:graphicFrameMkLst>
        </pc:graphicFrameChg>
        <pc:picChg chg="add mod">
          <ac:chgData name="Conrad, Stephanie" userId="4a0f2b64-c7ac-4f8a-a3f2-c59de51821f0" providerId="ADAL" clId="{9E6C10C2-483B-4C36-8333-C5791DF71BCA}" dt="2020-04-01T16:31:59.414" v="199" actId="1076"/>
          <ac:picMkLst>
            <pc:docMk/>
            <pc:sldMk cId="3926666295" sldId="853"/>
            <ac:picMk id="3077" creationId="{663FA5E9-0567-4EE7-95CC-7E775ABA507E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18T11:41:49.548" idx="1">
    <p:pos x="7699" y="0"/>
    <p:text/>
    <p:extLst>
      <p:ext uri="{C676402C-5697-4E1C-873F-D02D1690AC5C}">
        <p15:threadingInfo xmlns:p15="http://schemas.microsoft.com/office/powerpoint/2012/main" timeZoneBias="300"/>
      </p:ext>
    </p:extLst>
  </p:cm>
  <p:cm authorId="1" dt="2020-02-18T11:41:54.697" idx="2">
    <p:pos x="6355" y="2051"/>
    <p:text>Update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18T11:41:49.548" idx="1">
    <p:pos x="7699" y="0"/>
    <p:text/>
    <p:extLst>
      <p:ext uri="{C676402C-5697-4E1C-873F-D02D1690AC5C}">
        <p15:threadingInfo xmlns:p15="http://schemas.microsoft.com/office/powerpoint/2012/main" timeZoneBias="300"/>
      </p:ext>
    </p:extLst>
  </p:cm>
  <p:cm authorId="1" dt="2020-02-18T11:41:54.697" idx="2">
    <p:pos x="6355" y="2051"/>
    <p:text>Update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18T11:41:49.548" idx="1">
    <p:pos x="7699" y="0"/>
    <p:text/>
    <p:extLst>
      <p:ext uri="{C676402C-5697-4E1C-873F-D02D1690AC5C}">
        <p15:threadingInfo xmlns:p15="http://schemas.microsoft.com/office/powerpoint/2012/main" timeZoneBias="300"/>
      </p:ext>
    </p:extLst>
  </p:cm>
  <p:cm authorId="1" dt="2020-02-18T11:41:54.697" idx="2">
    <p:pos x="6355" y="2051"/>
    <p:text>Update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18T11:41:49.548" idx="1">
    <p:pos x="7699" y="0"/>
    <p:text/>
    <p:extLst>
      <p:ext uri="{C676402C-5697-4E1C-873F-D02D1690AC5C}">
        <p15:threadingInfo xmlns:p15="http://schemas.microsoft.com/office/powerpoint/2012/main" timeZoneBias="300"/>
      </p:ext>
    </p:extLst>
  </p:cm>
  <p:cm authorId="1" dt="2020-02-18T11:41:54.697" idx="2">
    <p:pos x="6355" y="2051"/>
    <p:text>Update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image" Target="../media/image2.jpg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4" Type="http://schemas.openxmlformats.org/officeDocument/2006/relationships/image" Target="../media/image48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hyperlink" Target="http://www.posturalhypotension.ca/" TargetMode="Externa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riatricsjournal.ca/" TargetMode="External"/><Relationship Id="rId1" Type="http://schemas.openxmlformats.org/officeDocument/2006/relationships/hyperlink" Target="http://www.stopfalls.ca/" TargetMode="External"/></Relationships>
</file>

<file path=ppt/diagrams/_rels/data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teoporosis.ca/osteoporosis-and-you/nutrition/calculate-my-calcium/" TargetMode="External"/><Relationship Id="rId1" Type="http://schemas.openxmlformats.org/officeDocument/2006/relationships/hyperlink" Target="http://documents.ottawa.ca/sites/documents.ottawa.ca/files/documents/issue_89_en.pdf" TargetMode="External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gpeo.com/en/health-care-practitioners/rgpeo-specialized-geriatric-services/in-the-community-(out-patient).aspx" TargetMode="External"/><Relationship Id="rId2" Type="http://schemas.openxmlformats.org/officeDocument/2006/relationships/hyperlink" Target="http://www.rgps.on.ca/" TargetMode="External"/><Relationship Id="rId1" Type="http://schemas.openxmlformats.org/officeDocument/2006/relationships/hyperlink" Target="http://www.rgpeo.com/" TargetMode="External"/></Relationships>
</file>

<file path=ppt/diagrams/_rels/data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hyperlink" Target="http://www.posturalhypotension.ca/" TargetMode="External"/><Relationship Id="rId7" Type="http://schemas.openxmlformats.org/officeDocument/2006/relationships/image" Target="../media/image95.svg"/><Relationship Id="rId2" Type="http://schemas.openxmlformats.org/officeDocument/2006/relationships/hyperlink" Target="http://www.geriatricsjournal.ca/" TargetMode="External"/><Relationship Id="rId1" Type="http://schemas.openxmlformats.org/officeDocument/2006/relationships/hyperlink" Target="http://www.stopfalls.ca/" TargetMode="External"/><Relationship Id="rId6" Type="http://schemas.openxmlformats.org/officeDocument/2006/relationships/image" Target="../media/image94.png"/><Relationship Id="rId5" Type="http://schemas.openxmlformats.org/officeDocument/2006/relationships/image" Target="../media/image93.svg"/><Relationship Id="rId4" Type="http://schemas.openxmlformats.org/officeDocument/2006/relationships/image" Target="../media/image92.png"/><Relationship Id="rId9" Type="http://schemas.openxmlformats.org/officeDocument/2006/relationships/image" Target="../media/image97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37.png"/><Relationship Id="rId17" Type="http://schemas.openxmlformats.org/officeDocument/2006/relationships/image" Target="../media/image42.svg"/><Relationship Id="rId2" Type="http://schemas.openxmlformats.org/officeDocument/2006/relationships/image" Target="../media/image30.png"/><Relationship Id="rId16" Type="http://schemas.openxmlformats.org/officeDocument/2006/relationships/image" Target="../media/image41.png"/><Relationship Id="rId1" Type="http://schemas.openxmlformats.org/officeDocument/2006/relationships/hyperlink" Target="http://www.stopfalls.ca/" TargetMode="External"/><Relationship Id="rId6" Type="http://schemas.openxmlformats.org/officeDocument/2006/relationships/image" Target="../media/image32.png"/><Relationship Id="rId11" Type="http://schemas.openxmlformats.org/officeDocument/2006/relationships/image" Target="../media/image36.svg"/><Relationship Id="rId5" Type="http://schemas.microsoft.com/office/2007/relationships/hdphoto" Target="../media/hdphoto2.wdp"/><Relationship Id="rId15" Type="http://schemas.openxmlformats.org/officeDocument/2006/relationships/image" Target="../media/image40.sv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svg"/><Relationship Id="rId14" Type="http://schemas.openxmlformats.org/officeDocument/2006/relationships/image" Target="../media/image3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image" Target="../media/image2.jpg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4" Type="http://schemas.openxmlformats.org/officeDocument/2006/relationships/image" Target="../media/image48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5" Type="http://schemas.openxmlformats.org/officeDocument/2006/relationships/hyperlink" Target="http://www.posturalhypotension.ca/" TargetMode="External"/><Relationship Id="rId4" Type="http://schemas.openxmlformats.org/officeDocument/2006/relationships/image" Target="../media/image52.svg"/></Relationships>
</file>

<file path=ppt/diagrams/_rels/drawing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riatricsjournal.ca/" TargetMode="External"/><Relationship Id="rId1" Type="http://schemas.openxmlformats.org/officeDocument/2006/relationships/hyperlink" Target="http://www.stopfalls.ca/" TargetMode="External"/></Relationships>
</file>

<file path=ppt/diagrams/_rels/drawing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teoporosis.ca/osteoporosis-and-you/nutrition/calculate-my-calcium/" TargetMode="External"/><Relationship Id="rId1" Type="http://schemas.openxmlformats.org/officeDocument/2006/relationships/hyperlink" Target="http://documents.ottawa.ca/sites/documents.ottawa.ca/files/documents/issue_89_en.pdf" TargetMode="External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gps.on.ca/" TargetMode="External"/><Relationship Id="rId2" Type="http://schemas.openxmlformats.org/officeDocument/2006/relationships/hyperlink" Target="http://www.rgpeo.com/en/health-care-practitioners/rgpeo-specialized-geriatric-services/in-the-community-(out-patient).aspx" TargetMode="External"/><Relationship Id="rId1" Type="http://schemas.openxmlformats.org/officeDocument/2006/relationships/hyperlink" Target="http://www.rgpeo.com/" TargetMode="External"/></Relationships>
</file>

<file path=ppt/diagrams/_rels/drawing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svg"/><Relationship Id="rId3" Type="http://schemas.openxmlformats.org/officeDocument/2006/relationships/hyperlink" Target="http://www.stopfalls.ca/" TargetMode="External"/><Relationship Id="rId7" Type="http://schemas.openxmlformats.org/officeDocument/2006/relationships/image" Target="../media/image96.png"/><Relationship Id="rId2" Type="http://schemas.openxmlformats.org/officeDocument/2006/relationships/image" Target="../media/image93.svg"/><Relationship Id="rId1" Type="http://schemas.openxmlformats.org/officeDocument/2006/relationships/image" Target="../media/image92.png"/><Relationship Id="rId6" Type="http://schemas.openxmlformats.org/officeDocument/2006/relationships/hyperlink" Target="http://www.posturalhypotension.ca/" TargetMode="External"/><Relationship Id="rId5" Type="http://schemas.openxmlformats.org/officeDocument/2006/relationships/image" Target="../media/image95.svg"/><Relationship Id="rId4" Type="http://schemas.openxmlformats.org/officeDocument/2006/relationships/image" Target="../media/image94.png"/><Relationship Id="rId9" Type="http://schemas.openxmlformats.org/officeDocument/2006/relationships/hyperlink" Target="http://www.geriatricsjournal.ca/" TargetMode="External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17" Type="http://schemas.openxmlformats.org/officeDocument/2006/relationships/hyperlink" Target="http://www.stopfalls.ca/" TargetMode="External"/><Relationship Id="rId2" Type="http://schemas.microsoft.com/office/2007/relationships/hdphoto" Target="../media/hdphoto1.wdp"/><Relationship Id="rId16" Type="http://schemas.openxmlformats.org/officeDocument/2006/relationships/image" Target="../media/image42.svg"/><Relationship Id="rId1" Type="http://schemas.openxmlformats.org/officeDocument/2006/relationships/image" Target="../media/image30.png"/><Relationship Id="rId6" Type="http://schemas.microsoft.com/office/2007/relationships/hdphoto" Target="../media/hdphoto3.wdp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5" Type="http://schemas.openxmlformats.org/officeDocument/2006/relationships/image" Target="../media/image41.png"/><Relationship Id="rId10" Type="http://schemas.openxmlformats.org/officeDocument/2006/relationships/image" Target="../media/image36.svg"/><Relationship Id="rId4" Type="http://schemas.microsoft.com/office/2007/relationships/hdphoto" Target="../media/hdphoto2.wdp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8C71FC-B808-411B-B0D2-3E7D01D7DE9A}" type="doc">
      <dgm:prSet loTypeId="urn:microsoft.com/office/officeart/2005/8/layout/vList3" loCatId="picture" qsTypeId="urn:microsoft.com/office/officeart/2005/8/quickstyle/3d1" qsCatId="3D" csTypeId="urn:microsoft.com/office/officeart/2005/8/colors/accent1_2" csCatId="accent1" phldr="1"/>
      <dgm:spPr/>
    </dgm:pt>
    <dgm:pt modelId="{0AF409A9-4354-4F29-9E89-1A1180C9043D}">
      <dgm:prSet phldrT="[Text]"/>
      <dgm:spPr/>
      <dgm:t>
        <a:bodyPr/>
        <a:lstStyle/>
        <a:p>
          <a:r>
            <a:rPr lang="en-US" dirty="0">
              <a:latin typeface="Franklin Gothic Demi" panose="020B0703020102020204" pitchFamily="34" charset="0"/>
              <a:cs typeface="Arial" panose="020B0604020202020204" pitchFamily="34" charset="0"/>
            </a:rPr>
            <a:t>The Champlain Local Health Integration Network (LHIN)</a:t>
          </a:r>
          <a:endParaRPr lang="en-US" dirty="0"/>
        </a:p>
      </dgm:t>
    </dgm:pt>
    <dgm:pt modelId="{57A53A13-A557-4F4C-8DC1-9EFF0B80512C}" type="parTrans" cxnId="{76A7E230-D347-4936-9656-9DE078D39261}">
      <dgm:prSet/>
      <dgm:spPr/>
      <dgm:t>
        <a:bodyPr/>
        <a:lstStyle/>
        <a:p>
          <a:endParaRPr lang="en-US"/>
        </a:p>
      </dgm:t>
    </dgm:pt>
    <dgm:pt modelId="{C0763916-DBB9-4F31-B7D2-73979CB00CF0}" type="sibTrans" cxnId="{76A7E230-D347-4936-9656-9DE078D39261}">
      <dgm:prSet/>
      <dgm:spPr/>
      <dgm:t>
        <a:bodyPr/>
        <a:lstStyle/>
        <a:p>
          <a:endParaRPr lang="en-US"/>
        </a:p>
      </dgm:t>
    </dgm:pt>
    <dgm:pt modelId="{8DF2E276-E4DB-4395-ACDB-554EB6B42C1A}">
      <dgm:prSet/>
      <dgm:spPr/>
      <dgm:t>
        <a:bodyPr/>
        <a:lstStyle/>
        <a:p>
          <a:r>
            <a:rPr lang="en-US" dirty="0">
              <a:latin typeface="Franklin Gothic Demi" panose="020B0703020102020204" pitchFamily="34" charset="0"/>
              <a:cs typeface="Arial" panose="020B0604020202020204" pitchFamily="34" charset="0"/>
            </a:rPr>
            <a:t>Champlain Fall Prevention Steering Committee</a:t>
          </a:r>
        </a:p>
      </dgm:t>
    </dgm:pt>
    <dgm:pt modelId="{38AEADDF-2C38-4CC7-ABFD-20D60049FF22}" type="parTrans" cxnId="{0A05FD5D-E278-48A8-897A-721CC5ABF7D5}">
      <dgm:prSet/>
      <dgm:spPr/>
      <dgm:t>
        <a:bodyPr/>
        <a:lstStyle/>
        <a:p>
          <a:endParaRPr lang="en-US"/>
        </a:p>
      </dgm:t>
    </dgm:pt>
    <dgm:pt modelId="{7850E6D3-A116-456B-B23A-B7C821FD84CE}" type="sibTrans" cxnId="{0A05FD5D-E278-48A8-897A-721CC5ABF7D5}">
      <dgm:prSet/>
      <dgm:spPr/>
      <dgm:t>
        <a:bodyPr/>
        <a:lstStyle/>
        <a:p>
          <a:endParaRPr lang="en-US"/>
        </a:p>
      </dgm:t>
    </dgm:pt>
    <dgm:pt modelId="{969F9A53-7570-4F21-968C-5DE97B8C8BC4}">
      <dgm:prSet/>
      <dgm:spPr/>
      <dgm:t>
        <a:bodyPr/>
        <a:lstStyle/>
        <a:p>
          <a:r>
            <a:rPr lang="en-US" dirty="0">
              <a:latin typeface="Franklin Gothic Demi" panose="020B0703020102020204" pitchFamily="34" charset="0"/>
              <a:cs typeface="Arial" panose="020B0604020202020204" pitchFamily="34" charset="0"/>
            </a:rPr>
            <a:t>Ottawa Public Health Unit</a:t>
          </a:r>
        </a:p>
      </dgm:t>
    </dgm:pt>
    <dgm:pt modelId="{A173EBAF-33AE-429D-A6D7-87CC52D113D8}" type="parTrans" cxnId="{439A342C-23F2-447A-8B52-CAC239F6094B}">
      <dgm:prSet/>
      <dgm:spPr/>
      <dgm:t>
        <a:bodyPr/>
        <a:lstStyle/>
        <a:p>
          <a:endParaRPr lang="en-US"/>
        </a:p>
      </dgm:t>
    </dgm:pt>
    <dgm:pt modelId="{DDB9F628-6886-4B6A-A4F7-3CFF403AF514}" type="sibTrans" cxnId="{439A342C-23F2-447A-8B52-CAC239F6094B}">
      <dgm:prSet/>
      <dgm:spPr/>
      <dgm:t>
        <a:bodyPr/>
        <a:lstStyle/>
        <a:p>
          <a:endParaRPr lang="en-US"/>
        </a:p>
      </dgm:t>
    </dgm:pt>
    <dgm:pt modelId="{46636DB6-0238-48A6-91E3-B0480F947EFA}">
      <dgm:prSet/>
      <dgm:spPr/>
      <dgm:t>
        <a:bodyPr/>
        <a:lstStyle/>
        <a:p>
          <a:r>
            <a:rPr lang="en-US" dirty="0">
              <a:latin typeface="Franklin Gothic Demi" panose="020B0703020102020204" pitchFamily="34" charset="0"/>
              <a:cs typeface="Arial" panose="020B0604020202020204" pitchFamily="34" charset="0"/>
            </a:rPr>
            <a:t>Eastern Ontario Health Unit</a:t>
          </a:r>
        </a:p>
      </dgm:t>
    </dgm:pt>
    <dgm:pt modelId="{87332AE6-B94C-41D2-A5B5-0995EC9A430C}" type="parTrans" cxnId="{31498FA1-CD71-423F-A569-7315CAFD53ED}">
      <dgm:prSet/>
      <dgm:spPr/>
      <dgm:t>
        <a:bodyPr/>
        <a:lstStyle/>
        <a:p>
          <a:endParaRPr lang="en-US"/>
        </a:p>
      </dgm:t>
    </dgm:pt>
    <dgm:pt modelId="{17508B61-8CE5-4264-BA02-0CE0B37D8A57}" type="sibTrans" cxnId="{31498FA1-CD71-423F-A569-7315CAFD53ED}">
      <dgm:prSet/>
      <dgm:spPr/>
      <dgm:t>
        <a:bodyPr/>
        <a:lstStyle/>
        <a:p>
          <a:endParaRPr lang="en-US"/>
        </a:p>
      </dgm:t>
    </dgm:pt>
    <dgm:pt modelId="{0D5EA820-2720-4E09-9984-C90DB1BD76DC}">
      <dgm:prSet/>
      <dgm:spPr/>
      <dgm:t>
        <a:bodyPr/>
        <a:lstStyle/>
        <a:p>
          <a:r>
            <a:rPr lang="en-US" dirty="0">
              <a:latin typeface="Franklin Gothic Demi" panose="020B0703020102020204" pitchFamily="34" charset="0"/>
              <a:cs typeface="Arial" panose="020B0604020202020204" pitchFamily="34" charset="0"/>
            </a:rPr>
            <a:t>University of Ottawa, Office of Continuing Professional Development</a:t>
          </a:r>
        </a:p>
      </dgm:t>
    </dgm:pt>
    <dgm:pt modelId="{8E70C687-01E8-40FD-85E9-22FD489FC9E1}" type="parTrans" cxnId="{7AB488FA-5152-4C53-A9F9-E45D1F150CB2}">
      <dgm:prSet/>
      <dgm:spPr/>
      <dgm:t>
        <a:bodyPr/>
        <a:lstStyle/>
        <a:p>
          <a:endParaRPr lang="en-US"/>
        </a:p>
      </dgm:t>
    </dgm:pt>
    <dgm:pt modelId="{AD90DBE4-9457-41F6-961D-4351D23C47F6}" type="sibTrans" cxnId="{7AB488FA-5152-4C53-A9F9-E45D1F150CB2}">
      <dgm:prSet/>
      <dgm:spPr/>
      <dgm:t>
        <a:bodyPr/>
        <a:lstStyle/>
        <a:p>
          <a:endParaRPr lang="en-US"/>
        </a:p>
      </dgm:t>
    </dgm:pt>
    <dgm:pt modelId="{3CE312CC-807B-4DC6-ABB4-68B445CD39D4}">
      <dgm:prSet/>
      <dgm:spPr/>
      <dgm:t>
        <a:bodyPr/>
        <a:lstStyle/>
        <a:p>
          <a:r>
            <a:rPr lang="en-US" dirty="0">
              <a:latin typeface="Franklin Gothic Demi" panose="020B0703020102020204" pitchFamily="34" charset="0"/>
              <a:cs typeface="Arial" panose="020B0604020202020204" pitchFamily="34" charset="0"/>
            </a:rPr>
            <a:t>Regional Geriatric Program of Eastern Ontario</a:t>
          </a:r>
        </a:p>
      </dgm:t>
    </dgm:pt>
    <dgm:pt modelId="{E997896B-B7E4-4ED5-97CD-1B43A8226E92}" type="parTrans" cxnId="{F1E2FAD6-A887-4391-A039-B1BFC380A484}">
      <dgm:prSet/>
      <dgm:spPr/>
      <dgm:t>
        <a:bodyPr/>
        <a:lstStyle/>
        <a:p>
          <a:endParaRPr lang="en-US"/>
        </a:p>
      </dgm:t>
    </dgm:pt>
    <dgm:pt modelId="{5D4C9E78-8DB4-4525-A0FE-184B8EEC2CA3}" type="sibTrans" cxnId="{F1E2FAD6-A887-4391-A039-B1BFC380A484}">
      <dgm:prSet/>
      <dgm:spPr/>
      <dgm:t>
        <a:bodyPr/>
        <a:lstStyle/>
        <a:p>
          <a:endParaRPr lang="en-US"/>
        </a:p>
      </dgm:t>
    </dgm:pt>
    <dgm:pt modelId="{0887FC28-7413-4D72-9C5F-7B91E1EC58BD}" type="pres">
      <dgm:prSet presAssocID="{6B8C71FC-B808-411B-B0D2-3E7D01D7DE9A}" presName="linearFlow" presStyleCnt="0">
        <dgm:presLayoutVars>
          <dgm:dir/>
          <dgm:resizeHandles val="exact"/>
        </dgm:presLayoutVars>
      </dgm:prSet>
      <dgm:spPr/>
    </dgm:pt>
    <dgm:pt modelId="{6D8A65A9-E6DB-4A38-BEB7-B06C10AF5519}" type="pres">
      <dgm:prSet presAssocID="{0AF409A9-4354-4F29-9E89-1A1180C9043D}" presName="composite" presStyleCnt="0"/>
      <dgm:spPr/>
    </dgm:pt>
    <dgm:pt modelId="{712CCBC9-957A-4737-9468-89E92331AEF0}" type="pres">
      <dgm:prSet presAssocID="{0AF409A9-4354-4F29-9E89-1A1180C9043D}" presName="imgShp" presStyleLbl="fgImgPlace1" presStyleIdx="0" presStyleCnt="6"/>
      <dgm:spPr>
        <a:blipFill dpi="0" rotWithShape="1">
          <a:blip xmlns:r="http://schemas.openxmlformats.org/officeDocument/2006/relationships" r:embed="rId1"/>
          <a:srcRect/>
          <a:stretch>
            <a:fillRect l="-32413" t="-11502" r="-55810" b="-28963"/>
          </a:stretch>
        </a:blipFill>
      </dgm:spPr>
    </dgm:pt>
    <dgm:pt modelId="{0FCA52D7-3F9F-409B-AA7A-0DD758D118DF}" type="pres">
      <dgm:prSet presAssocID="{0AF409A9-4354-4F29-9E89-1A1180C9043D}" presName="txShp" presStyleLbl="node1" presStyleIdx="0" presStyleCnt="6">
        <dgm:presLayoutVars>
          <dgm:bulletEnabled val="1"/>
        </dgm:presLayoutVars>
      </dgm:prSet>
      <dgm:spPr/>
    </dgm:pt>
    <dgm:pt modelId="{589A611E-E86B-4451-BEED-FC9D2E9DF66D}" type="pres">
      <dgm:prSet presAssocID="{C0763916-DBB9-4F31-B7D2-73979CB00CF0}" presName="spacing" presStyleCnt="0"/>
      <dgm:spPr/>
    </dgm:pt>
    <dgm:pt modelId="{2B9246B3-B933-4D40-878F-C1CC1A2D5A9F}" type="pres">
      <dgm:prSet presAssocID="{8DF2E276-E4DB-4395-ACDB-554EB6B42C1A}" presName="composite" presStyleCnt="0"/>
      <dgm:spPr/>
    </dgm:pt>
    <dgm:pt modelId="{25A6F25D-95BD-46F7-A0F5-27E3311C3125}" type="pres">
      <dgm:prSet presAssocID="{8DF2E276-E4DB-4395-ACDB-554EB6B42C1A}" presName="imgShp" presStyleLbl="fgImgPlace1" presStyleIdx="1" presStyleCnt="6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449" t="-48419" r="-75667" b="-38979"/>
          </a:stretch>
        </a:blipFill>
      </dgm:spPr>
    </dgm:pt>
    <dgm:pt modelId="{2739BFB2-159F-4F1C-A771-DDD1DD36C70A}" type="pres">
      <dgm:prSet presAssocID="{8DF2E276-E4DB-4395-ACDB-554EB6B42C1A}" presName="txShp" presStyleLbl="node1" presStyleIdx="1" presStyleCnt="6">
        <dgm:presLayoutVars>
          <dgm:bulletEnabled val="1"/>
        </dgm:presLayoutVars>
      </dgm:prSet>
      <dgm:spPr/>
    </dgm:pt>
    <dgm:pt modelId="{DA745BEA-0A4F-4476-ADB9-3CFBF11B1DE8}" type="pres">
      <dgm:prSet presAssocID="{7850E6D3-A116-456B-B23A-B7C821FD84CE}" presName="spacing" presStyleCnt="0"/>
      <dgm:spPr/>
    </dgm:pt>
    <dgm:pt modelId="{33610A24-9B15-4087-8EF3-3B819629ACA6}" type="pres">
      <dgm:prSet presAssocID="{969F9A53-7570-4F21-968C-5DE97B8C8BC4}" presName="composite" presStyleCnt="0"/>
      <dgm:spPr/>
    </dgm:pt>
    <dgm:pt modelId="{A0E09500-EFA7-45DE-B2D1-975B693C0CB3}" type="pres">
      <dgm:prSet presAssocID="{969F9A53-7570-4F21-968C-5DE97B8C8BC4}" presName="imgShp" presStyleLbl="fgImgPlace1" presStyleIdx="2" presStyleCnt="6"/>
      <dgm:spPr>
        <a:blipFill dpi="0" rotWithShape="1">
          <a:blip xmlns:r="http://schemas.openxmlformats.org/officeDocument/2006/relationships" r:embed="rId3"/>
          <a:srcRect/>
          <a:stretch>
            <a:fillRect l="-86207" t="-57109" r="-93528" b="-51647"/>
          </a:stretch>
        </a:blipFill>
      </dgm:spPr>
    </dgm:pt>
    <dgm:pt modelId="{95118DD8-4648-4466-8FDD-E02E800849C6}" type="pres">
      <dgm:prSet presAssocID="{969F9A53-7570-4F21-968C-5DE97B8C8BC4}" presName="txShp" presStyleLbl="node1" presStyleIdx="2" presStyleCnt="6">
        <dgm:presLayoutVars>
          <dgm:bulletEnabled val="1"/>
        </dgm:presLayoutVars>
      </dgm:prSet>
      <dgm:spPr/>
    </dgm:pt>
    <dgm:pt modelId="{3CEC8884-9C91-44B8-94EE-F49D2D93C75F}" type="pres">
      <dgm:prSet presAssocID="{DDB9F628-6886-4B6A-A4F7-3CFF403AF514}" presName="spacing" presStyleCnt="0"/>
      <dgm:spPr/>
    </dgm:pt>
    <dgm:pt modelId="{C6C28A07-F9B2-4C8E-8AF2-6522530C5539}" type="pres">
      <dgm:prSet presAssocID="{46636DB6-0238-48A6-91E3-B0480F947EFA}" presName="composite" presStyleCnt="0"/>
      <dgm:spPr/>
    </dgm:pt>
    <dgm:pt modelId="{41EB79B9-8743-4766-A131-82752608D2A6}" type="pres">
      <dgm:prSet presAssocID="{46636DB6-0238-48A6-91E3-B0480F947EFA}" presName="imgShp" presStyleLbl="fgImgPlace1" presStyleIdx="3" presStyleCnt="6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408" t="-16964" r="-39732" b="-15976"/>
          </a:stretch>
        </a:blipFill>
      </dgm:spPr>
    </dgm:pt>
    <dgm:pt modelId="{E2862B9B-6D39-462D-BA6F-AFF3F14732F4}" type="pres">
      <dgm:prSet presAssocID="{46636DB6-0238-48A6-91E3-B0480F947EFA}" presName="txShp" presStyleLbl="node1" presStyleIdx="3" presStyleCnt="6">
        <dgm:presLayoutVars>
          <dgm:bulletEnabled val="1"/>
        </dgm:presLayoutVars>
      </dgm:prSet>
      <dgm:spPr/>
    </dgm:pt>
    <dgm:pt modelId="{B23A444C-0B82-47E7-90F9-DBCAD9051D27}" type="pres">
      <dgm:prSet presAssocID="{17508B61-8CE5-4264-BA02-0CE0B37D8A57}" presName="spacing" presStyleCnt="0"/>
      <dgm:spPr/>
    </dgm:pt>
    <dgm:pt modelId="{F86518A1-16B2-427E-B37B-C06EED8C19E9}" type="pres">
      <dgm:prSet presAssocID="{0D5EA820-2720-4E09-9984-C90DB1BD76DC}" presName="composite" presStyleCnt="0"/>
      <dgm:spPr/>
    </dgm:pt>
    <dgm:pt modelId="{CFA67662-833B-4408-AB83-7ECC54F99BB4}" type="pres">
      <dgm:prSet presAssocID="{0D5EA820-2720-4E09-9984-C90DB1BD76DC}" presName="imgShp" presStyleLbl="fgImgPlace1" presStyleIdx="4" presStyleCnt="6"/>
      <dgm:spPr>
        <a:blipFill dpi="0" rotWithShape="1">
          <a:blip xmlns:r="http://schemas.openxmlformats.org/officeDocument/2006/relationships" r:embed="rId5"/>
          <a:srcRect/>
          <a:stretch>
            <a:fillRect l="-51831" t="-24994" r="-50491" b="-25992"/>
          </a:stretch>
        </a:blipFill>
      </dgm:spPr>
    </dgm:pt>
    <dgm:pt modelId="{1DBE9C96-138E-4D26-8B8E-170081660FF9}" type="pres">
      <dgm:prSet presAssocID="{0D5EA820-2720-4E09-9984-C90DB1BD76DC}" presName="txShp" presStyleLbl="node1" presStyleIdx="4" presStyleCnt="6">
        <dgm:presLayoutVars>
          <dgm:bulletEnabled val="1"/>
        </dgm:presLayoutVars>
      </dgm:prSet>
      <dgm:spPr/>
    </dgm:pt>
    <dgm:pt modelId="{3BEDBC17-CC1B-40C7-AEDE-03BCD2BE510A}" type="pres">
      <dgm:prSet presAssocID="{AD90DBE4-9457-41F6-961D-4351D23C47F6}" presName="spacing" presStyleCnt="0"/>
      <dgm:spPr/>
    </dgm:pt>
    <dgm:pt modelId="{56F852E4-2959-4DE6-A672-719E19787E09}" type="pres">
      <dgm:prSet presAssocID="{3CE312CC-807B-4DC6-ABB4-68B445CD39D4}" presName="composite" presStyleCnt="0"/>
      <dgm:spPr/>
    </dgm:pt>
    <dgm:pt modelId="{53AB9DBF-DA12-45D4-BBB2-5FD4BA04727E}" type="pres">
      <dgm:prSet presAssocID="{3CE312CC-807B-4DC6-ABB4-68B445CD39D4}" presName="imgShp" presStyleLbl="fgImgPlace1" presStyleIdx="5" presStyleCnt="6"/>
      <dgm:spPr>
        <a:blipFill>
          <a:blip xmlns:r="http://schemas.openxmlformats.org/officeDocument/2006/relationships" r:embed="rId6"/>
          <a:srcRect/>
          <a:stretch>
            <a:fillRect l="-17000" r="-17000"/>
          </a:stretch>
        </a:blipFill>
      </dgm:spPr>
    </dgm:pt>
    <dgm:pt modelId="{7168CE5C-843D-4D8F-9772-DF80D16C0293}" type="pres">
      <dgm:prSet presAssocID="{3CE312CC-807B-4DC6-ABB4-68B445CD39D4}" presName="txShp" presStyleLbl="node1" presStyleIdx="5" presStyleCnt="6">
        <dgm:presLayoutVars>
          <dgm:bulletEnabled val="1"/>
        </dgm:presLayoutVars>
      </dgm:prSet>
      <dgm:spPr/>
    </dgm:pt>
  </dgm:ptLst>
  <dgm:cxnLst>
    <dgm:cxn modelId="{6C0F9303-B278-4238-A56D-2C291EE843C0}" type="presOf" srcId="{8DF2E276-E4DB-4395-ACDB-554EB6B42C1A}" destId="{2739BFB2-159F-4F1C-A771-DDD1DD36C70A}" srcOrd="0" destOrd="0" presId="urn:microsoft.com/office/officeart/2005/8/layout/vList3"/>
    <dgm:cxn modelId="{79DEDD1D-FB81-41F8-9B3C-B9F59E22F87B}" type="presOf" srcId="{6B8C71FC-B808-411B-B0D2-3E7D01D7DE9A}" destId="{0887FC28-7413-4D72-9C5F-7B91E1EC58BD}" srcOrd="0" destOrd="0" presId="urn:microsoft.com/office/officeart/2005/8/layout/vList3"/>
    <dgm:cxn modelId="{439A342C-23F2-447A-8B52-CAC239F6094B}" srcId="{6B8C71FC-B808-411B-B0D2-3E7D01D7DE9A}" destId="{969F9A53-7570-4F21-968C-5DE97B8C8BC4}" srcOrd="2" destOrd="0" parTransId="{A173EBAF-33AE-429D-A6D7-87CC52D113D8}" sibTransId="{DDB9F628-6886-4B6A-A4F7-3CFF403AF514}"/>
    <dgm:cxn modelId="{76A7E230-D347-4936-9656-9DE078D39261}" srcId="{6B8C71FC-B808-411B-B0D2-3E7D01D7DE9A}" destId="{0AF409A9-4354-4F29-9E89-1A1180C9043D}" srcOrd="0" destOrd="0" parTransId="{57A53A13-A557-4F4C-8DC1-9EFF0B80512C}" sibTransId="{C0763916-DBB9-4F31-B7D2-73979CB00CF0}"/>
    <dgm:cxn modelId="{8B0EE15B-1207-4B16-8CB4-C688180D71B8}" type="presOf" srcId="{3CE312CC-807B-4DC6-ABB4-68B445CD39D4}" destId="{7168CE5C-843D-4D8F-9772-DF80D16C0293}" srcOrd="0" destOrd="0" presId="urn:microsoft.com/office/officeart/2005/8/layout/vList3"/>
    <dgm:cxn modelId="{0A05FD5D-E278-48A8-897A-721CC5ABF7D5}" srcId="{6B8C71FC-B808-411B-B0D2-3E7D01D7DE9A}" destId="{8DF2E276-E4DB-4395-ACDB-554EB6B42C1A}" srcOrd="1" destOrd="0" parTransId="{38AEADDF-2C38-4CC7-ABFD-20D60049FF22}" sibTransId="{7850E6D3-A116-456B-B23A-B7C821FD84CE}"/>
    <dgm:cxn modelId="{4125E86A-57ED-441C-ABAD-F3C74E7B45EE}" type="presOf" srcId="{0AF409A9-4354-4F29-9E89-1A1180C9043D}" destId="{0FCA52D7-3F9F-409B-AA7A-0DD758D118DF}" srcOrd="0" destOrd="0" presId="urn:microsoft.com/office/officeart/2005/8/layout/vList3"/>
    <dgm:cxn modelId="{0D60746C-117B-4569-8B64-0B96223DBB45}" type="presOf" srcId="{969F9A53-7570-4F21-968C-5DE97B8C8BC4}" destId="{95118DD8-4648-4466-8FDD-E02E800849C6}" srcOrd="0" destOrd="0" presId="urn:microsoft.com/office/officeart/2005/8/layout/vList3"/>
    <dgm:cxn modelId="{31498FA1-CD71-423F-A569-7315CAFD53ED}" srcId="{6B8C71FC-B808-411B-B0D2-3E7D01D7DE9A}" destId="{46636DB6-0238-48A6-91E3-B0480F947EFA}" srcOrd="3" destOrd="0" parTransId="{87332AE6-B94C-41D2-A5B5-0995EC9A430C}" sibTransId="{17508B61-8CE5-4264-BA02-0CE0B37D8A57}"/>
    <dgm:cxn modelId="{A419A5C7-37E6-448D-A8D7-FD4F4E60CB75}" type="presOf" srcId="{46636DB6-0238-48A6-91E3-B0480F947EFA}" destId="{E2862B9B-6D39-462D-BA6F-AFF3F14732F4}" srcOrd="0" destOrd="0" presId="urn:microsoft.com/office/officeart/2005/8/layout/vList3"/>
    <dgm:cxn modelId="{B1C97DC9-EF39-4C85-B23C-CCDA4D483DDE}" type="presOf" srcId="{0D5EA820-2720-4E09-9984-C90DB1BD76DC}" destId="{1DBE9C96-138E-4D26-8B8E-170081660FF9}" srcOrd="0" destOrd="0" presId="urn:microsoft.com/office/officeart/2005/8/layout/vList3"/>
    <dgm:cxn modelId="{F1E2FAD6-A887-4391-A039-B1BFC380A484}" srcId="{6B8C71FC-B808-411B-B0D2-3E7D01D7DE9A}" destId="{3CE312CC-807B-4DC6-ABB4-68B445CD39D4}" srcOrd="5" destOrd="0" parTransId="{E997896B-B7E4-4ED5-97CD-1B43A8226E92}" sibTransId="{5D4C9E78-8DB4-4525-A0FE-184B8EEC2CA3}"/>
    <dgm:cxn modelId="{7AB488FA-5152-4C53-A9F9-E45D1F150CB2}" srcId="{6B8C71FC-B808-411B-B0D2-3E7D01D7DE9A}" destId="{0D5EA820-2720-4E09-9984-C90DB1BD76DC}" srcOrd="4" destOrd="0" parTransId="{8E70C687-01E8-40FD-85E9-22FD489FC9E1}" sibTransId="{AD90DBE4-9457-41F6-961D-4351D23C47F6}"/>
    <dgm:cxn modelId="{146BF6D3-CD2C-4416-93C8-353D1702AA67}" type="presParOf" srcId="{0887FC28-7413-4D72-9C5F-7B91E1EC58BD}" destId="{6D8A65A9-E6DB-4A38-BEB7-B06C10AF5519}" srcOrd="0" destOrd="0" presId="urn:microsoft.com/office/officeart/2005/8/layout/vList3"/>
    <dgm:cxn modelId="{9CCB755D-29C0-480A-8192-97CF993C29B1}" type="presParOf" srcId="{6D8A65A9-E6DB-4A38-BEB7-B06C10AF5519}" destId="{712CCBC9-957A-4737-9468-89E92331AEF0}" srcOrd="0" destOrd="0" presId="urn:microsoft.com/office/officeart/2005/8/layout/vList3"/>
    <dgm:cxn modelId="{CE6D5FC4-50D9-4DFA-BEC7-E861FA6CB60E}" type="presParOf" srcId="{6D8A65A9-E6DB-4A38-BEB7-B06C10AF5519}" destId="{0FCA52D7-3F9F-409B-AA7A-0DD758D118DF}" srcOrd="1" destOrd="0" presId="urn:microsoft.com/office/officeart/2005/8/layout/vList3"/>
    <dgm:cxn modelId="{2D6AC735-25DC-4EEC-932F-6BC5C42CF8B7}" type="presParOf" srcId="{0887FC28-7413-4D72-9C5F-7B91E1EC58BD}" destId="{589A611E-E86B-4451-BEED-FC9D2E9DF66D}" srcOrd="1" destOrd="0" presId="urn:microsoft.com/office/officeart/2005/8/layout/vList3"/>
    <dgm:cxn modelId="{2DB3F80D-4442-4CDA-9A28-7E476BCB4720}" type="presParOf" srcId="{0887FC28-7413-4D72-9C5F-7B91E1EC58BD}" destId="{2B9246B3-B933-4D40-878F-C1CC1A2D5A9F}" srcOrd="2" destOrd="0" presId="urn:microsoft.com/office/officeart/2005/8/layout/vList3"/>
    <dgm:cxn modelId="{6B32B8CC-F98C-4C6D-9195-63401F1E8123}" type="presParOf" srcId="{2B9246B3-B933-4D40-878F-C1CC1A2D5A9F}" destId="{25A6F25D-95BD-46F7-A0F5-27E3311C3125}" srcOrd="0" destOrd="0" presId="urn:microsoft.com/office/officeart/2005/8/layout/vList3"/>
    <dgm:cxn modelId="{91A1C420-6BF9-4DE9-8006-B50442FA9186}" type="presParOf" srcId="{2B9246B3-B933-4D40-878F-C1CC1A2D5A9F}" destId="{2739BFB2-159F-4F1C-A771-DDD1DD36C70A}" srcOrd="1" destOrd="0" presId="urn:microsoft.com/office/officeart/2005/8/layout/vList3"/>
    <dgm:cxn modelId="{CCAA318B-1187-4599-9FB6-D75DE3A89F03}" type="presParOf" srcId="{0887FC28-7413-4D72-9C5F-7B91E1EC58BD}" destId="{DA745BEA-0A4F-4476-ADB9-3CFBF11B1DE8}" srcOrd="3" destOrd="0" presId="urn:microsoft.com/office/officeart/2005/8/layout/vList3"/>
    <dgm:cxn modelId="{098934C2-18A3-42E9-B17C-94F1A2BA06F8}" type="presParOf" srcId="{0887FC28-7413-4D72-9C5F-7B91E1EC58BD}" destId="{33610A24-9B15-4087-8EF3-3B819629ACA6}" srcOrd="4" destOrd="0" presId="urn:microsoft.com/office/officeart/2005/8/layout/vList3"/>
    <dgm:cxn modelId="{57B1D987-E27C-412A-B415-954BDA307A67}" type="presParOf" srcId="{33610A24-9B15-4087-8EF3-3B819629ACA6}" destId="{A0E09500-EFA7-45DE-B2D1-975B693C0CB3}" srcOrd="0" destOrd="0" presId="urn:microsoft.com/office/officeart/2005/8/layout/vList3"/>
    <dgm:cxn modelId="{0813B5ED-E7F9-4898-9B24-60AAAF2B2C2C}" type="presParOf" srcId="{33610A24-9B15-4087-8EF3-3B819629ACA6}" destId="{95118DD8-4648-4466-8FDD-E02E800849C6}" srcOrd="1" destOrd="0" presId="urn:microsoft.com/office/officeart/2005/8/layout/vList3"/>
    <dgm:cxn modelId="{134EB503-5EE3-40E4-9B2B-27077BA736A7}" type="presParOf" srcId="{0887FC28-7413-4D72-9C5F-7B91E1EC58BD}" destId="{3CEC8884-9C91-44B8-94EE-F49D2D93C75F}" srcOrd="5" destOrd="0" presId="urn:microsoft.com/office/officeart/2005/8/layout/vList3"/>
    <dgm:cxn modelId="{F68A1CA5-4CBA-4FF7-A7C8-3C54C2806B25}" type="presParOf" srcId="{0887FC28-7413-4D72-9C5F-7B91E1EC58BD}" destId="{C6C28A07-F9B2-4C8E-8AF2-6522530C5539}" srcOrd="6" destOrd="0" presId="urn:microsoft.com/office/officeart/2005/8/layout/vList3"/>
    <dgm:cxn modelId="{66CDE0E9-EBE3-4E8B-A50E-8CDDF1F79543}" type="presParOf" srcId="{C6C28A07-F9B2-4C8E-8AF2-6522530C5539}" destId="{41EB79B9-8743-4766-A131-82752608D2A6}" srcOrd="0" destOrd="0" presId="urn:microsoft.com/office/officeart/2005/8/layout/vList3"/>
    <dgm:cxn modelId="{4B13330C-D5EA-44A4-A402-D89AAE74113D}" type="presParOf" srcId="{C6C28A07-F9B2-4C8E-8AF2-6522530C5539}" destId="{E2862B9B-6D39-462D-BA6F-AFF3F14732F4}" srcOrd="1" destOrd="0" presId="urn:microsoft.com/office/officeart/2005/8/layout/vList3"/>
    <dgm:cxn modelId="{C1F376F1-895C-427F-8619-F85E4A6D9F39}" type="presParOf" srcId="{0887FC28-7413-4D72-9C5F-7B91E1EC58BD}" destId="{B23A444C-0B82-47E7-90F9-DBCAD9051D27}" srcOrd="7" destOrd="0" presId="urn:microsoft.com/office/officeart/2005/8/layout/vList3"/>
    <dgm:cxn modelId="{51676289-1709-4770-98F1-1518EB5F817A}" type="presParOf" srcId="{0887FC28-7413-4D72-9C5F-7B91E1EC58BD}" destId="{F86518A1-16B2-427E-B37B-C06EED8C19E9}" srcOrd="8" destOrd="0" presId="urn:microsoft.com/office/officeart/2005/8/layout/vList3"/>
    <dgm:cxn modelId="{37B950ED-981B-4E81-BC20-7495FD355D9F}" type="presParOf" srcId="{F86518A1-16B2-427E-B37B-C06EED8C19E9}" destId="{CFA67662-833B-4408-AB83-7ECC54F99BB4}" srcOrd="0" destOrd="0" presId="urn:microsoft.com/office/officeart/2005/8/layout/vList3"/>
    <dgm:cxn modelId="{6A036A31-3754-4A20-AC2C-14F532E0EBE8}" type="presParOf" srcId="{F86518A1-16B2-427E-B37B-C06EED8C19E9}" destId="{1DBE9C96-138E-4D26-8B8E-170081660FF9}" srcOrd="1" destOrd="0" presId="urn:microsoft.com/office/officeart/2005/8/layout/vList3"/>
    <dgm:cxn modelId="{E91A2598-6811-4694-97DA-F9F03FCAC4C0}" type="presParOf" srcId="{0887FC28-7413-4D72-9C5F-7B91E1EC58BD}" destId="{3BEDBC17-CC1B-40C7-AEDE-03BCD2BE510A}" srcOrd="9" destOrd="0" presId="urn:microsoft.com/office/officeart/2005/8/layout/vList3"/>
    <dgm:cxn modelId="{9E600BDE-8F29-4A6B-B12C-2DA5A429B557}" type="presParOf" srcId="{0887FC28-7413-4D72-9C5F-7B91E1EC58BD}" destId="{56F852E4-2959-4DE6-A672-719E19787E09}" srcOrd="10" destOrd="0" presId="urn:microsoft.com/office/officeart/2005/8/layout/vList3"/>
    <dgm:cxn modelId="{4F298226-D821-40C7-B2E6-DF9A18B842D4}" type="presParOf" srcId="{56F852E4-2959-4DE6-A672-719E19787E09}" destId="{53AB9DBF-DA12-45D4-BBB2-5FD4BA04727E}" srcOrd="0" destOrd="0" presId="urn:microsoft.com/office/officeart/2005/8/layout/vList3"/>
    <dgm:cxn modelId="{E08D7324-BCAC-4849-ABB1-F3E727B390A1}" type="presParOf" srcId="{56F852E4-2959-4DE6-A672-719E19787E09}" destId="{7168CE5C-843D-4D8F-9772-DF80D16C029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144948B-BA64-4EA9-B402-0830419B9743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3443C0-3DCA-4D84-A107-61EDC1D7C075}">
      <dgm:prSet phldrT="[Text]" custT="1"/>
      <dgm:spPr/>
      <dgm:t>
        <a:bodyPr/>
        <a:lstStyle/>
        <a:p>
          <a:r>
            <a:rPr lang="en-US" sz="2000" dirty="0">
              <a:solidFill>
                <a:srgbClr val="D9D9D9"/>
              </a:solidFill>
              <a:latin typeface="Franklin Gothic Medium" panose="020B0603020102020204" pitchFamily="34" charset="0"/>
            </a:rPr>
            <a:t>To  follow the Champlain Fall Prevention Algorithm regarding basic assessment of Falls - </a:t>
          </a:r>
          <a:r>
            <a:rPr lang="en-US" sz="2000" b="1" u="sng" dirty="0">
              <a:solidFill>
                <a:srgbClr val="D9D9D9"/>
              </a:solidFill>
              <a:latin typeface="Franklin Gothic Medium" panose="020B0603020102020204" pitchFamily="34" charset="0"/>
            </a:rPr>
            <a:t>3Ps</a:t>
          </a:r>
          <a:r>
            <a:rPr lang="en-US" sz="2000" dirty="0">
              <a:solidFill>
                <a:srgbClr val="D9D9D9"/>
              </a:solidFill>
              <a:latin typeface="Franklin Gothic Medium" panose="020B0603020102020204" pitchFamily="34" charset="0"/>
            </a:rPr>
            <a:t> (</a:t>
          </a:r>
          <a:r>
            <a:rPr lang="en-US" sz="2000" b="1" u="sng" dirty="0">
              <a:solidFill>
                <a:srgbClr val="D9D9D9"/>
              </a:solidFill>
              <a:latin typeface="Franklin Gothic Medium" panose="020B0603020102020204" pitchFamily="34" charset="0"/>
            </a:rPr>
            <a:t>P</a:t>
          </a:r>
          <a:r>
            <a:rPr lang="en-US" sz="2000" dirty="0">
              <a:solidFill>
                <a:srgbClr val="D9D9D9"/>
              </a:solidFill>
              <a:latin typeface="Franklin Gothic Medium" panose="020B0603020102020204" pitchFamily="34" charset="0"/>
            </a:rPr>
            <a:t>ostural Hypotension, </a:t>
          </a:r>
          <a:r>
            <a:rPr lang="en-US" sz="2000" b="1" u="sng" dirty="0">
              <a:solidFill>
                <a:srgbClr val="D9D9D9"/>
              </a:solidFill>
              <a:latin typeface="Franklin Gothic Medium" panose="020B0603020102020204" pitchFamily="34" charset="0"/>
            </a:rPr>
            <a:t>P</a:t>
          </a:r>
          <a:r>
            <a:rPr lang="en-US" sz="2000" dirty="0">
              <a:solidFill>
                <a:srgbClr val="D9D9D9"/>
              </a:solidFill>
              <a:latin typeface="Franklin Gothic Medium" panose="020B0603020102020204" pitchFamily="34" charset="0"/>
            </a:rPr>
            <a:t>ills, </a:t>
          </a:r>
          <a:r>
            <a:rPr lang="en-US" sz="2000" b="1" u="sng" dirty="0">
              <a:solidFill>
                <a:srgbClr val="D9D9D9"/>
              </a:solidFill>
              <a:latin typeface="Franklin Gothic Medium" panose="020B0603020102020204" pitchFamily="34" charset="0"/>
            </a:rPr>
            <a:t>P</a:t>
          </a:r>
          <a:r>
            <a:rPr lang="en-US" sz="2000" dirty="0">
              <a:solidFill>
                <a:srgbClr val="D9D9D9"/>
              </a:solidFill>
              <a:latin typeface="Franklin Gothic Medium" panose="020B0603020102020204" pitchFamily="34" charset="0"/>
            </a:rPr>
            <a:t>ain &amp; Mobility)</a:t>
          </a:r>
          <a:endParaRPr lang="en-US" sz="2000" dirty="0">
            <a:latin typeface="Franklin Gothic Medium" panose="020B0603020102020204" pitchFamily="34" charset="0"/>
          </a:endParaRPr>
        </a:p>
      </dgm:t>
    </dgm:pt>
    <dgm:pt modelId="{A3E2468C-370D-4AD1-B8C8-17230BB6DA26}" type="parTrans" cxnId="{2BAF4D04-24A0-4D8C-9503-D63CBD49C89F}">
      <dgm:prSet/>
      <dgm:spPr/>
      <dgm:t>
        <a:bodyPr/>
        <a:lstStyle/>
        <a:p>
          <a:endParaRPr lang="en-US"/>
        </a:p>
      </dgm:t>
    </dgm:pt>
    <dgm:pt modelId="{0FE2C310-882B-43E1-87BB-907D1E4C786C}" type="sibTrans" cxnId="{2BAF4D04-24A0-4D8C-9503-D63CBD49C89F}">
      <dgm:prSet/>
      <dgm:spPr/>
      <dgm:t>
        <a:bodyPr/>
        <a:lstStyle/>
        <a:p>
          <a:endParaRPr lang="en-US"/>
        </a:p>
      </dgm:t>
    </dgm:pt>
    <dgm:pt modelId="{C688333B-979F-47A6-8CF6-1B94BB73B12C}">
      <dgm:prSet custT="1"/>
      <dgm:spPr/>
      <dgm:t>
        <a:bodyPr/>
        <a:lstStyle/>
        <a:p>
          <a:r>
            <a:rPr lang="en-US" sz="2000" dirty="0">
              <a:solidFill>
                <a:srgbClr val="D9D9D9"/>
              </a:solidFill>
              <a:latin typeface="Franklin Gothic Medium" panose="020B0603020102020204" pitchFamily="34" charset="0"/>
            </a:rPr>
            <a:t>To learn the Differential Diagnosis of Postural Hypotension</a:t>
          </a:r>
        </a:p>
      </dgm:t>
    </dgm:pt>
    <dgm:pt modelId="{F0C72B30-D559-41FE-AD9F-A1A436A84B51}" type="parTrans" cxnId="{B9174DEB-D095-466E-9C6C-7D6E2026DF0B}">
      <dgm:prSet/>
      <dgm:spPr/>
      <dgm:t>
        <a:bodyPr/>
        <a:lstStyle/>
        <a:p>
          <a:endParaRPr lang="en-US"/>
        </a:p>
      </dgm:t>
    </dgm:pt>
    <dgm:pt modelId="{7B38C683-59C2-4E4D-A28C-D149E4DF0E9B}" type="sibTrans" cxnId="{B9174DEB-D095-466E-9C6C-7D6E2026DF0B}">
      <dgm:prSet/>
      <dgm:spPr/>
      <dgm:t>
        <a:bodyPr/>
        <a:lstStyle/>
        <a:p>
          <a:endParaRPr lang="en-US"/>
        </a:p>
      </dgm:t>
    </dgm:pt>
    <dgm:pt modelId="{804E40E4-113C-459D-A21F-0ED6E553FEA6}">
      <dgm:prSet custT="1"/>
      <dgm:spPr/>
      <dgm:t>
        <a:bodyPr/>
        <a:lstStyle/>
        <a:p>
          <a:r>
            <a:rPr lang="en-US" sz="2000" dirty="0">
              <a:solidFill>
                <a:srgbClr val="D9D9D9"/>
              </a:solidFill>
              <a:latin typeface="Franklin Gothic Medium" panose="020B0603020102020204" pitchFamily="34" charset="0"/>
            </a:rPr>
            <a:t>To enhance awareness of medications that potentially contribute to falls</a:t>
          </a:r>
        </a:p>
      </dgm:t>
    </dgm:pt>
    <dgm:pt modelId="{1218E54A-ED37-449F-AA5A-AFBB34D4E8E9}" type="parTrans" cxnId="{4507479F-D08D-443F-AB8F-ABFB4CC74E93}">
      <dgm:prSet/>
      <dgm:spPr/>
      <dgm:t>
        <a:bodyPr/>
        <a:lstStyle/>
        <a:p>
          <a:endParaRPr lang="en-US"/>
        </a:p>
      </dgm:t>
    </dgm:pt>
    <dgm:pt modelId="{D03CADE6-93B2-459F-850C-83BC28B4A284}" type="sibTrans" cxnId="{4507479F-D08D-443F-AB8F-ABFB4CC74E93}">
      <dgm:prSet/>
      <dgm:spPr/>
      <dgm:t>
        <a:bodyPr/>
        <a:lstStyle/>
        <a:p>
          <a:endParaRPr lang="en-US"/>
        </a:p>
      </dgm:t>
    </dgm:pt>
    <dgm:pt modelId="{963E6BB9-4984-40CF-9A62-7A16033C4833}" type="pres">
      <dgm:prSet presAssocID="{6144948B-BA64-4EA9-B402-0830419B9743}" presName="Name0" presStyleCnt="0">
        <dgm:presLayoutVars>
          <dgm:chMax val="7"/>
          <dgm:chPref val="7"/>
          <dgm:dir/>
        </dgm:presLayoutVars>
      </dgm:prSet>
      <dgm:spPr/>
    </dgm:pt>
    <dgm:pt modelId="{8EB9BA90-B05B-41CB-8F5D-6570D4E8E5F7}" type="pres">
      <dgm:prSet presAssocID="{6144948B-BA64-4EA9-B402-0830419B9743}" presName="Name1" presStyleCnt="0"/>
      <dgm:spPr/>
    </dgm:pt>
    <dgm:pt modelId="{6EAC26BF-A31D-47B8-9ACB-20852F3A3094}" type="pres">
      <dgm:prSet presAssocID="{6144948B-BA64-4EA9-B402-0830419B9743}" presName="cycle" presStyleCnt="0"/>
      <dgm:spPr/>
    </dgm:pt>
    <dgm:pt modelId="{AC166BA3-E44A-4A4B-86F1-80738DFA0EC1}" type="pres">
      <dgm:prSet presAssocID="{6144948B-BA64-4EA9-B402-0830419B9743}" presName="srcNode" presStyleLbl="node1" presStyleIdx="0" presStyleCnt="3"/>
      <dgm:spPr/>
    </dgm:pt>
    <dgm:pt modelId="{AB066771-FBA2-4485-9A68-FBEF5260D55F}" type="pres">
      <dgm:prSet presAssocID="{6144948B-BA64-4EA9-B402-0830419B9743}" presName="conn" presStyleLbl="parChTrans1D2" presStyleIdx="0" presStyleCnt="1"/>
      <dgm:spPr/>
    </dgm:pt>
    <dgm:pt modelId="{25FA30B8-751A-4E14-BC11-3690DB07ACD3}" type="pres">
      <dgm:prSet presAssocID="{6144948B-BA64-4EA9-B402-0830419B9743}" presName="extraNode" presStyleLbl="node1" presStyleIdx="0" presStyleCnt="3"/>
      <dgm:spPr/>
    </dgm:pt>
    <dgm:pt modelId="{D9D30969-0D5D-4305-B359-14E2179CD190}" type="pres">
      <dgm:prSet presAssocID="{6144948B-BA64-4EA9-B402-0830419B9743}" presName="dstNode" presStyleLbl="node1" presStyleIdx="0" presStyleCnt="3"/>
      <dgm:spPr/>
    </dgm:pt>
    <dgm:pt modelId="{C6D72E71-D40D-44BF-B970-74E868ECDA48}" type="pres">
      <dgm:prSet presAssocID="{943443C0-3DCA-4D84-A107-61EDC1D7C075}" presName="text_1" presStyleLbl="node1" presStyleIdx="0" presStyleCnt="3">
        <dgm:presLayoutVars>
          <dgm:bulletEnabled val="1"/>
        </dgm:presLayoutVars>
      </dgm:prSet>
      <dgm:spPr/>
    </dgm:pt>
    <dgm:pt modelId="{C574C0EE-1ADD-488C-A218-06F9EAF64825}" type="pres">
      <dgm:prSet presAssocID="{943443C0-3DCA-4D84-A107-61EDC1D7C075}" presName="accent_1" presStyleCnt="0"/>
      <dgm:spPr/>
    </dgm:pt>
    <dgm:pt modelId="{03635083-C76B-4BFB-A2AB-553BA956EBCA}" type="pres">
      <dgm:prSet presAssocID="{943443C0-3DCA-4D84-A107-61EDC1D7C075}" presName="accentRepeatNode" presStyleLbl="solidFgAcc1" presStyleIdx="0" presStyleCnt="3"/>
      <dgm:spPr/>
    </dgm:pt>
    <dgm:pt modelId="{C5847F5B-5D4C-40EC-8951-C75544DC7576}" type="pres">
      <dgm:prSet presAssocID="{C688333B-979F-47A6-8CF6-1B94BB73B12C}" presName="text_2" presStyleLbl="node1" presStyleIdx="1" presStyleCnt="3">
        <dgm:presLayoutVars>
          <dgm:bulletEnabled val="1"/>
        </dgm:presLayoutVars>
      </dgm:prSet>
      <dgm:spPr/>
    </dgm:pt>
    <dgm:pt modelId="{B03C5CD4-AB0D-4665-A6E9-BCC34D97B0E6}" type="pres">
      <dgm:prSet presAssocID="{C688333B-979F-47A6-8CF6-1B94BB73B12C}" presName="accent_2" presStyleCnt="0"/>
      <dgm:spPr/>
    </dgm:pt>
    <dgm:pt modelId="{2AA900DB-064D-4DFE-9DA4-0F5856B4E2E2}" type="pres">
      <dgm:prSet presAssocID="{C688333B-979F-47A6-8CF6-1B94BB73B12C}" presName="accentRepeatNode" presStyleLbl="solidFgAcc1" presStyleIdx="1" presStyleCnt="3"/>
      <dgm:spPr/>
    </dgm:pt>
    <dgm:pt modelId="{FD4CF5BC-B8F7-4D21-82C9-1453606AABF1}" type="pres">
      <dgm:prSet presAssocID="{804E40E4-113C-459D-A21F-0ED6E553FEA6}" presName="text_3" presStyleLbl="node1" presStyleIdx="2" presStyleCnt="3">
        <dgm:presLayoutVars>
          <dgm:bulletEnabled val="1"/>
        </dgm:presLayoutVars>
      </dgm:prSet>
      <dgm:spPr/>
    </dgm:pt>
    <dgm:pt modelId="{1E49D055-9A08-4A2A-8874-EEFC2E0324E9}" type="pres">
      <dgm:prSet presAssocID="{804E40E4-113C-459D-A21F-0ED6E553FEA6}" presName="accent_3" presStyleCnt="0"/>
      <dgm:spPr/>
    </dgm:pt>
    <dgm:pt modelId="{D752B5FA-4253-4C7E-95D9-BBE6E104A739}" type="pres">
      <dgm:prSet presAssocID="{804E40E4-113C-459D-A21F-0ED6E553FEA6}" presName="accentRepeatNode" presStyleLbl="solidFgAcc1" presStyleIdx="2" presStyleCnt="3"/>
      <dgm:spPr/>
    </dgm:pt>
  </dgm:ptLst>
  <dgm:cxnLst>
    <dgm:cxn modelId="{586B9103-872E-4430-9D8D-74F971C9BAA8}" type="presOf" srcId="{804E40E4-113C-459D-A21F-0ED6E553FEA6}" destId="{FD4CF5BC-B8F7-4D21-82C9-1453606AABF1}" srcOrd="0" destOrd="0" presId="urn:microsoft.com/office/officeart/2008/layout/VerticalCurvedList"/>
    <dgm:cxn modelId="{2BAF4D04-24A0-4D8C-9503-D63CBD49C89F}" srcId="{6144948B-BA64-4EA9-B402-0830419B9743}" destId="{943443C0-3DCA-4D84-A107-61EDC1D7C075}" srcOrd="0" destOrd="0" parTransId="{A3E2468C-370D-4AD1-B8C8-17230BB6DA26}" sibTransId="{0FE2C310-882B-43E1-87BB-907D1E4C786C}"/>
    <dgm:cxn modelId="{9CD5265F-E7F4-4FF8-A64A-AD1DE0E06EBD}" type="presOf" srcId="{C688333B-979F-47A6-8CF6-1B94BB73B12C}" destId="{C5847F5B-5D4C-40EC-8951-C75544DC7576}" srcOrd="0" destOrd="0" presId="urn:microsoft.com/office/officeart/2008/layout/VerticalCurvedList"/>
    <dgm:cxn modelId="{C2055E96-5D47-470A-A5FB-569B56A07981}" type="presOf" srcId="{6144948B-BA64-4EA9-B402-0830419B9743}" destId="{963E6BB9-4984-40CF-9A62-7A16033C4833}" srcOrd="0" destOrd="0" presId="urn:microsoft.com/office/officeart/2008/layout/VerticalCurvedList"/>
    <dgm:cxn modelId="{4507479F-D08D-443F-AB8F-ABFB4CC74E93}" srcId="{6144948B-BA64-4EA9-B402-0830419B9743}" destId="{804E40E4-113C-459D-A21F-0ED6E553FEA6}" srcOrd="2" destOrd="0" parTransId="{1218E54A-ED37-449F-AA5A-AFBB34D4E8E9}" sibTransId="{D03CADE6-93B2-459F-850C-83BC28B4A284}"/>
    <dgm:cxn modelId="{29AE87A5-8DBA-4F1B-A53C-E2EAA910502F}" type="presOf" srcId="{0FE2C310-882B-43E1-87BB-907D1E4C786C}" destId="{AB066771-FBA2-4485-9A68-FBEF5260D55F}" srcOrd="0" destOrd="0" presId="urn:microsoft.com/office/officeart/2008/layout/VerticalCurvedList"/>
    <dgm:cxn modelId="{1ECB37AC-B197-42E9-AE41-67D61DA04D75}" type="presOf" srcId="{943443C0-3DCA-4D84-A107-61EDC1D7C075}" destId="{C6D72E71-D40D-44BF-B970-74E868ECDA48}" srcOrd="0" destOrd="0" presId="urn:microsoft.com/office/officeart/2008/layout/VerticalCurvedList"/>
    <dgm:cxn modelId="{B9174DEB-D095-466E-9C6C-7D6E2026DF0B}" srcId="{6144948B-BA64-4EA9-B402-0830419B9743}" destId="{C688333B-979F-47A6-8CF6-1B94BB73B12C}" srcOrd="1" destOrd="0" parTransId="{F0C72B30-D559-41FE-AD9F-A1A436A84B51}" sibTransId="{7B38C683-59C2-4E4D-A28C-D149E4DF0E9B}"/>
    <dgm:cxn modelId="{B7EA4446-B164-4ABB-98EB-0C48048B682E}" type="presParOf" srcId="{963E6BB9-4984-40CF-9A62-7A16033C4833}" destId="{8EB9BA90-B05B-41CB-8F5D-6570D4E8E5F7}" srcOrd="0" destOrd="0" presId="urn:microsoft.com/office/officeart/2008/layout/VerticalCurvedList"/>
    <dgm:cxn modelId="{9D333EDF-CF88-4421-B34B-EBD22669BA41}" type="presParOf" srcId="{8EB9BA90-B05B-41CB-8F5D-6570D4E8E5F7}" destId="{6EAC26BF-A31D-47B8-9ACB-20852F3A3094}" srcOrd="0" destOrd="0" presId="urn:microsoft.com/office/officeart/2008/layout/VerticalCurvedList"/>
    <dgm:cxn modelId="{AC3C84F7-0AF4-463F-BF85-A86C552C0432}" type="presParOf" srcId="{6EAC26BF-A31D-47B8-9ACB-20852F3A3094}" destId="{AC166BA3-E44A-4A4B-86F1-80738DFA0EC1}" srcOrd="0" destOrd="0" presId="urn:microsoft.com/office/officeart/2008/layout/VerticalCurvedList"/>
    <dgm:cxn modelId="{6BA3B6E2-D11E-41A9-AA17-D580D1D35AC9}" type="presParOf" srcId="{6EAC26BF-A31D-47B8-9ACB-20852F3A3094}" destId="{AB066771-FBA2-4485-9A68-FBEF5260D55F}" srcOrd="1" destOrd="0" presId="urn:microsoft.com/office/officeart/2008/layout/VerticalCurvedList"/>
    <dgm:cxn modelId="{5CC8C178-B111-4BC5-ACA2-F27BCB5E10A9}" type="presParOf" srcId="{6EAC26BF-A31D-47B8-9ACB-20852F3A3094}" destId="{25FA30B8-751A-4E14-BC11-3690DB07ACD3}" srcOrd="2" destOrd="0" presId="urn:microsoft.com/office/officeart/2008/layout/VerticalCurvedList"/>
    <dgm:cxn modelId="{F9CEE618-5AC3-4EA0-B82F-3DD261821403}" type="presParOf" srcId="{6EAC26BF-A31D-47B8-9ACB-20852F3A3094}" destId="{D9D30969-0D5D-4305-B359-14E2179CD190}" srcOrd="3" destOrd="0" presId="urn:microsoft.com/office/officeart/2008/layout/VerticalCurvedList"/>
    <dgm:cxn modelId="{D1807ECE-FFF4-4295-A86C-1A9261027EAC}" type="presParOf" srcId="{8EB9BA90-B05B-41CB-8F5D-6570D4E8E5F7}" destId="{C6D72E71-D40D-44BF-B970-74E868ECDA48}" srcOrd="1" destOrd="0" presId="urn:microsoft.com/office/officeart/2008/layout/VerticalCurvedList"/>
    <dgm:cxn modelId="{D200F7A1-5165-41DF-9D5B-EC9E0B023D74}" type="presParOf" srcId="{8EB9BA90-B05B-41CB-8F5D-6570D4E8E5F7}" destId="{C574C0EE-1ADD-488C-A218-06F9EAF64825}" srcOrd="2" destOrd="0" presId="urn:microsoft.com/office/officeart/2008/layout/VerticalCurvedList"/>
    <dgm:cxn modelId="{DECC256F-6276-4902-97A8-BCD0FF8C41B1}" type="presParOf" srcId="{C574C0EE-1ADD-488C-A218-06F9EAF64825}" destId="{03635083-C76B-4BFB-A2AB-553BA956EBCA}" srcOrd="0" destOrd="0" presId="urn:microsoft.com/office/officeart/2008/layout/VerticalCurvedList"/>
    <dgm:cxn modelId="{BD7A3BA6-3BE9-4E4C-B66F-18B93136C539}" type="presParOf" srcId="{8EB9BA90-B05B-41CB-8F5D-6570D4E8E5F7}" destId="{C5847F5B-5D4C-40EC-8951-C75544DC7576}" srcOrd="3" destOrd="0" presId="urn:microsoft.com/office/officeart/2008/layout/VerticalCurvedList"/>
    <dgm:cxn modelId="{0F1B1779-DE4A-40EB-949F-CAEA25E50C05}" type="presParOf" srcId="{8EB9BA90-B05B-41CB-8F5D-6570D4E8E5F7}" destId="{B03C5CD4-AB0D-4665-A6E9-BCC34D97B0E6}" srcOrd="4" destOrd="0" presId="urn:microsoft.com/office/officeart/2008/layout/VerticalCurvedList"/>
    <dgm:cxn modelId="{25DBB5BD-3457-445F-97EB-43F56939C280}" type="presParOf" srcId="{B03C5CD4-AB0D-4665-A6E9-BCC34D97B0E6}" destId="{2AA900DB-064D-4DFE-9DA4-0F5856B4E2E2}" srcOrd="0" destOrd="0" presId="urn:microsoft.com/office/officeart/2008/layout/VerticalCurvedList"/>
    <dgm:cxn modelId="{392ECC42-B1CE-4BB9-A46F-36FE2FD18350}" type="presParOf" srcId="{8EB9BA90-B05B-41CB-8F5D-6570D4E8E5F7}" destId="{FD4CF5BC-B8F7-4D21-82C9-1453606AABF1}" srcOrd="5" destOrd="0" presId="urn:microsoft.com/office/officeart/2008/layout/VerticalCurvedList"/>
    <dgm:cxn modelId="{D3E967DF-3F42-4E26-B369-8A262E1BAB5C}" type="presParOf" srcId="{8EB9BA90-B05B-41CB-8F5D-6570D4E8E5F7}" destId="{1E49D055-9A08-4A2A-8874-EEFC2E0324E9}" srcOrd="6" destOrd="0" presId="urn:microsoft.com/office/officeart/2008/layout/VerticalCurvedList"/>
    <dgm:cxn modelId="{6EBC9C74-D12C-46CF-85CD-A9F9D8F10315}" type="presParOf" srcId="{1E49D055-9A08-4A2A-8874-EEFC2E0324E9}" destId="{D752B5FA-4253-4C7E-95D9-BBE6E104A7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CC9C83-6ACC-488A-8907-17C3E4431B1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8983FC-D1D3-41AE-A402-E79F8356828E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sz="2400" dirty="0">
              <a:latin typeface="Franklin Gothic Demi" panose="020B0703020102020204" pitchFamily="34" charset="0"/>
            </a:rPr>
            <a:t>History and/or description of the falls and current functioning will help with the Differential Diagnosis.</a:t>
          </a:r>
          <a:endParaRPr lang="en-US" sz="2400" dirty="0"/>
        </a:p>
      </dgm:t>
    </dgm:pt>
    <dgm:pt modelId="{E99E6676-FB92-4113-A4B1-88F230267B40}" type="parTrans" cxnId="{FC764E36-13ED-4778-B03A-76D9246695E1}">
      <dgm:prSet/>
      <dgm:spPr/>
      <dgm:t>
        <a:bodyPr/>
        <a:lstStyle/>
        <a:p>
          <a:endParaRPr lang="en-US" sz="2000"/>
        </a:p>
      </dgm:t>
    </dgm:pt>
    <dgm:pt modelId="{2E96DF16-57DE-4D9E-93FD-E9A4A4CC108C}" type="sibTrans" cxnId="{FC764E36-13ED-4778-B03A-76D9246695E1}">
      <dgm:prSet/>
      <dgm:spPr/>
      <dgm:t>
        <a:bodyPr/>
        <a:lstStyle/>
        <a:p>
          <a:endParaRPr lang="en-US" sz="2000"/>
        </a:p>
      </dgm:t>
    </dgm:pt>
    <dgm:pt modelId="{7DB4D5FF-B9A4-4ED9-84AD-6CB3774849C8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sz="2400" dirty="0">
              <a:latin typeface="Franklin Gothic Demi" panose="020B0703020102020204" pitchFamily="34" charset="0"/>
            </a:rPr>
            <a:t>Screening of cognition may indicate cognitive issues that confound assessment and prevention of falls. </a:t>
          </a:r>
          <a:endParaRPr lang="en-US" sz="2400" dirty="0"/>
        </a:p>
      </dgm:t>
    </dgm:pt>
    <dgm:pt modelId="{58560E65-08CC-4A31-B069-C8250CE44713}" type="parTrans" cxnId="{B3616DD0-0FE9-44CC-B47D-1E62F9C4931C}">
      <dgm:prSet/>
      <dgm:spPr/>
      <dgm:t>
        <a:bodyPr/>
        <a:lstStyle/>
        <a:p>
          <a:endParaRPr lang="en-US" sz="2000"/>
        </a:p>
      </dgm:t>
    </dgm:pt>
    <dgm:pt modelId="{EF77A235-2982-4878-96BC-9912DE1954B5}" type="sibTrans" cxnId="{B3616DD0-0FE9-44CC-B47D-1E62F9C4931C}">
      <dgm:prSet/>
      <dgm:spPr/>
      <dgm:t>
        <a:bodyPr/>
        <a:lstStyle/>
        <a:p>
          <a:endParaRPr lang="en-US" sz="2000"/>
        </a:p>
      </dgm:t>
    </dgm:pt>
    <dgm:pt modelId="{546410A8-24B9-4191-A227-346D683DF4D9}">
      <dgm:prSet custT="1"/>
      <dgm:spPr/>
      <dgm:t>
        <a:bodyPr/>
        <a:lstStyle/>
        <a:p>
          <a:r>
            <a:rPr lang="en-US" sz="2400" dirty="0">
              <a:latin typeface="Franklin Gothic Medium" panose="020B0603020102020204" pitchFamily="34" charset="0"/>
            </a:rPr>
            <a:t>Sometimes this allows you to move to a specific work up (e.g. vertigo, syncope) without working through this algorithm</a:t>
          </a:r>
        </a:p>
      </dgm:t>
    </dgm:pt>
    <dgm:pt modelId="{2D3DC4CF-694E-4361-8144-C03942B46C07}" type="parTrans" cxnId="{DF15CD53-068F-44BB-9DCC-F1524617E2DC}">
      <dgm:prSet/>
      <dgm:spPr/>
      <dgm:t>
        <a:bodyPr/>
        <a:lstStyle/>
        <a:p>
          <a:endParaRPr lang="en-US" sz="2000"/>
        </a:p>
      </dgm:t>
    </dgm:pt>
    <dgm:pt modelId="{13AC42C0-D846-4A53-920E-41EF3E59360E}" type="sibTrans" cxnId="{DF15CD53-068F-44BB-9DCC-F1524617E2DC}">
      <dgm:prSet/>
      <dgm:spPr/>
      <dgm:t>
        <a:bodyPr/>
        <a:lstStyle/>
        <a:p>
          <a:endParaRPr lang="en-US" sz="2000"/>
        </a:p>
      </dgm:t>
    </dgm:pt>
    <dgm:pt modelId="{6F60AA2A-9BBB-460D-9FD1-4D30B82BC67C}">
      <dgm:prSet custT="1"/>
      <dgm:spPr/>
      <dgm:t>
        <a:bodyPr/>
        <a:lstStyle/>
        <a:p>
          <a:r>
            <a:rPr lang="en-US" sz="2400">
              <a:latin typeface="Franklin Gothic Medium" panose="020B0603020102020204" pitchFamily="34" charset="0"/>
            </a:rPr>
            <a:t>“</a:t>
          </a:r>
          <a:r>
            <a:rPr lang="en-US" sz="2400" b="1" u="sng">
              <a:latin typeface="Franklin Gothic Medium" panose="020B0603020102020204" pitchFamily="34" charset="0"/>
            </a:rPr>
            <a:t>Forgetful Fallers</a:t>
          </a:r>
          <a:r>
            <a:rPr lang="en-US" sz="2400">
              <a:latin typeface="Franklin Gothic Medium" panose="020B0603020102020204" pitchFamily="34" charset="0"/>
            </a:rPr>
            <a:t>” consider referral to Specialized Geriatric Services (e.g. Geriatric Outreach and then on to a Geriatric Day Hospitals). </a:t>
          </a:r>
          <a:endParaRPr lang="en-CA" sz="2400" dirty="0">
            <a:latin typeface="Franklin Gothic Medium" panose="020B0603020102020204" pitchFamily="34" charset="0"/>
          </a:endParaRPr>
        </a:p>
      </dgm:t>
    </dgm:pt>
    <dgm:pt modelId="{405C0A2E-32A6-497E-A667-739125C45B3F}" type="parTrans" cxnId="{3E45DFD1-89AD-444B-8455-FD2E49147C21}">
      <dgm:prSet/>
      <dgm:spPr/>
      <dgm:t>
        <a:bodyPr/>
        <a:lstStyle/>
        <a:p>
          <a:endParaRPr lang="en-US" sz="2000"/>
        </a:p>
      </dgm:t>
    </dgm:pt>
    <dgm:pt modelId="{2BDE2FA4-99FC-4647-8CBB-D705E4758986}" type="sibTrans" cxnId="{3E45DFD1-89AD-444B-8455-FD2E49147C21}">
      <dgm:prSet/>
      <dgm:spPr/>
      <dgm:t>
        <a:bodyPr/>
        <a:lstStyle/>
        <a:p>
          <a:endParaRPr lang="en-US" sz="2000"/>
        </a:p>
      </dgm:t>
    </dgm:pt>
    <dgm:pt modelId="{E80258D0-F98D-4EC1-B39C-C834D3D65B5D}" type="pres">
      <dgm:prSet presAssocID="{39CC9C83-6ACC-488A-8907-17C3E4431B1F}" presName="Name0" presStyleCnt="0">
        <dgm:presLayoutVars>
          <dgm:dir/>
          <dgm:animLvl val="lvl"/>
          <dgm:resizeHandles val="exact"/>
        </dgm:presLayoutVars>
      </dgm:prSet>
      <dgm:spPr/>
    </dgm:pt>
    <dgm:pt modelId="{85A2AA78-655A-477D-8C1F-CDB9FB19D2A9}" type="pres">
      <dgm:prSet presAssocID="{578983FC-D1D3-41AE-A402-E79F8356828E}" presName="composite" presStyleCnt="0"/>
      <dgm:spPr/>
    </dgm:pt>
    <dgm:pt modelId="{5E42E83F-3CFE-4F4F-BC3A-CE4D242516A5}" type="pres">
      <dgm:prSet presAssocID="{578983FC-D1D3-41AE-A402-E79F8356828E}" presName="parTx" presStyleLbl="alignNode1" presStyleIdx="0" presStyleCnt="2" custScaleY="120398">
        <dgm:presLayoutVars>
          <dgm:chMax val="0"/>
          <dgm:chPref val="0"/>
          <dgm:bulletEnabled val="1"/>
        </dgm:presLayoutVars>
      </dgm:prSet>
      <dgm:spPr/>
    </dgm:pt>
    <dgm:pt modelId="{1EAF2CEE-130B-46CA-B1DB-17781D754BD5}" type="pres">
      <dgm:prSet presAssocID="{578983FC-D1D3-41AE-A402-E79F8356828E}" presName="desTx" presStyleLbl="alignAccFollowNode1" presStyleIdx="0" presStyleCnt="2">
        <dgm:presLayoutVars>
          <dgm:bulletEnabled val="1"/>
        </dgm:presLayoutVars>
      </dgm:prSet>
      <dgm:spPr/>
    </dgm:pt>
    <dgm:pt modelId="{4102D778-CECB-4894-ACA2-F8397D9C0925}" type="pres">
      <dgm:prSet presAssocID="{2E96DF16-57DE-4D9E-93FD-E9A4A4CC108C}" presName="space" presStyleCnt="0"/>
      <dgm:spPr/>
    </dgm:pt>
    <dgm:pt modelId="{76FC7BCC-9E42-4A4A-BF93-0EDA78EBCC8D}" type="pres">
      <dgm:prSet presAssocID="{7DB4D5FF-B9A4-4ED9-84AD-6CB3774849C8}" presName="composite" presStyleCnt="0"/>
      <dgm:spPr/>
    </dgm:pt>
    <dgm:pt modelId="{929E2140-6812-412E-A3CA-6984720CEF00}" type="pres">
      <dgm:prSet presAssocID="{7DB4D5FF-B9A4-4ED9-84AD-6CB3774849C8}" presName="parTx" presStyleLbl="alignNode1" presStyleIdx="1" presStyleCnt="2" custScaleY="120398">
        <dgm:presLayoutVars>
          <dgm:chMax val="0"/>
          <dgm:chPref val="0"/>
          <dgm:bulletEnabled val="1"/>
        </dgm:presLayoutVars>
      </dgm:prSet>
      <dgm:spPr/>
    </dgm:pt>
    <dgm:pt modelId="{16F58525-5552-4EE4-9369-568362A2FCDC}" type="pres">
      <dgm:prSet presAssocID="{7DB4D5FF-B9A4-4ED9-84AD-6CB3774849C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EBBC6107-641A-4657-BD83-0BD7C917D5E5}" type="presOf" srcId="{7DB4D5FF-B9A4-4ED9-84AD-6CB3774849C8}" destId="{929E2140-6812-412E-A3CA-6984720CEF00}" srcOrd="0" destOrd="0" presId="urn:microsoft.com/office/officeart/2005/8/layout/hList1"/>
    <dgm:cxn modelId="{FC764E36-13ED-4778-B03A-76D9246695E1}" srcId="{39CC9C83-6ACC-488A-8907-17C3E4431B1F}" destId="{578983FC-D1D3-41AE-A402-E79F8356828E}" srcOrd="0" destOrd="0" parTransId="{E99E6676-FB92-4113-A4B1-88F230267B40}" sibTransId="{2E96DF16-57DE-4D9E-93FD-E9A4A4CC108C}"/>
    <dgm:cxn modelId="{190B6F39-609F-4DC0-BA4B-7C67D1122474}" type="presOf" srcId="{578983FC-D1D3-41AE-A402-E79F8356828E}" destId="{5E42E83F-3CFE-4F4F-BC3A-CE4D242516A5}" srcOrd="0" destOrd="0" presId="urn:microsoft.com/office/officeart/2005/8/layout/hList1"/>
    <dgm:cxn modelId="{DEAE763B-F9DA-4307-8061-EE536112F02A}" type="presOf" srcId="{39CC9C83-6ACC-488A-8907-17C3E4431B1F}" destId="{E80258D0-F98D-4EC1-B39C-C834D3D65B5D}" srcOrd="0" destOrd="0" presId="urn:microsoft.com/office/officeart/2005/8/layout/hList1"/>
    <dgm:cxn modelId="{71FB8E5B-E076-404C-857D-E49A9437EB92}" type="presOf" srcId="{546410A8-24B9-4191-A227-346D683DF4D9}" destId="{1EAF2CEE-130B-46CA-B1DB-17781D754BD5}" srcOrd="0" destOrd="0" presId="urn:microsoft.com/office/officeart/2005/8/layout/hList1"/>
    <dgm:cxn modelId="{DF15CD53-068F-44BB-9DCC-F1524617E2DC}" srcId="{578983FC-D1D3-41AE-A402-E79F8356828E}" destId="{546410A8-24B9-4191-A227-346D683DF4D9}" srcOrd="0" destOrd="0" parTransId="{2D3DC4CF-694E-4361-8144-C03942B46C07}" sibTransId="{13AC42C0-D846-4A53-920E-41EF3E59360E}"/>
    <dgm:cxn modelId="{BAB5DF79-8A18-4F99-9B77-6BB99501A4F6}" type="presOf" srcId="{6F60AA2A-9BBB-460D-9FD1-4D30B82BC67C}" destId="{16F58525-5552-4EE4-9369-568362A2FCDC}" srcOrd="0" destOrd="0" presId="urn:microsoft.com/office/officeart/2005/8/layout/hList1"/>
    <dgm:cxn modelId="{B3616DD0-0FE9-44CC-B47D-1E62F9C4931C}" srcId="{39CC9C83-6ACC-488A-8907-17C3E4431B1F}" destId="{7DB4D5FF-B9A4-4ED9-84AD-6CB3774849C8}" srcOrd="1" destOrd="0" parTransId="{58560E65-08CC-4A31-B069-C8250CE44713}" sibTransId="{EF77A235-2982-4878-96BC-9912DE1954B5}"/>
    <dgm:cxn modelId="{3E45DFD1-89AD-444B-8455-FD2E49147C21}" srcId="{7DB4D5FF-B9A4-4ED9-84AD-6CB3774849C8}" destId="{6F60AA2A-9BBB-460D-9FD1-4D30B82BC67C}" srcOrd="0" destOrd="0" parTransId="{405C0A2E-32A6-497E-A667-739125C45B3F}" sibTransId="{2BDE2FA4-99FC-4647-8CBB-D705E4758986}"/>
    <dgm:cxn modelId="{201C6591-03DE-4552-89F2-3D0C9665774C}" type="presParOf" srcId="{E80258D0-F98D-4EC1-B39C-C834D3D65B5D}" destId="{85A2AA78-655A-477D-8C1F-CDB9FB19D2A9}" srcOrd="0" destOrd="0" presId="urn:microsoft.com/office/officeart/2005/8/layout/hList1"/>
    <dgm:cxn modelId="{7CCA3CB3-D598-405D-85CC-7589E4E7710A}" type="presParOf" srcId="{85A2AA78-655A-477D-8C1F-CDB9FB19D2A9}" destId="{5E42E83F-3CFE-4F4F-BC3A-CE4D242516A5}" srcOrd="0" destOrd="0" presId="urn:microsoft.com/office/officeart/2005/8/layout/hList1"/>
    <dgm:cxn modelId="{4CB10333-819D-4ADC-832F-21D1E1447422}" type="presParOf" srcId="{85A2AA78-655A-477D-8C1F-CDB9FB19D2A9}" destId="{1EAF2CEE-130B-46CA-B1DB-17781D754BD5}" srcOrd="1" destOrd="0" presId="urn:microsoft.com/office/officeart/2005/8/layout/hList1"/>
    <dgm:cxn modelId="{C0DCA62C-B569-4E1B-AD91-AA508153C81F}" type="presParOf" srcId="{E80258D0-F98D-4EC1-B39C-C834D3D65B5D}" destId="{4102D778-CECB-4894-ACA2-F8397D9C0925}" srcOrd="1" destOrd="0" presId="urn:microsoft.com/office/officeart/2005/8/layout/hList1"/>
    <dgm:cxn modelId="{74AD3009-7F5B-4445-A08D-951C58718F73}" type="presParOf" srcId="{E80258D0-F98D-4EC1-B39C-C834D3D65B5D}" destId="{76FC7BCC-9E42-4A4A-BF93-0EDA78EBCC8D}" srcOrd="2" destOrd="0" presId="urn:microsoft.com/office/officeart/2005/8/layout/hList1"/>
    <dgm:cxn modelId="{B6FB1922-BCE9-4F82-9965-67891B819A53}" type="presParOf" srcId="{76FC7BCC-9E42-4A4A-BF93-0EDA78EBCC8D}" destId="{929E2140-6812-412E-A3CA-6984720CEF00}" srcOrd="0" destOrd="0" presId="urn:microsoft.com/office/officeart/2005/8/layout/hList1"/>
    <dgm:cxn modelId="{5DFC8331-CFC8-457D-93F1-075B84A83C3E}" type="presParOf" srcId="{76FC7BCC-9E42-4A4A-BF93-0EDA78EBCC8D}" destId="{16F58525-5552-4EE4-9369-568362A2FCD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A168964-2DE9-4156-9162-4F733DC7A2F2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1A513225-BEB5-4341-904F-635666658CA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600" dirty="0"/>
            <a:t>New onset neurological symptoms 1-3 min after sitting or standing</a:t>
          </a:r>
        </a:p>
      </dgm:t>
    </dgm:pt>
    <dgm:pt modelId="{08DC7CDE-0CD3-4C36-9F35-76C063A8DF1F}" type="parTrans" cxnId="{7257BE60-C324-42CD-BB02-E3D7E05930CD}">
      <dgm:prSet/>
      <dgm:spPr/>
      <dgm:t>
        <a:bodyPr/>
        <a:lstStyle/>
        <a:p>
          <a:endParaRPr lang="en-US"/>
        </a:p>
      </dgm:t>
    </dgm:pt>
    <dgm:pt modelId="{5C9124CA-7A2A-4FA4-9279-1FF7165C43CD}" type="sibTrans" cxnId="{7257BE60-C324-42CD-BB02-E3D7E05930CD}">
      <dgm:prSet/>
      <dgm:spPr/>
      <dgm:t>
        <a:bodyPr/>
        <a:lstStyle/>
        <a:p>
          <a:endParaRPr lang="en-US"/>
        </a:p>
      </dgm:t>
    </dgm:pt>
    <dgm:pt modelId="{030E71AE-84D7-4B13-9C4D-46B3DCE07F6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Lightheadedness, perspiration, nausea, weakness, dizziness, headache, vision changes</a:t>
          </a:r>
        </a:p>
      </dgm:t>
    </dgm:pt>
    <dgm:pt modelId="{BA6F5761-F8AE-44CF-9AF0-71BECD46D9DF}" type="parTrans" cxnId="{8B3867E9-5432-42AB-9C60-2C21FE9A1755}">
      <dgm:prSet/>
      <dgm:spPr/>
      <dgm:t>
        <a:bodyPr/>
        <a:lstStyle/>
        <a:p>
          <a:endParaRPr lang="en-US"/>
        </a:p>
      </dgm:t>
    </dgm:pt>
    <dgm:pt modelId="{89E4DFD6-5742-4889-A966-F581D743B148}" type="sibTrans" cxnId="{8B3867E9-5432-42AB-9C60-2C21FE9A1755}">
      <dgm:prSet/>
      <dgm:spPr/>
      <dgm:t>
        <a:bodyPr/>
        <a:lstStyle/>
        <a:p>
          <a:endParaRPr lang="en-US"/>
        </a:p>
      </dgm:t>
    </dgm:pt>
    <dgm:pt modelId="{FBD6C897-8302-4521-93C7-5F35F229F52F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600"/>
            <a:t>Measure </a:t>
          </a:r>
          <a:r>
            <a:rPr lang="en-US" sz="1600" b="1"/>
            <a:t>BP </a:t>
          </a:r>
          <a:r>
            <a:rPr lang="en-US" sz="1600" b="1" u="sng"/>
            <a:t>and Pulse</a:t>
          </a:r>
          <a:r>
            <a:rPr lang="en-US" sz="1600" b="1"/>
            <a:t> </a:t>
          </a:r>
          <a:r>
            <a:rPr lang="en-US" sz="1600"/>
            <a:t>after the person has been lying for at least 3-5 minutes and 1 and 3 minutes after standing</a:t>
          </a:r>
        </a:p>
      </dgm:t>
    </dgm:pt>
    <dgm:pt modelId="{D76940F9-E3A9-4E07-BF16-F436E7C60910}" type="parTrans" cxnId="{A8ED941B-6DE5-4670-B8FE-BB44B22E706D}">
      <dgm:prSet/>
      <dgm:spPr/>
      <dgm:t>
        <a:bodyPr/>
        <a:lstStyle/>
        <a:p>
          <a:endParaRPr lang="en-US"/>
        </a:p>
      </dgm:t>
    </dgm:pt>
    <dgm:pt modelId="{CB401D22-C249-45D5-BE54-EFA492F463E0}" type="sibTrans" cxnId="{A8ED941B-6DE5-4670-B8FE-BB44B22E706D}">
      <dgm:prSet/>
      <dgm:spPr/>
      <dgm:t>
        <a:bodyPr/>
        <a:lstStyle/>
        <a:p>
          <a:endParaRPr lang="en-US"/>
        </a:p>
      </dgm:t>
    </dgm:pt>
    <dgm:pt modelId="{2165BED5-01B8-4565-91FB-0AC87DB022C1}" type="pres">
      <dgm:prSet presAssocID="{DA168964-2DE9-4156-9162-4F733DC7A2F2}" presName="root" presStyleCnt="0">
        <dgm:presLayoutVars>
          <dgm:dir/>
          <dgm:resizeHandles val="exact"/>
        </dgm:presLayoutVars>
      </dgm:prSet>
      <dgm:spPr/>
    </dgm:pt>
    <dgm:pt modelId="{AA6E0E0D-7B9E-4C6E-A439-79DCB335027F}" type="pres">
      <dgm:prSet presAssocID="{1A513225-BEB5-4341-904F-635666658CAC}" presName="compNode" presStyleCnt="0"/>
      <dgm:spPr/>
    </dgm:pt>
    <dgm:pt modelId="{2F976C90-715E-46F4-B60B-BA2CB019C261}" type="pres">
      <dgm:prSet presAssocID="{1A513225-BEB5-4341-904F-635666658CA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351A0801-17E8-4BA7-8DD8-510E96677DC2}" type="pres">
      <dgm:prSet presAssocID="{1A513225-BEB5-4341-904F-635666658CAC}" presName="iconSpace" presStyleCnt="0"/>
      <dgm:spPr/>
    </dgm:pt>
    <dgm:pt modelId="{88779E25-FEE9-4BE5-8477-EDBAA3817AE1}" type="pres">
      <dgm:prSet presAssocID="{1A513225-BEB5-4341-904F-635666658CAC}" presName="parTx" presStyleLbl="revTx" presStyleIdx="0" presStyleCnt="4" custScaleX="131527">
        <dgm:presLayoutVars>
          <dgm:chMax val="0"/>
          <dgm:chPref val="0"/>
        </dgm:presLayoutVars>
      </dgm:prSet>
      <dgm:spPr/>
    </dgm:pt>
    <dgm:pt modelId="{64E1B5CE-F3F1-4A07-BC48-53D77E2F2393}" type="pres">
      <dgm:prSet presAssocID="{1A513225-BEB5-4341-904F-635666658CAC}" presName="txSpace" presStyleCnt="0"/>
      <dgm:spPr/>
    </dgm:pt>
    <dgm:pt modelId="{95FEE22E-90D6-4FD9-9F5D-16D4742908A1}" type="pres">
      <dgm:prSet presAssocID="{1A513225-BEB5-4341-904F-635666658CAC}" presName="desTx" presStyleLbl="revTx" presStyleIdx="1" presStyleCnt="4" custScaleX="140190" custLinFactNeighborX="238" custLinFactNeighborY="52552">
        <dgm:presLayoutVars/>
      </dgm:prSet>
      <dgm:spPr/>
    </dgm:pt>
    <dgm:pt modelId="{67B8B42C-5B7D-4B41-AC27-B466A3C09570}" type="pres">
      <dgm:prSet presAssocID="{5C9124CA-7A2A-4FA4-9279-1FF7165C43CD}" presName="sibTrans" presStyleCnt="0"/>
      <dgm:spPr/>
    </dgm:pt>
    <dgm:pt modelId="{33E54308-3B4C-4325-8D32-60F656DFACE1}" type="pres">
      <dgm:prSet presAssocID="{FBD6C897-8302-4521-93C7-5F35F229F52F}" presName="compNode" presStyleCnt="0"/>
      <dgm:spPr/>
    </dgm:pt>
    <dgm:pt modelId="{B84100FD-0A82-459B-94B3-CCF4A7577CA8}" type="pres">
      <dgm:prSet presAssocID="{FBD6C897-8302-4521-93C7-5F35F229F52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C61F6BAB-EED9-4191-9349-ED069171BC2B}" type="pres">
      <dgm:prSet presAssocID="{FBD6C897-8302-4521-93C7-5F35F229F52F}" presName="iconSpace" presStyleCnt="0"/>
      <dgm:spPr/>
    </dgm:pt>
    <dgm:pt modelId="{6F9B79A0-357E-4C7D-A865-F042C40D2202}" type="pres">
      <dgm:prSet presAssocID="{FBD6C897-8302-4521-93C7-5F35F229F52F}" presName="parTx" presStyleLbl="revTx" presStyleIdx="2" presStyleCnt="4" custScaleX="131527">
        <dgm:presLayoutVars>
          <dgm:chMax val="0"/>
          <dgm:chPref val="0"/>
        </dgm:presLayoutVars>
      </dgm:prSet>
      <dgm:spPr/>
    </dgm:pt>
    <dgm:pt modelId="{B2536281-8D0A-4D5D-8B79-5AA89E2306AE}" type="pres">
      <dgm:prSet presAssocID="{FBD6C897-8302-4521-93C7-5F35F229F52F}" presName="txSpace" presStyleCnt="0"/>
      <dgm:spPr/>
    </dgm:pt>
    <dgm:pt modelId="{13563EE6-CBC6-4EE2-B6A6-569D19DF37BA}" type="pres">
      <dgm:prSet presAssocID="{FBD6C897-8302-4521-93C7-5F35F229F52F}" presName="desTx" presStyleLbl="revTx" presStyleIdx="3" presStyleCnt="4">
        <dgm:presLayoutVars/>
      </dgm:prSet>
      <dgm:spPr/>
    </dgm:pt>
  </dgm:ptLst>
  <dgm:cxnLst>
    <dgm:cxn modelId="{A8ED941B-6DE5-4670-B8FE-BB44B22E706D}" srcId="{DA168964-2DE9-4156-9162-4F733DC7A2F2}" destId="{FBD6C897-8302-4521-93C7-5F35F229F52F}" srcOrd="1" destOrd="0" parTransId="{D76940F9-E3A9-4E07-BF16-F436E7C60910}" sibTransId="{CB401D22-C249-45D5-BE54-EFA492F463E0}"/>
    <dgm:cxn modelId="{82FA6D31-3473-44C2-ABE5-A0E0A3519672}" type="presOf" srcId="{1A513225-BEB5-4341-904F-635666658CAC}" destId="{88779E25-FEE9-4BE5-8477-EDBAA3817AE1}" srcOrd="0" destOrd="0" presId="urn:microsoft.com/office/officeart/2018/5/layout/CenteredIconLabelDescriptionList"/>
    <dgm:cxn modelId="{7257BE60-C324-42CD-BB02-E3D7E05930CD}" srcId="{DA168964-2DE9-4156-9162-4F733DC7A2F2}" destId="{1A513225-BEB5-4341-904F-635666658CAC}" srcOrd="0" destOrd="0" parTransId="{08DC7CDE-0CD3-4C36-9F35-76C063A8DF1F}" sibTransId="{5C9124CA-7A2A-4FA4-9279-1FF7165C43CD}"/>
    <dgm:cxn modelId="{93BBECD8-6689-41C6-A00F-C82BF1FAF268}" type="presOf" srcId="{FBD6C897-8302-4521-93C7-5F35F229F52F}" destId="{6F9B79A0-357E-4C7D-A865-F042C40D2202}" srcOrd="0" destOrd="0" presId="urn:microsoft.com/office/officeart/2018/5/layout/CenteredIconLabelDescriptionList"/>
    <dgm:cxn modelId="{83BFA4D9-3DBB-45BC-881C-FB4E6E9E7FE1}" type="presOf" srcId="{030E71AE-84D7-4B13-9C4D-46B3DCE07F65}" destId="{95FEE22E-90D6-4FD9-9F5D-16D4742908A1}" srcOrd="0" destOrd="0" presId="urn:microsoft.com/office/officeart/2018/5/layout/CenteredIconLabelDescriptionList"/>
    <dgm:cxn modelId="{8B3867E9-5432-42AB-9C60-2C21FE9A1755}" srcId="{1A513225-BEB5-4341-904F-635666658CAC}" destId="{030E71AE-84D7-4B13-9C4D-46B3DCE07F65}" srcOrd="0" destOrd="0" parTransId="{BA6F5761-F8AE-44CF-9AF0-71BECD46D9DF}" sibTransId="{89E4DFD6-5742-4889-A966-F581D743B148}"/>
    <dgm:cxn modelId="{FC0C69EA-56A8-42A4-B2DF-D162F9CAECAB}" type="presOf" srcId="{DA168964-2DE9-4156-9162-4F733DC7A2F2}" destId="{2165BED5-01B8-4565-91FB-0AC87DB022C1}" srcOrd="0" destOrd="0" presId="urn:microsoft.com/office/officeart/2018/5/layout/CenteredIconLabelDescriptionList"/>
    <dgm:cxn modelId="{9C9AAB22-5092-4509-B887-94BC7FCA3949}" type="presParOf" srcId="{2165BED5-01B8-4565-91FB-0AC87DB022C1}" destId="{AA6E0E0D-7B9E-4C6E-A439-79DCB335027F}" srcOrd="0" destOrd="0" presId="urn:microsoft.com/office/officeart/2018/5/layout/CenteredIconLabelDescriptionList"/>
    <dgm:cxn modelId="{26ADD0FE-2DB0-4765-8CBB-C7081F0F8731}" type="presParOf" srcId="{AA6E0E0D-7B9E-4C6E-A439-79DCB335027F}" destId="{2F976C90-715E-46F4-B60B-BA2CB019C261}" srcOrd="0" destOrd="0" presId="urn:microsoft.com/office/officeart/2018/5/layout/CenteredIconLabelDescriptionList"/>
    <dgm:cxn modelId="{AFCD71EC-D480-491B-A9FC-63FA70A291B6}" type="presParOf" srcId="{AA6E0E0D-7B9E-4C6E-A439-79DCB335027F}" destId="{351A0801-17E8-4BA7-8DD8-510E96677DC2}" srcOrd="1" destOrd="0" presId="urn:microsoft.com/office/officeart/2018/5/layout/CenteredIconLabelDescriptionList"/>
    <dgm:cxn modelId="{22375093-6975-4740-A55B-E1F7EF0E0CA7}" type="presParOf" srcId="{AA6E0E0D-7B9E-4C6E-A439-79DCB335027F}" destId="{88779E25-FEE9-4BE5-8477-EDBAA3817AE1}" srcOrd="2" destOrd="0" presId="urn:microsoft.com/office/officeart/2018/5/layout/CenteredIconLabelDescriptionList"/>
    <dgm:cxn modelId="{44960CA7-9CEC-425D-81A5-6FA023E6053D}" type="presParOf" srcId="{AA6E0E0D-7B9E-4C6E-A439-79DCB335027F}" destId="{64E1B5CE-F3F1-4A07-BC48-53D77E2F2393}" srcOrd="3" destOrd="0" presId="urn:microsoft.com/office/officeart/2018/5/layout/CenteredIconLabelDescriptionList"/>
    <dgm:cxn modelId="{35937CC9-D9C2-48FB-BB39-1C642C426FFB}" type="presParOf" srcId="{AA6E0E0D-7B9E-4C6E-A439-79DCB335027F}" destId="{95FEE22E-90D6-4FD9-9F5D-16D4742908A1}" srcOrd="4" destOrd="0" presId="urn:microsoft.com/office/officeart/2018/5/layout/CenteredIconLabelDescriptionList"/>
    <dgm:cxn modelId="{B8DA3082-34B5-4163-B6A9-0EDDFAB746B6}" type="presParOf" srcId="{2165BED5-01B8-4565-91FB-0AC87DB022C1}" destId="{67B8B42C-5B7D-4B41-AC27-B466A3C09570}" srcOrd="1" destOrd="0" presId="urn:microsoft.com/office/officeart/2018/5/layout/CenteredIconLabelDescriptionList"/>
    <dgm:cxn modelId="{6AF18E81-8CA7-447C-B898-0138E4084939}" type="presParOf" srcId="{2165BED5-01B8-4565-91FB-0AC87DB022C1}" destId="{33E54308-3B4C-4325-8D32-60F656DFACE1}" srcOrd="2" destOrd="0" presId="urn:microsoft.com/office/officeart/2018/5/layout/CenteredIconLabelDescriptionList"/>
    <dgm:cxn modelId="{60FAA053-C617-4FAB-A1AD-30ECD05B5DC8}" type="presParOf" srcId="{33E54308-3B4C-4325-8D32-60F656DFACE1}" destId="{B84100FD-0A82-459B-94B3-CCF4A7577CA8}" srcOrd="0" destOrd="0" presId="urn:microsoft.com/office/officeart/2018/5/layout/CenteredIconLabelDescriptionList"/>
    <dgm:cxn modelId="{5AE7CF0E-295A-46E2-9353-FF74F26D28EB}" type="presParOf" srcId="{33E54308-3B4C-4325-8D32-60F656DFACE1}" destId="{C61F6BAB-EED9-4191-9349-ED069171BC2B}" srcOrd="1" destOrd="0" presId="urn:microsoft.com/office/officeart/2018/5/layout/CenteredIconLabelDescriptionList"/>
    <dgm:cxn modelId="{7AB47160-A83D-4A58-B8F6-A05DF89AF749}" type="presParOf" srcId="{33E54308-3B4C-4325-8D32-60F656DFACE1}" destId="{6F9B79A0-357E-4C7D-A865-F042C40D2202}" srcOrd="2" destOrd="0" presId="urn:microsoft.com/office/officeart/2018/5/layout/CenteredIconLabelDescriptionList"/>
    <dgm:cxn modelId="{68AAD931-AE1F-401B-A8F7-AEF99D51F124}" type="presParOf" srcId="{33E54308-3B4C-4325-8D32-60F656DFACE1}" destId="{B2536281-8D0A-4D5D-8B79-5AA89E2306AE}" srcOrd="3" destOrd="0" presId="urn:microsoft.com/office/officeart/2018/5/layout/CenteredIconLabelDescriptionList"/>
    <dgm:cxn modelId="{83CD73C3-A748-46BA-95ED-DCBFF5C64C14}" type="presParOf" srcId="{33E54308-3B4C-4325-8D32-60F656DFACE1}" destId="{13563EE6-CBC6-4EE2-B6A6-569D19DF37BA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A168964-2DE9-4156-9162-4F733DC7A2F2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8D5423E4-76E8-49D6-B026-82E169D7A661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600" dirty="0"/>
            <a:t>American  Academy  of Neurology definition:  A decline of &gt;20 mm Hg in systolic BP and/or &gt;10 mm Hg in diastolic BP on the assumption of an upright posture  with or without an increase in PR  </a:t>
          </a:r>
        </a:p>
      </dgm:t>
    </dgm:pt>
    <dgm:pt modelId="{79BC7396-87D3-491A-ABC7-0A908A58E89C}" type="parTrans" cxnId="{6B3977E1-3BA3-4436-9DD0-AA112FAD71C9}">
      <dgm:prSet/>
      <dgm:spPr/>
      <dgm:t>
        <a:bodyPr/>
        <a:lstStyle/>
        <a:p>
          <a:endParaRPr lang="en-US"/>
        </a:p>
      </dgm:t>
    </dgm:pt>
    <dgm:pt modelId="{A8685D8F-13BA-4787-BA18-1008F2F4C7A1}" type="sibTrans" cxnId="{6B3977E1-3BA3-4436-9DD0-AA112FAD71C9}">
      <dgm:prSet/>
      <dgm:spPr/>
      <dgm:t>
        <a:bodyPr/>
        <a:lstStyle/>
        <a:p>
          <a:endParaRPr lang="en-US"/>
        </a:p>
      </dgm:t>
    </dgm:pt>
    <dgm:pt modelId="{8752B122-9D50-4D52-BACE-F9251BC88EA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Go to </a:t>
          </a:r>
          <a:r>
            <a:rPr lang="en-US" dirty="0">
              <a:solidFill>
                <a:srgbClr val="113052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www.posturalhypotension.ca</a:t>
          </a:r>
          <a:endParaRPr lang="en-US" dirty="0">
            <a:solidFill>
              <a:srgbClr val="113052"/>
            </a:solidFill>
          </a:endParaRPr>
        </a:p>
      </dgm:t>
    </dgm:pt>
    <dgm:pt modelId="{F8753931-773B-4DE3-9ED7-3AC559D08ACB}" type="parTrans" cxnId="{ECEB7ED9-86F8-4A71-A630-1B25882B7004}">
      <dgm:prSet/>
      <dgm:spPr/>
      <dgm:t>
        <a:bodyPr/>
        <a:lstStyle/>
        <a:p>
          <a:endParaRPr lang="en-US"/>
        </a:p>
      </dgm:t>
    </dgm:pt>
    <dgm:pt modelId="{17B2E075-642F-4AB7-8B95-9DB60754C29F}" type="sibTrans" cxnId="{ECEB7ED9-86F8-4A71-A630-1B25882B7004}">
      <dgm:prSet/>
      <dgm:spPr/>
      <dgm:t>
        <a:bodyPr/>
        <a:lstStyle/>
        <a:p>
          <a:endParaRPr lang="en-US"/>
        </a:p>
      </dgm:t>
    </dgm:pt>
    <dgm:pt modelId="{2165BED5-01B8-4565-91FB-0AC87DB022C1}" type="pres">
      <dgm:prSet presAssocID="{DA168964-2DE9-4156-9162-4F733DC7A2F2}" presName="root" presStyleCnt="0">
        <dgm:presLayoutVars>
          <dgm:dir/>
          <dgm:resizeHandles val="exact"/>
        </dgm:presLayoutVars>
      </dgm:prSet>
      <dgm:spPr/>
    </dgm:pt>
    <dgm:pt modelId="{D152DFBB-02DD-4852-B88E-F8A7A4FB7D4B}" type="pres">
      <dgm:prSet presAssocID="{8D5423E4-76E8-49D6-B026-82E169D7A661}" presName="compNode" presStyleCnt="0"/>
      <dgm:spPr/>
    </dgm:pt>
    <dgm:pt modelId="{C1803B14-DED0-4DA0-B2AB-4B4BBB774FA7}" type="pres">
      <dgm:prSet presAssocID="{8D5423E4-76E8-49D6-B026-82E169D7A661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778ECDC9-7C97-41AB-9D3E-10CAE621871A}" type="pres">
      <dgm:prSet presAssocID="{8D5423E4-76E8-49D6-B026-82E169D7A661}" presName="iconSpace" presStyleCnt="0"/>
      <dgm:spPr/>
    </dgm:pt>
    <dgm:pt modelId="{1C6E4F2F-0BD7-4613-B22B-6EB9CDE5C9C0}" type="pres">
      <dgm:prSet presAssocID="{8D5423E4-76E8-49D6-B026-82E169D7A661}" presName="parTx" presStyleLbl="revTx" presStyleIdx="0" presStyleCnt="4" custScaleX="146047">
        <dgm:presLayoutVars>
          <dgm:chMax val="0"/>
          <dgm:chPref val="0"/>
        </dgm:presLayoutVars>
      </dgm:prSet>
      <dgm:spPr/>
    </dgm:pt>
    <dgm:pt modelId="{12BF6551-9688-4E6F-AE71-EAC9CBF347FA}" type="pres">
      <dgm:prSet presAssocID="{8D5423E4-76E8-49D6-B026-82E169D7A661}" presName="txSpace" presStyleCnt="0"/>
      <dgm:spPr/>
    </dgm:pt>
    <dgm:pt modelId="{67589CC3-5278-49F0-885E-174E3DA4570D}" type="pres">
      <dgm:prSet presAssocID="{8D5423E4-76E8-49D6-B026-82E169D7A661}" presName="desTx" presStyleLbl="revTx" presStyleIdx="1" presStyleCnt="4">
        <dgm:presLayoutVars/>
      </dgm:prSet>
      <dgm:spPr/>
    </dgm:pt>
    <dgm:pt modelId="{16D1C085-F86E-4728-A70D-C66D22FBEC4C}" type="pres">
      <dgm:prSet presAssocID="{A8685D8F-13BA-4787-BA18-1008F2F4C7A1}" presName="sibTrans" presStyleCnt="0"/>
      <dgm:spPr/>
    </dgm:pt>
    <dgm:pt modelId="{A3DAAD69-03D0-4C1D-9063-EFC22977EBEF}" type="pres">
      <dgm:prSet presAssocID="{8752B122-9D50-4D52-BACE-F9251BC88EA3}" presName="compNode" presStyleCnt="0"/>
      <dgm:spPr/>
    </dgm:pt>
    <dgm:pt modelId="{09F03A0E-FD2A-4201-9888-CAA088C61873}" type="pres">
      <dgm:prSet presAssocID="{8752B122-9D50-4D52-BACE-F9251BC88EA3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FBDE612A-7C6A-4E52-BD8B-6976EDCA4B11}" type="pres">
      <dgm:prSet presAssocID="{8752B122-9D50-4D52-BACE-F9251BC88EA3}" presName="iconSpace" presStyleCnt="0"/>
      <dgm:spPr/>
    </dgm:pt>
    <dgm:pt modelId="{8060CCB7-4DA6-406D-8304-F28B80AA859F}" type="pres">
      <dgm:prSet presAssocID="{8752B122-9D50-4D52-BACE-F9251BC88EA3}" presName="parTx" presStyleLbl="revTx" presStyleIdx="2" presStyleCnt="4" custScaleX="126077">
        <dgm:presLayoutVars>
          <dgm:chMax val="0"/>
          <dgm:chPref val="0"/>
        </dgm:presLayoutVars>
      </dgm:prSet>
      <dgm:spPr/>
    </dgm:pt>
    <dgm:pt modelId="{D475920D-25EF-4953-A5CE-C22EFAEE84F7}" type="pres">
      <dgm:prSet presAssocID="{8752B122-9D50-4D52-BACE-F9251BC88EA3}" presName="txSpace" presStyleCnt="0"/>
      <dgm:spPr/>
    </dgm:pt>
    <dgm:pt modelId="{C12195D1-C973-4DC5-9DEB-B2D625455B7E}" type="pres">
      <dgm:prSet presAssocID="{8752B122-9D50-4D52-BACE-F9251BC88EA3}" presName="desTx" presStyleLbl="revTx" presStyleIdx="3" presStyleCnt="4">
        <dgm:presLayoutVars/>
      </dgm:prSet>
      <dgm:spPr/>
    </dgm:pt>
  </dgm:ptLst>
  <dgm:cxnLst>
    <dgm:cxn modelId="{6DE4CA3F-B886-41E2-9388-727F39AFD12E}" type="presOf" srcId="{8752B122-9D50-4D52-BACE-F9251BC88EA3}" destId="{8060CCB7-4DA6-406D-8304-F28B80AA859F}" srcOrd="0" destOrd="0" presId="urn:microsoft.com/office/officeart/2018/5/layout/CenteredIconLabelDescriptionList"/>
    <dgm:cxn modelId="{ECEB7ED9-86F8-4A71-A630-1B25882B7004}" srcId="{DA168964-2DE9-4156-9162-4F733DC7A2F2}" destId="{8752B122-9D50-4D52-BACE-F9251BC88EA3}" srcOrd="1" destOrd="0" parTransId="{F8753931-773B-4DE3-9ED7-3AC559D08ACB}" sibTransId="{17B2E075-642F-4AB7-8B95-9DB60754C29F}"/>
    <dgm:cxn modelId="{D08B38DE-5814-46BA-BCB1-581B6A51B181}" type="presOf" srcId="{8D5423E4-76E8-49D6-B026-82E169D7A661}" destId="{1C6E4F2F-0BD7-4613-B22B-6EB9CDE5C9C0}" srcOrd="0" destOrd="0" presId="urn:microsoft.com/office/officeart/2018/5/layout/CenteredIconLabelDescriptionList"/>
    <dgm:cxn modelId="{6B3977E1-3BA3-4436-9DD0-AA112FAD71C9}" srcId="{DA168964-2DE9-4156-9162-4F733DC7A2F2}" destId="{8D5423E4-76E8-49D6-B026-82E169D7A661}" srcOrd="0" destOrd="0" parTransId="{79BC7396-87D3-491A-ABC7-0A908A58E89C}" sibTransId="{A8685D8F-13BA-4787-BA18-1008F2F4C7A1}"/>
    <dgm:cxn modelId="{FC0C69EA-56A8-42A4-B2DF-D162F9CAECAB}" type="presOf" srcId="{DA168964-2DE9-4156-9162-4F733DC7A2F2}" destId="{2165BED5-01B8-4565-91FB-0AC87DB022C1}" srcOrd="0" destOrd="0" presId="urn:microsoft.com/office/officeart/2018/5/layout/CenteredIconLabelDescriptionList"/>
    <dgm:cxn modelId="{D71A8B29-1330-496D-83E8-317C0CF907C8}" type="presParOf" srcId="{2165BED5-01B8-4565-91FB-0AC87DB022C1}" destId="{D152DFBB-02DD-4852-B88E-F8A7A4FB7D4B}" srcOrd="0" destOrd="0" presId="urn:microsoft.com/office/officeart/2018/5/layout/CenteredIconLabelDescriptionList"/>
    <dgm:cxn modelId="{422945DB-05B8-45AC-B72F-D8A34BC3D41E}" type="presParOf" srcId="{D152DFBB-02DD-4852-B88E-F8A7A4FB7D4B}" destId="{C1803B14-DED0-4DA0-B2AB-4B4BBB774FA7}" srcOrd="0" destOrd="0" presId="urn:microsoft.com/office/officeart/2018/5/layout/CenteredIconLabelDescriptionList"/>
    <dgm:cxn modelId="{8E25C0F6-7DE1-4DE7-8BA6-42C95E8AF696}" type="presParOf" srcId="{D152DFBB-02DD-4852-B88E-F8A7A4FB7D4B}" destId="{778ECDC9-7C97-41AB-9D3E-10CAE621871A}" srcOrd="1" destOrd="0" presId="urn:microsoft.com/office/officeart/2018/5/layout/CenteredIconLabelDescriptionList"/>
    <dgm:cxn modelId="{D3E9FE9D-475F-495A-A3EB-5193F487350D}" type="presParOf" srcId="{D152DFBB-02DD-4852-B88E-F8A7A4FB7D4B}" destId="{1C6E4F2F-0BD7-4613-B22B-6EB9CDE5C9C0}" srcOrd="2" destOrd="0" presId="urn:microsoft.com/office/officeart/2018/5/layout/CenteredIconLabelDescriptionList"/>
    <dgm:cxn modelId="{C9FBD7FD-C524-4EA9-9310-F75F210374F3}" type="presParOf" srcId="{D152DFBB-02DD-4852-B88E-F8A7A4FB7D4B}" destId="{12BF6551-9688-4E6F-AE71-EAC9CBF347FA}" srcOrd="3" destOrd="0" presId="urn:microsoft.com/office/officeart/2018/5/layout/CenteredIconLabelDescriptionList"/>
    <dgm:cxn modelId="{D59DA989-9FDA-450E-AB32-9F2E5E45701D}" type="presParOf" srcId="{D152DFBB-02DD-4852-B88E-F8A7A4FB7D4B}" destId="{67589CC3-5278-49F0-885E-174E3DA4570D}" srcOrd="4" destOrd="0" presId="urn:microsoft.com/office/officeart/2018/5/layout/CenteredIconLabelDescriptionList"/>
    <dgm:cxn modelId="{1593A8D0-DAB7-4448-A990-1A3D483FD2D2}" type="presParOf" srcId="{2165BED5-01B8-4565-91FB-0AC87DB022C1}" destId="{16D1C085-F86E-4728-A70D-C66D22FBEC4C}" srcOrd="1" destOrd="0" presId="urn:microsoft.com/office/officeart/2018/5/layout/CenteredIconLabelDescriptionList"/>
    <dgm:cxn modelId="{8B7288AE-FB38-4016-9F67-90EE684E097F}" type="presParOf" srcId="{2165BED5-01B8-4565-91FB-0AC87DB022C1}" destId="{A3DAAD69-03D0-4C1D-9063-EFC22977EBEF}" srcOrd="2" destOrd="0" presId="urn:microsoft.com/office/officeart/2018/5/layout/CenteredIconLabelDescriptionList"/>
    <dgm:cxn modelId="{B05C934B-8AE3-47C1-A152-5F270024B527}" type="presParOf" srcId="{A3DAAD69-03D0-4C1D-9063-EFC22977EBEF}" destId="{09F03A0E-FD2A-4201-9888-CAA088C61873}" srcOrd="0" destOrd="0" presId="urn:microsoft.com/office/officeart/2018/5/layout/CenteredIconLabelDescriptionList"/>
    <dgm:cxn modelId="{B4B39EF1-06DF-4A04-9D7D-AD87F2A320D6}" type="presParOf" srcId="{A3DAAD69-03D0-4C1D-9063-EFC22977EBEF}" destId="{FBDE612A-7C6A-4E52-BD8B-6976EDCA4B11}" srcOrd="1" destOrd="0" presId="urn:microsoft.com/office/officeart/2018/5/layout/CenteredIconLabelDescriptionList"/>
    <dgm:cxn modelId="{FD77A817-28A3-4C0F-AC3E-1F313E6F451E}" type="presParOf" srcId="{A3DAAD69-03D0-4C1D-9063-EFC22977EBEF}" destId="{8060CCB7-4DA6-406D-8304-F28B80AA859F}" srcOrd="2" destOrd="0" presId="urn:microsoft.com/office/officeart/2018/5/layout/CenteredIconLabelDescriptionList"/>
    <dgm:cxn modelId="{7D73C755-43BB-45E2-AF9C-5C25046D1EC5}" type="presParOf" srcId="{A3DAAD69-03D0-4C1D-9063-EFC22977EBEF}" destId="{D475920D-25EF-4953-A5CE-C22EFAEE84F7}" srcOrd="3" destOrd="0" presId="urn:microsoft.com/office/officeart/2018/5/layout/CenteredIconLabelDescriptionList"/>
    <dgm:cxn modelId="{01A32614-52A2-4F99-84B6-955D1611D0C1}" type="presParOf" srcId="{A3DAAD69-03D0-4C1D-9063-EFC22977EBEF}" destId="{C12195D1-C973-4DC5-9DEB-B2D625455B7E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E434460-8687-4BCC-AA57-0F764CDB3D7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C351701-4BD2-458C-AECD-CA5A0DBDD4C2}">
      <dgm:prSet/>
      <dgm:spPr/>
      <dgm:t>
        <a:bodyPr/>
        <a:lstStyle/>
        <a:p>
          <a:r>
            <a:rPr lang="en-CA"/>
            <a:t>To better understand the other causes of falls (beyond Postural Hypotension, Pills and Pain)</a:t>
          </a:r>
          <a:endParaRPr lang="en-US"/>
        </a:p>
      </dgm:t>
    </dgm:pt>
    <dgm:pt modelId="{33E9EAD0-DB6E-439A-BDE9-94B2B928CF5A}" type="parTrans" cxnId="{C0C96745-71A5-42C4-A59B-026BA043BE1D}">
      <dgm:prSet/>
      <dgm:spPr/>
      <dgm:t>
        <a:bodyPr/>
        <a:lstStyle/>
        <a:p>
          <a:endParaRPr lang="en-US"/>
        </a:p>
      </dgm:t>
    </dgm:pt>
    <dgm:pt modelId="{9D7C5FA5-B989-4045-8AA8-A03E80BC5133}" type="sibTrans" cxnId="{C0C96745-71A5-42C4-A59B-026BA043BE1D}">
      <dgm:prSet/>
      <dgm:spPr/>
      <dgm:t>
        <a:bodyPr/>
        <a:lstStyle/>
        <a:p>
          <a:endParaRPr lang="en-US"/>
        </a:p>
      </dgm:t>
    </dgm:pt>
    <dgm:pt modelId="{41933CE9-109B-42FD-A53E-47A477898040}">
      <dgm:prSet/>
      <dgm:spPr/>
      <dgm:t>
        <a:bodyPr/>
        <a:lstStyle/>
        <a:p>
          <a:r>
            <a:rPr lang="en-CA"/>
            <a:t>To review Public Health and Osteoporosis Canada Bone Health recommendations</a:t>
          </a:r>
          <a:endParaRPr lang="en-US"/>
        </a:p>
      </dgm:t>
    </dgm:pt>
    <dgm:pt modelId="{2BD45656-4D10-45F7-A180-E03DE4D0E1AF}" type="parTrans" cxnId="{2EC2264A-5CB9-44D0-B369-BF625C7A9CFA}">
      <dgm:prSet/>
      <dgm:spPr/>
      <dgm:t>
        <a:bodyPr/>
        <a:lstStyle/>
        <a:p>
          <a:endParaRPr lang="en-US"/>
        </a:p>
      </dgm:t>
    </dgm:pt>
    <dgm:pt modelId="{EF06A39B-E5F0-46D8-959C-BBDFED4EB428}" type="sibTrans" cxnId="{2EC2264A-5CB9-44D0-B369-BF625C7A9CFA}">
      <dgm:prSet/>
      <dgm:spPr/>
      <dgm:t>
        <a:bodyPr/>
        <a:lstStyle/>
        <a:p>
          <a:endParaRPr lang="en-US"/>
        </a:p>
      </dgm:t>
    </dgm:pt>
    <dgm:pt modelId="{4794D469-EE2B-4BD9-820E-CA6CAC46160E}">
      <dgm:prSet/>
      <dgm:spPr/>
      <dgm:t>
        <a:bodyPr/>
        <a:lstStyle/>
        <a:p>
          <a:r>
            <a:rPr lang="en-CA"/>
            <a:t>To understand </a:t>
          </a:r>
          <a:r>
            <a:rPr lang="en-CA" u="sng"/>
            <a:t>when and how </a:t>
          </a:r>
          <a:r>
            <a:rPr lang="en-CA"/>
            <a:t>to refer to </a:t>
          </a:r>
          <a:r>
            <a:rPr lang="en-CA" b="1"/>
            <a:t>Specialized Geriatric Services</a:t>
          </a:r>
          <a:endParaRPr lang="en-US"/>
        </a:p>
      </dgm:t>
    </dgm:pt>
    <dgm:pt modelId="{EFB1EF4D-208D-426E-BF65-F3E07BFCDDB0}" type="parTrans" cxnId="{4C1299B9-96B2-4A73-805E-D11B119DCB64}">
      <dgm:prSet/>
      <dgm:spPr/>
      <dgm:t>
        <a:bodyPr/>
        <a:lstStyle/>
        <a:p>
          <a:endParaRPr lang="en-US"/>
        </a:p>
      </dgm:t>
    </dgm:pt>
    <dgm:pt modelId="{DF578FCC-3C50-408C-9282-48E27DFB5D23}" type="sibTrans" cxnId="{4C1299B9-96B2-4A73-805E-D11B119DCB64}">
      <dgm:prSet/>
      <dgm:spPr/>
      <dgm:t>
        <a:bodyPr/>
        <a:lstStyle/>
        <a:p>
          <a:endParaRPr lang="en-US"/>
        </a:p>
      </dgm:t>
    </dgm:pt>
    <dgm:pt modelId="{F2D8EEAD-44C6-424D-8A7C-2ED17AFA4CB1}">
      <dgm:prSet/>
      <dgm:spPr/>
      <dgm:t>
        <a:bodyPr/>
        <a:lstStyle/>
        <a:p>
          <a:r>
            <a:rPr lang="en-CA" dirty="0"/>
            <a:t>Become aware of resources at </a:t>
          </a:r>
          <a:r>
            <a:rPr lang="en-CA" dirty="0">
              <a:solidFill>
                <a:srgbClr val="0000FF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www.stopfalls.ca</a:t>
          </a:r>
          <a:r>
            <a:rPr lang="en-CA" dirty="0">
              <a:solidFill>
                <a:srgbClr val="0000FF"/>
              </a:solidFill>
            </a:rPr>
            <a:t> </a:t>
          </a:r>
          <a:r>
            <a:rPr lang="en-CA" dirty="0"/>
            <a:t>and </a:t>
          </a:r>
          <a:r>
            <a:rPr lang="en-CA" dirty="0">
              <a:solidFill>
                <a:srgbClr val="0000FF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www.geriatricsjournal.ca</a:t>
          </a:r>
          <a:r>
            <a:rPr lang="en-CA" dirty="0">
              <a:solidFill>
                <a:srgbClr val="0000FF"/>
              </a:solidFill>
            </a:rPr>
            <a:t> </a:t>
          </a:r>
          <a:endParaRPr lang="en-US" dirty="0">
            <a:solidFill>
              <a:srgbClr val="0000FF"/>
            </a:solidFill>
          </a:endParaRPr>
        </a:p>
      </dgm:t>
    </dgm:pt>
    <dgm:pt modelId="{0C27213D-9D1D-4D38-924D-2FD6CBB47176}" type="parTrans" cxnId="{1EF20B2E-E11E-442A-9F76-3270440DA699}">
      <dgm:prSet/>
      <dgm:spPr/>
      <dgm:t>
        <a:bodyPr/>
        <a:lstStyle/>
        <a:p>
          <a:endParaRPr lang="en-US"/>
        </a:p>
      </dgm:t>
    </dgm:pt>
    <dgm:pt modelId="{183286CE-9072-40E3-B42E-19857F3912DD}" type="sibTrans" cxnId="{1EF20B2E-E11E-442A-9F76-3270440DA699}">
      <dgm:prSet/>
      <dgm:spPr/>
      <dgm:t>
        <a:bodyPr/>
        <a:lstStyle/>
        <a:p>
          <a:endParaRPr lang="en-US"/>
        </a:p>
      </dgm:t>
    </dgm:pt>
    <dgm:pt modelId="{91661384-843E-4EE1-89BA-EBE9F6CA980F}" type="pres">
      <dgm:prSet presAssocID="{AE434460-8687-4BCC-AA57-0F764CDB3D76}" presName="Name0" presStyleCnt="0">
        <dgm:presLayoutVars>
          <dgm:chMax val="7"/>
          <dgm:chPref val="7"/>
          <dgm:dir/>
        </dgm:presLayoutVars>
      </dgm:prSet>
      <dgm:spPr/>
    </dgm:pt>
    <dgm:pt modelId="{4C070EDD-A928-4E94-9597-5593A64B5605}" type="pres">
      <dgm:prSet presAssocID="{AE434460-8687-4BCC-AA57-0F764CDB3D76}" presName="Name1" presStyleCnt="0"/>
      <dgm:spPr/>
    </dgm:pt>
    <dgm:pt modelId="{99D40B0D-BF12-40CC-9FDA-3FAD2DDEB82C}" type="pres">
      <dgm:prSet presAssocID="{AE434460-8687-4BCC-AA57-0F764CDB3D76}" presName="cycle" presStyleCnt="0"/>
      <dgm:spPr/>
    </dgm:pt>
    <dgm:pt modelId="{8EA0FEAC-0EF2-4126-BE70-F1C3FE292DE2}" type="pres">
      <dgm:prSet presAssocID="{AE434460-8687-4BCC-AA57-0F764CDB3D76}" presName="srcNode" presStyleLbl="node1" presStyleIdx="0" presStyleCnt="4"/>
      <dgm:spPr/>
    </dgm:pt>
    <dgm:pt modelId="{5AEF664B-E323-41D1-9B40-D4C4F4BC369D}" type="pres">
      <dgm:prSet presAssocID="{AE434460-8687-4BCC-AA57-0F764CDB3D76}" presName="conn" presStyleLbl="parChTrans1D2" presStyleIdx="0" presStyleCnt="1"/>
      <dgm:spPr/>
    </dgm:pt>
    <dgm:pt modelId="{78F3CE9E-F736-45B4-85E9-6235682CA3D2}" type="pres">
      <dgm:prSet presAssocID="{AE434460-8687-4BCC-AA57-0F764CDB3D76}" presName="extraNode" presStyleLbl="node1" presStyleIdx="0" presStyleCnt="4"/>
      <dgm:spPr/>
    </dgm:pt>
    <dgm:pt modelId="{12F72C0F-ABC8-4319-9942-868BD8EB43FD}" type="pres">
      <dgm:prSet presAssocID="{AE434460-8687-4BCC-AA57-0F764CDB3D76}" presName="dstNode" presStyleLbl="node1" presStyleIdx="0" presStyleCnt="4"/>
      <dgm:spPr/>
    </dgm:pt>
    <dgm:pt modelId="{9E76943F-CA52-41F4-81BB-C52F9401A9B8}" type="pres">
      <dgm:prSet presAssocID="{7C351701-4BD2-458C-AECD-CA5A0DBDD4C2}" presName="text_1" presStyleLbl="node1" presStyleIdx="0" presStyleCnt="4">
        <dgm:presLayoutVars>
          <dgm:bulletEnabled val="1"/>
        </dgm:presLayoutVars>
      </dgm:prSet>
      <dgm:spPr/>
    </dgm:pt>
    <dgm:pt modelId="{22322878-8FB1-4597-ADD3-F6DFCEC5EC6A}" type="pres">
      <dgm:prSet presAssocID="{7C351701-4BD2-458C-AECD-CA5A0DBDD4C2}" presName="accent_1" presStyleCnt="0"/>
      <dgm:spPr/>
    </dgm:pt>
    <dgm:pt modelId="{150266B5-FA79-40FE-9DE6-BB9140589E00}" type="pres">
      <dgm:prSet presAssocID="{7C351701-4BD2-458C-AECD-CA5A0DBDD4C2}" presName="accentRepeatNode" presStyleLbl="solidFgAcc1" presStyleIdx="0" presStyleCnt="4"/>
      <dgm:spPr/>
    </dgm:pt>
    <dgm:pt modelId="{85BFED29-3427-471F-B3F1-17A457927BC7}" type="pres">
      <dgm:prSet presAssocID="{41933CE9-109B-42FD-A53E-47A477898040}" presName="text_2" presStyleLbl="node1" presStyleIdx="1" presStyleCnt="4">
        <dgm:presLayoutVars>
          <dgm:bulletEnabled val="1"/>
        </dgm:presLayoutVars>
      </dgm:prSet>
      <dgm:spPr/>
    </dgm:pt>
    <dgm:pt modelId="{9DDAE2E6-9613-4AD2-BEF2-FC3D2724F84D}" type="pres">
      <dgm:prSet presAssocID="{41933CE9-109B-42FD-A53E-47A477898040}" presName="accent_2" presStyleCnt="0"/>
      <dgm:spPr/>
    </dgm:pt>
    <dgm:pt modelId="{583B060D-2212-447D-ADA0-3D534040AB65}" type="pres">
      <dgm:prSet presAssocID="{41933CE9-109B-42FD-A53E-47A477898040}" presName="accentRepeatNode" presStyleLbl="solidFgAcc1" presStyleIdx="1" presStyleCnt="4"/>
      <dgm:spPr/>
    </dgm:pt>
    <dgm:pt modelId="{524D67A2-9E29-4C88-A184-B5769A0B7F1E}" type="pres">
      <dgm:prSet presAssocID="{4794D469-EE2B-4BD9-820E-CA6CAC46160E}" presName="text_3" presStyleLbl="node1" presStyleIdx="2" presStyleCnt="4">
        <dgm:presLayoutVars>
          <dgm:bulletEnabled val="1"/>
        </dgm:presLayoutVars>
      </dgm:prSet>
      <dgm:spPr/>
    </dgm:pt>
    <dgm:pt modelId="{1F1399EF-8144-4065-8ECC-4651972B0941}" type="pres">
      <dgm:prSet presAssocID="{4794D469-EE2B-4BD9-820E-CA6CAC46160E}" presName="accent_3" presStyleCnt="0"/>
      <dgm:spPr/>
    </dgm:pt>
    <dgm:pt modelId="{E302AD07-C009-4EB3-8517-0A01E4170DFD}" type="pres">
      <dgm:prSet presAssocID="{4794D469-EE2B-4BD9-820E-CA6CAC46160E}" presName="accentRepeatNode" presStyleLbl="solidFgAcc1" presStyleIdx="2" presStyleCnt="4"/>
      <dgm:spPr/>
    </dgm:pt>
    <dgm:pt modelId="{254324DF-FC42-4F28-8FA6-EF76A8D6BC94}" type="pres">
      <dgm:prSet presAssocID="{F2D8EEAD-44C6-424D-8A7C-2ED17AFA4CB1}" presName="text_4" presStyleLbl="node1" presStyleIdx="3" presStyleCnt="4">
        <dgm:presLayoutVars>
          <dgm:bulletEnabled val="1"/>
        </dgm:presLayoutVars>
      </dgm:prSet>
      <dgm:spPr/>
    </dgm:pt>
    <dgm:pt modelId="{A4758F5B-1A0C-4E31-AB50-66CAFE49A96E}" type="pres">
      <dgm:prSet presAssocID="{F2D8EEAD-44C6-424D-8A7C-2ED17AFA4CB1}" presName="accent_4" presStyleCnt="0"/>
      <dgm:spPr/>
    </dgm:pt>
    <dgm:pt modelId="{89A0AA71-5A14-421A-AAF8-53A0D4FB3E0D}" type="pres">
      <dgm:prSet presAssocID="{F2D8EEAD-44C6-424D-8A7C-2ED17AFA4CB1}" presName="accentRepeatNode" presStyleLbl="solidFgAcc1" presStyleIdx="3" presStyleCnt="4"/>
      <dgm:spPr/>
    </dgm:pt>
  </dgm:ptLst>
  <dgm:cxnLst>
    <dgm:cxn modelId="{87016C01-F1B7-4DFC-A0D0-BB0B6CAE4BDB}" type="presOf" srcId="{7C351701-4BD2-458C-AECD-CA5A0DBDD4C2}" destId="{9E76943F-CA52-41F4-81BB-C52F9401A9B8}" srcOrd="0" destOrd="0" presId="urn:microsoft.com/office/officeart/2008/layout/VerticalCurvedList"/>
    <dgm:cxn modelId="{FA61D716-0D55-40A0-AF88-C09710E28EE0}" type="presOf" srcId="{AE434460-8687-4BCC-AA57-0F764CDB3D76}" destId="{91661384-843E-4EE1-89BA-EBE9F6CA980F}" srcOrd="0" destOrd="0" presId="urn:microsoft.com/office/officeart/2008/layout/VerticalCurvedList"/>
    <dgm:cxn modelId="{1EF20B2E-E11E-442A-9F76-3270440DA699}" srcId="{AE434460-8687-4BCC-AA57-0F764CDB3D76}" destId="{F2D8EEAD-44C6-424D-8A7C-2ED17AFA4CB1}" srcOrd="3" destOrd="0" parTransId="{0C27213D-9D1D-4D38-924D-2FD6CBB47176}" sibTransId="{183286CE-9072-40E3-B42E-19857F3912DD}"/>
    <dgm:cxn modelId="{C0C96745-71A5-42C4-A59B-026BA043BE1D}" srcId="{AE434460-8687-4BCC-AA57-0F764CDB3D76}" destId="{7C351701-4BD2-458C-AECD-CA5A0DBDD4C2}" srcOrd="0" destOrd="0" parTransId="{33E9EAD0-DB6E-439A-BDE9-94B2B928CF5A}" sibTransId="{9D7C5FA5-B989-4045-8AA8-A03E80BC5133}"/>
    <dgm:cxn modelId="{2EC2264A-5CB9-44D0-B369-BF625C7A9CFA}" srcId="{AE434460-8687-4BCC-AA57-0F764CDB3D76}" destId="{41933CE9-109B-42FD-A53E-47A477898040}" srcOrd="1" destOrd="0" parTransId="{2BD45656-4D10-45F7-A180-E03DE4D0E1AF}" sibTransId="{EF06A39B-E5F0-46D8-959C-BBDFED4EB428}"/>
    <dgm:cxn modelId="{4B36846D-AEF4-4EEE-9300-3CCFD526E6F5}" type="presOf" srcId="{F2D8EEAD-44C6-424D-8A7C-2ED17AFA4CB1}" destId="{254324DF-FC42-4F28-8FA6-EF76A8D6BC94}" srcOrd="0" destOrd="0" presId="urn:microsoft.com/office/officeart/2008/layout/VerticalCurvedList"/>
    <dgm:cxn modelId="{A008C559-EBFC-406A-870B-1B70A22EEBA9}" type="presOf" srcId="{9D7C5FA5-B989-4045-8AA8-A03E80BC5133}" destId="{5AEF664B-E323-41D1-9B40-D4C4F4BC369D}" srcOrd="0" destOrd="0" presId="urn:microsoft.com/office/officeart/2008/layout/VerticalCurvedList"/>
    <dgm:cxn modelId="{2E66328F-849F-40B9-BBFB-86B5055B6194}" type="presOf" srcId="{4794D469-EE2B-4BD9-820E-CA6CAC46160E}" destId="{524D67A2-9E29-4C88-A184-B5769A0B7F1E}" srcOrd="0" destOrd="0" presId="urn:microsoft.com/office/officeart/2008/layout/VerticalCurvedList"/>
    <dgm:cxn modelId="{68BA2AA0-C304-4E39-9F6E-C83D4D3EB755}" type="presOf" srcId="{41933CE9-109B-42FD-A53E-47A477898040}" destId="{85BFED29-3427-471F-B3F1-17A457927BC7}" srcOrd="0" destOrd="0" presId="urn:microsoft.com/office/officeart/2008/layout/VerticalCurvedList"/>
    <dgm:cxn modelId="{4C1299B9-96B2-4A73-805E-D11B119DCB64}" srcId="{AE434460-8687-4BCC-AA57-0F764CDB3D76}" destId="{4794D469-EE2B-4BD9-820E-CA6CAC46160E}" srcOrd="2" destOrd="0" parTransId="{EFB1EF4D-208D-426E-BF65-F3E07BFCDDB0}" sibTransId="{DF578FCC-3C50-408C-9282-48E27DFB5D23}"/>
    <dgm:cxn modelId="{BA2E60ED-A1C2-472D-BE56-45989B31EA0F}" type="presParOf" srcId="{91661384-843E-4EE1-89BA-EBE9F6CA980F}" destId="{4C070EDD-A928-4E94-9597-5593A64B5605}" srcOrd="0" destOrd="0" presId="urn:microsoft.com/office/officeart/2008/layout/VerticalCurvedList"/>
    <dgm:cxn modelId="{3645C62C-164D-4AD2-B2C9-7E9413ACBC36}" type="presParOf" srcId="{4C070EDD-A928-4E94-9597-5593A64B5605}" destId="{99D40B0D-BF12-40CC-9FDA-3FAD2DDEB82C}" srcOrd="0" destOrd="0" presId="urn:microsoft.com/office/officeart/2008/layout/VerticalCurvedList"/>
    <dgm:cxn modelId="{517C7B0C-8C20-4B2C-97CB-46745828A122}" type="presParOf" srcId="{99D40B0D-BF12-40CC-9FDA-3FAD2DDEB82C}" destId="{8EA0FEAC-0EF2-4126-BE70-F1C3FE292DE2}" srcOrd="0" destOrd="0" presId="urn:microsoft.com/office/officeart/2008/layout/VerticalCurvedList"/>
    <dgm:cxn modelId="{CC2481EB-2DEB-4076-9B2F-D04E8E9F775F}" type="presParOf" srcId="{99D40B0D-BF12-40CC-9FDA-3FAD2DDEB82C}" destId="{5AEF664B-E323-41D1-9B40-D4C4F4BC369D}" srcOrd="1" destOrd="0" presId="urn:microsoft.com/office/officeart/2008/layout/VerticalCurvedList"/>
    <dgm:cxn modelId="{9123C1C8-E953-4DCB-9908-CEA212B61E8B}" type="presParOf" srcId="{99D40B0D-BF12-40CC-9FDA-3FAD2DDEB82C}" destId="{78F3CE9E-F736-45B4-85E9-6235682CA3D2}" srcOrd="2" destOrd="0" presId="urn:microsoft.com/office/officeart/2008/layout/VerticalCurvedList"/>
    <dgm:cxn modelId="{E842D531-7C71-4A34-BB40-3CF84C654E88}" type="presParOf" srcId="{99D40B0D-BF12-40CC-9FDA-3FAD2DDEB82C}" destId="{12F72C0F-ABC8-4319-9942-868BD8EB43FD}" srcOrd="3" destOrd="0" presId="urn:microsoft.com/office/officeart/2008/layout/VerticalCurvedList"/>
    <dgm:cxn modelId="{205CD14C-D0B7-4F92-9DB5-AED3F40D5B13}" type="presParOf" srcId="{4C070EDD-A928-4E94-9597-5593A64B5605}" destId="{9E76943F-CA52-41F4-81BB-C52F9401A9B8}" srcOrd="1" destOrd="0" presId="urn:microsoft.com/office/officeart/2008/layout/VerticalCurvedList"/>
    <dgm:cxn modelId="{05D914A7-260F-454C-B5E0-CF38D8CEBD53}" type="presParOf" srcId="{4C070EDD-A928-4E94-9597-5593A64B5605}" destId="{22322878-8FB1-4597-ADD3-F6DFCEC5EC6A}" srcOrd="2" destOrd="0" presId="urn:microsoft.com/office/officeart/2008/layout/VerticalCurvedList"/>
    <dgm:cxn modelId="{F92A19F9-883E-4FC0-AAC6-54B437393AF5}" type="presParOf" srcId="{22322878-8FB1-4597-ADD3-F6DFCEC5EC6A}" destId="{150266B5-FA79-40FE-9DE6-BB9140589E00}" srcOrd="0" destOrd="0" presId="urn:microsoft.com/office/officeart/2008/layout/VerticalCurvedList"/>
    <dgm:cxn modelId="{F3E0DBB2-B6C9-499A-9B15-DA339821B7FA}" type="presParOf" srcId="{4C070EDD-A928-4E94-9597-5593A64B5605}" destId="{85BFED29-3427-471F-B3F1-17A457927BC7}" srcOrd="3" destOrd="0" presId="urn:microsoft.com/office/officeart/2008/layout/VerticalCurvedList"/>
    <dgm:cxn modelId="{71BBE043-0F67-46CB-8428-203B0E64529D}" type="presParOf" srcId="{4C070EDD-A928-4E94-9597-5593A64B5605}" destId="{9DDAE2E6-9613-4AD2-BEF2-FC3D2724F84D}" srcOrd="4" destOrd="0" presId="urn:microsoft.com/office/officeart/2008/layout/VerticalCurvedList"/>
    <dgm:cxn modelId="{519CCFDB-1138-4458-A6BD-ACA0C47B1DA0}" type="presParOf" srcId="{9DDAE2E6-9613-4AD2-BEF2-FC3D2724F84D}" destId="{583B060D-2212-447D-ADA0-3D534040AB65}" srcOrd="0" destOrd="0" presId="urn:microsoft.com/office/officeart/2008/layout/VerticalCurvedList"/>
    <dgm:cxn modelId="{03EBA032-50AD-43EC-8C50-37E312D19534}" type="presParOf" srcId="{4C070EDD-A928-4E94-9597-5593A64B5605}" destId="{524D67A2-9E29-4C88-A184-B5769A0B7F1E}" srcOrd="5" destOrd="0" presId="urn:microsoft.com/office/officeart/2008/layout/VerticalCurvedList"/>
    <dgm:cxn modelId="{9774A62A-3237-48DA-85B9-5C21CAAA3C79}" type="presParOf" srcId="{4C070EDD-A928-4E94-9597-5593A64B5605}" destId="{1F1399EF-8144-4065-8ECC-4651972B0941}" srcOrd="6" destOrd="0" presId="urn:microsoft.com/office/officeart/2008/layout/VerticalCurvedList"/>
    <dgm:cxn modelId="{D4E491BC-B3E0-4D0F-BF3D-CEE19433497E}" type="presParOf" srcId="{1F1399EF-8144-4065-8ECC-4651972B0941}" destId="{E302AD07-C009-4EB3-8517-0A01E4170DFD}" srcOrd="0" destOrd="0" presId="urn:microsoft.com/office/officeart/2008/layout/VerticalCurvedList"/>
    <dgm:cxn modelId="{5753775B-2A0A-41D2-9E7E-6DAC4DFD17B4}" type="presParOf" srcId="{4C070EDD-A928-4E94-9597-5593A64B5605}" destId="{254324DF-FC42-4F28-8FA6-EF76A8D6BC94}" srcOrd="7" destOrd="0" presId="urn:microsoft.com/office/officeart/2008/layout/VerticalCurvedList"/>
    <dgm:cxn modelId="{F48E5957-B64E-4D0E-8E6D-960A9D4EECBF}" type="presParOf" srcId="{4C070EDD-A928-4E94-9597-5593A64B5605}" destId="{A4758F5B-1A0C-4E31-AB50-66CAFE49A96E}" srcOrd="8" destOrd="0" presId="urn:microsoft.com/office/officeart/2008/layout/VerticalCurvedList"/>
    <dgm:cxn modelId="{F66D23DD-AF43-411E-B0A1-1C7012B27B4C}" type="presParOf" srcId="{A4758F5B-1A0C-4E31-AB50-66CAFE49A96E}" destId="{89A0AA71-5A14-421A-AAF8-53A0D4FB3E0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62C62D5-85ED-4E0F-877E-47D8D4459181}" type="doc">
      <dgm:prSet loTypeId="urn:microsoft.com/office/officeart/2005/8/layout/hierarchy3" loCatId="list" qsTypeId="urn:microsoft.com/office/officeart/2005/8/quickstyle/simple1" qsCatId="simple" csTypeId="urn:microsoft.com/office/officeart/2005/8/colors/accent0_3" csCatId="mainScheme" phldr="1"/>
      <dgm:spPr/>
    </dgm:pt>
    <dgm:pt modelId="{B6F46877-A7BC-4EAE-B663-A926F6D2BF58}">
      <dgm:prSet phldrT="[Text]" custT="1"/>
      <dgm:spPr/>
      <dgm:t>
        <a:bodyPr/>
        <a:lstStyle/>
        <a:p>
          <a:pPr>
            <a:buNone/>
          </a:pPr>
          <a:r>
            <a:rPr lang="en-US" sz="2400" dirty="0">
              <a:latin typeface="Franklin Gothic Demi" panose="020B0703020102020204" pitchFamily="34" charset="0"/>
            </a:rPr>
            <a:t>Ottawa Public Health;  Includes link to resources for seniors. </a:t>
          </a:r>
          <a:endParaRPr lang="en-US" sz="2400" dirty="0"/>
        </a:p>
      </dgm:t>
    </dgm:pt>
    <dgm:pt modelId="{E5C0783D-5693-459E-9FBE-32F89CCA411F}" type="parTrans" cxnId="{C37DA69B-E809-498A-BCB3-5832A2BDE5EF}">
      <dgm:prSet/>
      <dgm:spPr/>
      <dgm:t>
        <a:bodyPr/>
        <a:lstStyle/>
        <a:p>
          <a:endParaRPr lang="en-US" sz="2000"/>
        </a:p>
      </dgm:t>
    </dgm:pt>
    <dgm:pt modelId="{52C3E9D6-9BD7-4623-B94A-52A893F67A59}" type="sibTrans" cxnId="{C37DA69B-E809-498A-BCB3-5832A2BDE5EF}">
      <dgm:prSet/>
      <dgm:spPr/>
      <dgm:t>
        <a:bodyPr/>
        <a:lstStyle/>
        <a:p>
          <a:endParaRPr lang="en-US" sz="2000"/>
        </a:p>
      </dgm:t>
    </dgm:pt>
    <dgm:pt modelId="{130B0831-CF90-4600-AB25-B7D408FB5935}">
      <dgm:prSet phldrT="[Text]" custT="1"/>
      <dgm:spPr/>
      <dgm:t>
        <a:bodyPr/>
        <a:lstStyle/>
        <a:p>
          <a:r>
            <a:rPr lang="en-US" sz="2400" dirty="0">
              <a:latin typeface="Franklin Gothic Demi" panose="020B0703020102020204" pitchFamily="34" charset="0"/>
            </a:rPr>
            <a:t>Osteoporosis Canada - calcium calculator</a:t>
          </a:r>
          <a:endParaRPr lang="en-CA" sz="2400" dirty="0">
            <a:latin typeface="Franklin Gothic Demi" panose="020B0703020102020204" pitchFamily="34" charset="0"/>
          </a:endParaRPr>
        </a:p>
      </dgm:t>
    </dgm:pt>
    <dgm:pt modelId="{977D7EB5-7481-4D59-8506-6E2279AF3234}" type="parTrans" cxnId="{ECFEDDF0-598E-46BB-8462-7FFF0BBA5EA5}">
      <dgm:prSet/>
      <dgm:spPr/>
      <dgm:t>
        <a:bodyPr/>
        <a:lstStyle/>
        <a:p>
          <a:endParaRPr lang="en-US" sz="2000"/>
        </a:p>
      </dgm:t>
    </dgm:pt>
    <dgm:pt modelId="{EAB2AF0D-131C-438B-9986-61E9938D5445}" type="sibTrans" cxnId="{ECFEDDF0-598E-46BB-8462-7FFF0BBA5EA5}">
      <dgm:prSet/>
      <dgm:spPr/>
      <dgm:t>
        <a:bodyPr/>
        <a:lstStyle/>
        <a:p>
          <a:endParaRPr lang="en-US" sz="2000"/>
        </a:p>
      </dgm:t>
    </dgm:pt>
    <dgm:pt modelId="{02520139-1379-4605-8550-E70BABB37D2F}">
      <dgm:prSet phldrT="[Text]" custT="1"/>
      <dgm:spPr/>
      <dgm:t>
        <a:bodyPr/>
        <a:lstStyle/>
        <a:p>
          <a:pPr>
            <a:buNone/>
          </a:pPr>
          <a:r>
            <a:rPr lang="en-CA" sz="2000" dirty="0">
              <a:solidFill>
                <a:srgbClr val="0000FF"/>
              </a:solidFill>
              <a:latin typeface="Franklin Gothic Demi" panose="020B07030201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http://documents.ottawa.ca/sites/documents.ottawa.ca/files/documents/issue_89_en.pdf</a:t>
          </a:r>
          <a:endParaRPr lang="en-US" sz="2000" dirty="0">
            <a:solidFill>
              <a:srgbClr val="0000FF"/>
            </a:solidFill>
          </a:endParaRPr>
        </a:p>
      </dgm:t>
    </dgm:pt>
    <dgm:pt modelId="{DDA7E9BD-9082-4BF9-8530-EA89BDF1AC29}" type="parTrans" cxnId="{42093CF7-0520-4CB9-914A-CF9D647FAF01}">
      <dgm:prSet/>
      <dgm:spPr/>
      <dgm:t>
        <a:bodyPr/>
        <a:lstStyle/>
        <a:p>
          <a:endParaRPr lang="en-US" sz="2000"/>
        </a:p>
      </dgm:t>
    </dgm:pt>
    <dgm:pt modelId="{217B49F1-E6B7-46A0-8E08-1539E4B16193}" type="sibTrans" cxnId="{42093CF7-0520-4CB9-914A-CF9D647FAF01}">
      <dgm:prSet/>
      <dgm:spPr/>
      <dgm:t>
        <a:bodyPr/>
        <a:lstStyle/>
        <a:p>
          <a:endParaRPr lang="en-US" sz="2000"/>
        </a:p>
      </dgm:t>
    </dgm:pt>
    <dgm:pt modelId="{BAADE8B3-78B6-49DD-B51A-4A2A67BD2197}">
      <dgm:prSet custT="1"/>
      <dgm:spPr/>
      <dgm:t>
        <a:bodyPr/>
        <a:lstStyle/>
        <a:p>
          <a:r>
            <a:rPr lang="en-CA" sz="2000" dirty="0">
              <a:solidFill>
                <a:srgbClr val="0000FF"/>
              </a:solidFill>
              <a:latin typeface="Franklin Gothic Demi" panose="020B070302010202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http://www.osteoporosis.ca/osteoporosis-and-you/nutrition/calculate-my-calcium/</a:t>
          </a:r>
          <a:r>
            <a:rPr lang="en-CA" sz="2000" dirty="0">
              <a:solidFill>
                <a:srgbClr val="0000FF"/>
              </a:solidFill>
              <a:latin typeface="Franklin Gothic Demi" panose="020B0703020102020204" pitchFamily="34" charset="0"/>
            </a:rPr>
            <a:t> </a:t>
          </a:r>
        </a:p>
      </dgm:t>
    </dgm:pt>
    <dgm:pt modelId="{3412468B-0DDA-42A2-B955-FE4C6EE8BC90}" type="parTrans" cxnId="{DC30E676-E158-4BD9-A0F0-51B76B354AE6}">
      <dgm:prSet/>
      <dgm:spPr/>
      <dgm:t>
        <a:bodyPr/>
        <a:lstStyle/>
        <a:p>
          <a:endParaRPr lang="en-US" sz="2000"/>
        </a:p>
      </dgm:t>
    </dgm:pt>
    <dgm:pt modelId="{02FAC3B7-8636-415C-9E0C-063957A9CFB5}" type="sibTrans" cxnId="{DC30E676-E158-4BD9-A0F0-51B76B354AE6}">
      <dgm:prSet/>
      <dgm:spPr/>
      <dgm:t>
        <a:bodyPr/>
        <a:lstStyle/>
        <a:p>
          <a:endParaRPr lang="en-US" sz="2000"/>
        </a:p>
      </dgm:t>
    </dgm:pt>
    <dgm:pt modelId="{C4B4AC41-2D3D-4188-BA1D-8576EBF68AAD}" type="pres">
      <dgm:prSet presAssocID="{862C62D5-85ED-4E0F-877E-47D8D445918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4A8716F-F7B8-4B2D-8E16-A4D5981B1352}" type="pres">
      <dgm:prSet presAssocID="{B6F46877-A7BC-4EAE-B663-A926F6D2BF58}" presName="root" presStyleCnt="0"/>
      <dgm:spPr/>
    </dgm:pt>
    <dgm:pt modelId="{ABA7AB38-249D-47B9-854A-ACD78B854FA1}" type="pres">
      <dgm:prSet presAssocID="{B6F46877-A7BC-4EAE-B663-A926F6D2BF58}" presName="rootComposite" presStyleCnt="0"/>
      <dgm:spPr/>
    </dgm:pt>
    <dgm:pt modelId="{6D203C00-6A0D-4EE4-81F5-95C52AEB0E6F}" type="pres">
      <dgm:prSet presAssocID="{B6F46877-A7BC-4EAE-B663-A926F6D2BF58}" presName="rootText" presStyleLbl="node1" presStyleIdx="0" presStyleCnt="2"/>
      <dgm:spPr/>
    </dgm:pt>
    <dgm:pt modelId="{EE20341F-122F-443B-938E-98864D7ED213}" type="pres">
      <dgm:prSet presAssocID="{B6F46877-A7BC-4EAE-B663-A926F6D2BF58}" presName="rootConnector" presStyleLbl="node1" presStyleIdx="0" presStyleCnt="2"/>
      <dgm:spPr/>
    </dgm:pt>
    <dgm:pt modelId="{074016FE-4FDF-4CD0-8836-0DB34B5A895A}" type="pres">
      <dgm:prSet presAssocID="{B6F46877-A7BC-4EAE-B663-A926F6D2BF58}" presName="childShape" presStyleCnt="0"/>
      <dgm:spPr/>
    </dgm:pt>
    <dgm:pt modelId="{BA9C215F-D8E4-4D02-8927-5E1B405ABE0A}" type="pres">
      <dgm:prSet presAssocID="{DDA7E9BD-9082-4BF9-8530-EA89BDF1AC29}" presName="Name13" presStyleLbl="parChTrans1D2" presStyleIdx="0" presStyleCnt="2"/>
      <dgm:spPr/>
    </dgm:pt>
    <dgm:pt modelId="{15B34750-F462-4591-BBAA-17A899C6D957}" type="pres">
      <dgm:prSet presAssocID="{02520139-1379-4605-8550-E70BABB37D2F}" presName="childText" presStyleLbl="bgAcc1" presStyleIdx="0" presStyleCnt="2" custScaleX="113344">
        <dgm:presLayoutVars>
          <dgm:bulletEnabled val="1"/>
        </dgm:presLayoutVars>
      </dgm:prSet>
      <dgm:spPr/>
    </dgm:pt>
    <dgm:pt modelId="{929E7FDE-C9AB-48D5-8924-8E4EFA4E4A2F}" type="pres">
      <dgm:prSet presAssocID="{130B0831-CF90-4600-AB25-B7D408FB5935}" presName="root" presStyleCnt="0"/>
      <dgm:spPr/>
    </dgm:pt>
    <dgm:pt modelId="{50741AF3-994E-41DF-9D44-2034E507069A}" type="pres">
      <dgm:prSet presAssocID="{130B0831-CF90-4600-AB25-B7D408FB5935}" presName="rootComposite" presStyleCnt="0"/>
      <dgm:spPr/>
    </dgm:pt>
    <dgm:pt modelId="{E73FED68-C9E0-493E-AAAA-0C75EB151648}" type="pres">
      <dgm:prSet presAssocID="{130B0831-CF90-4600-AB25-B7D408FB5935}" presName="rootText" presStyleLbl="node1" presStyleIdx="1" presStyleCnt="2"/>
      <dgm:spPr/>
    </dgm:pt>
    <dgm:pt modelId="{1F6997F3-1309-4727-875A-6D4A348597C4}" type="pres">
      <dgm:prSet presAssocID="{130B0831-CF90-4600-AB25-B7D408FB5935}" presName="rootConnector" presStyleLbl="node1" presStyleIdx="1" presStyleCnt="2"/>
      <dgm:spPr/>
    </dgm:pt>
    <dgm:pt modelId="{7196E7E7-3A55-4106-9A32-BE7411B0D515}" type="pres">
      <dgm:prSet presAssocID="{130B0831-CF90-4600-AB25-B7D408FB5935}" presName="childShape" presStyleCnt="0"/>
      <dgm:spPr/>
    </dgm:pt>
    <dgm:pt modelId="{2F127FFC-06DA-4CB7-9B71-8FE5A8DEED9F}" type="pres">
      <dgm:prSet presAssocID="{3412468B-0DDA-42A2-B955-FE4C6EE8BC90}" presName="Name13" presStyleLbl="parChTrans1D2" presStyleIdx="1" presStyleCnt="2"/>
      <dgm:spPr/>
    </dgm:pt>
    <dgm:pt modelId="{9D6A7E78-6B6F-4B21-A3D1-59B5CEB8EAF3}" type="pres">
      <dgm:prSet presAssocID="{BAADE8B3-78B6-49DD-B51A-4A2A67BD2197}" presName="childText" presStyleLbl="bgAcc1" presStyleIdx="1" presStyleCnt="2" custScaleX="110450">
        <dgm:presLayoutVars>
          <dgm:bulletEnabled val="1"/>
        </dgm:presLayoutVars>
      </dgm:prSet>
      <dgm:spPr/>
    </dgm:pt>
  </dgm:ptLst>
  <dgm:cxnLst>
    <dgm:cxn modelId="{C1AB611E-AF2F-4197-B169-22E6BF075CEF}" type="presOf" srcId="{3412468B-0DDA-42A2-B955-FE4C6EE8BC90}" destId="{2F127FFC-06DA-4CB7-9B71-8FE5A8DEED9F}" srcOrd="0" destOrd="0" presId="urn:microsoft.com/office/officeart/2005/8/layout/hierarchy3"/>
    <dgm:cxn modelId="{55B9E41E-F7CD-4B18-A671-4FB10031B32D}" type="presOf" srcId="{BAADE8B3-78B6-49DD-B51A-4A2A67BD2197}" destId="{9D6A7E78-6B6F-4B21-A3D1-59B5CEB8EAF3}" srcOrd="0" destOrd="0" presId="urn:microsoft.com/office/officeart/2005/8/layout/hierarchy3"/>
    <dgm:cxn modelId="{99C10064-2CE4-43E6-AFF6-2BE9BAD21CD2}" type="presOf" srcId="{B6F46877-A7BC-4EAE-B663-A926F6D2BF58}" destId="{6D203C00-6A0D-4EE4-81F5-95C52AEB0E6F}" srcOrd="0" destOrd="0" presId="urn:microsoft.com/office/officeart/2005/8/layout/hierarchy3"/>
    <dgm:cxn modelId="{7FDE6364-0159-40A2-91B0-FCFF911CF8F4}" type="presOf" srcId="{130B0831-CF90-4600-AB25-B7D408FB5935}" destId="{1F6997F3-1309-4727-875A-6D4A348597C4}" srcOrd="1" destOrd="0" presId="urn:microsoft.com/office/officeart/2005/8/layout/hierarchy3"/>
    <dgm:cxn modelId="{2728C847-893E-405D-8322-0F62C0876BC1}" type="presOf" srcId="{B6F46877-A7BC-4EAE-B663-A926F6D2BF58}" destId="{EE20341F-122F-443B-938E-98864D7ED213}" srcOrd="1" destOrd="0" presId="urn:microsoft.com/office/officeart/2005/8/layout/hierarchy3"/>
    <dgm:cxn modelId="{DC30E676-E158-4BD9-A0F0-51B76B354AE6}" srcId="{130B0831-CF90-4600-AB25-B7D408FB5935}" destId="{BAADE8B3-78B6-49DD-B51A-4A2A67BD2197}" srcOrd="0" destOrd="0" parTransId="{3412468B-0DDA-42A2-B955-FE4C6EE8BC90}" sibTransId="{02FAC3B7-8636-415C-9E0C-063957A9CFB5}"/>
    <dgm:cxn modelId="{C37DA69B-E809-498A-BCB3-5832A2BDE5EF}" srcId="{862C62D5-85ED-4E0F-877E-47D8D4459181}" destId="{B6F46877-A7BC-4EAE-B663-A926F6D2BF58}" srcOrd="0" destOrd="0" parTransId="{E5C0783D-5693-459E-9FBE-32F89CCA411F}" sibTransId="{52C3E9D6-9BD7-4623-B94A-52A893F67A59}"/>
    <dgm:cxn modelId="{7EFE58B1-9271-4010-A3E2-12053A16A624}" type="presOf" srcId="{DDA7E9BD-9082-4BF9-8530-EA89BDF1AC29}" destId="{BA9C215F-D8E4-4D02-8927-5E1B405ABE0A}" srcOrd="0" destOrd="0" presId="urn:microsoft.com/office/officeart/2005/8/layout/hierarchy3"/>
    <dgm:cxn modelId="{83C647B9-D0D3-4469-AA8C-CD75261760E1}" type="presOf" srcId="{02520139-1379-4605-8550-E70BABB37D2F}" destId="{15B34750-F462-4591-BBAA-17A899C6D957}" srcOrd="0" destOrd="0" presId="urn:microsoft.com/office/officeart/2005/8/layout/hierarchy3"/>
    <dgm:cxn modelId="{70F8FDE2-C7C5-47DA-9ABB-D9FA1BBAC5E6}" type="presOf" srcId="{130B0831-CF90-4600-AB25-B7D408FB5935}" destId="{E73FED68-C9E0-493E-AAAA-0C75EB151648}" srcOrd="0" destOrd="0" presId="urn:microsoft.com/office/officeart/2005/8/layout/hierarchy3"/>
    <dgm:cxn modelId="{ECFEDDF0-598E-46BB-8462-7FFF0BBA5EA5}" srcId="{862C62D5-85ED-4E0F-877E-47D8D4459181}" destId="{130B0831-CF90-4600-AB25-B7D408FB5935}" srcOrd="1" destOrd="0" parTransId="{977D7EB5-7481-4D59-8506-6E2279AF3234}" sibTransId="{EAB2AF0D-131C-438B-9986-61E9938D5445}"/>
    <dgm:cxn modelId="{42093CF7-0520-4CB9-914A-CF9D647FAF01}" srcId="{B6F46877-A7BC-4EAE-B663-A926F6D2BF58}" destId="{02520139-1379-4605-8550-E70BABB37D2F}" srcOrd="0" destOrd="0" parTransId="{DDA7E9BD-9082-4BF9-8530-EA89BDF1AC29}" sibTransId="{217B49F1-E6B7-46A0-8E08-1539E4B16193}"/>
    <dgm:cxn modelId="{A3391CFE-CCE6-4361-BA8A-7138E1437096}" type="presOf" srcId="{862C62D5-85ED-4E0F-877E-47D8D4459181}" destId="{C4B4AC41-2D3D-4188-BA1D-8576EBF68AAD}" srcOrd="0" destOrd="0" presId="urn:microsoft.com/office/officeart/2005/8/layout/hierarchy3"/>
    <dgm:cxn modelId="{7782A919-65FA-4BBD-9F48-9F9485B7434A}" type="presParOf" srcId="{C4B4AC41-2D3D-4188-BA1D-8576EBF68AAD}" destId="{14A8716F-F7B8-4B2D-8E16-A4D5981B1352}" srcOrd="0" destOrd="0" presId="urn:microsoft.com/office/officeart/2005/8/layout/hierarchy3"/>
    <dgm:cxn modelId="{5A714F1F-1F3E-4B1C-B02B-5D1C7D495863}" type="presParOf" srcId="{14A8716F-F7B8-4B2D-8E16-A4D5981B1352}" destId="{ABA7AB38-249D-47B9-854A-ACD78B854FA1}" srcOrd="0" destOrd="0" presId="urn:microsoft.com/office/officeart/2005/8/layout/hierarchy3"/>
    <dgm:cxn modelId="{F98E11E4-7288-43C7-BF20-1973519D9FD9}" type="presParOf" srcId="{ABA7AB38-249D-47B9-854A-ACD78B854FA1}" destId="{6D203C00-6A0D-4EE4-81F5-95C52AEB0E6F}" srcOrd="0" destOrd="0" presId="urn:microsoft.com/office/officeart/2005/8/layout/hierarchy3"/>
    <dgm:cxn modelId="{A22DDC3B-C108-4B62-B61D-F99DCAFB3682}" type="presParOf" srcId="{ABA7AB38-249D-47B9-854A-ACD78B854FA1}" destId="{EE20341F-122F-443B-938E-98864D7ED213}" srcOrd="1" destOrd="0" presId="urn:microsoft.com/office/officeart/2005/8/layout/hierarchy3"/>
    <dgm:cxn modelId="{7A73E95B-BA05-4D45-B3C8-FE60E7B4DFB7}" type="presParOf" srcId="{14A8716F-F7B8-4B2D-8E16-A4D5981B1352}" destId="{074016FE-4FDF-4CD0-8836-0DB34B5A895A}" srcOrd="1" destOrd="0" presId="urn:microsoft.com/office/officeart/2005/8/layout/hierarchy3"/>
    <dgm:cxn modelId="{F8E00612-B01C-4951-9A01-E8EC6F1F766D}" type="presParOf" srcId="{074016FE-4FDF-4CD0-8836-0DB34B5A895A}" destId="{BA9C215F-D8E4-4D02-8927-5E1B405ABE0A}" srcOrd="0" destOrd="0" presId="urn:microsoft.com/office/officeart/2005/8/layout/hierarchy3"/>
    <dgm:cxn modelId="{CAE83736-1620-46A1-99FA-36E5E334BD71}" type="presParOf" srcId="{074016FE-4FDF-4CD0-8836-0DB34B5A895A}" destId="{15B34750-F462-4591-BBAA-17A899C6D957}" srcOrd="1" destOrd="0" presId="urn:microsoft.com/office/officeart/2005/8/layout/hierarchy3"/>
    <dgm:cxn modelId="{5FBD380F-38DA-452B-AC35-73CD51BB8090}" type="presParOf" srcId="{C4B4AC41-2D3D-4188-BA1D-8576EBF68AAD}" destId="{929E7FDE-C9AB-48D5-8924-8E4EFA4E4A2F}" srcOrd="1" destOrd="0" presId="urn:microsoft.com/office/officeart/2005/8/layout/hierarchy3"/>
    <dgm:cxn modelId="{7CEBA3F0-D87F-46D4-A4E8-8CF16BE1BD0B}" type="presParOf" srcId="{929E7FDE-C9AB-48D5-8924-8E4EFA4E4A2F}" destId="{50741AF3-994E-41DF-9D44-2034E507069A}" srcOrd="0" destOrd="0" presId="urn:microsoft.com/office/officeart/2005/8/layout/hierarchy3"/>
    <dgm:cxn modelId="{678639A6-4CF2-43EA-92C8-CD388A58929F}" type="presParOf" srcId="{50741AF3-994E-41DF-9D44-2034E507069A}" destId="{E73FED68-C9E0-493E-AAAA-0C75EB151648}" srcOrd="0" destOrd="0" presId="urn:microsoft.com/office/officeart/2005/8/layout/hierarchy3"/>
    <dgm:cxn modelId="{142A83D9-65FE-45E8-B9CB-2037E534F682}" type="presParOf" srcId="{50741AF3-994E-41DF-9D44-2034E507069A}" destId="{1F6997F3-1309-4727-875A-6D4A348597C4}" srcOrd="1" destOrd="0" presId="urn:microsoft.com/office/officeart/2005/8/layout/hierarchy3"/>
    <dgm:cxn modelId="{2D424BD4-8783-4E1B-AFDE-07AA26CBAEE0}" type="presParOf" srcId="{929E7FDE-C9AB-48D5-8924-8E4EFA4E4A2F}" destId="{7196E7E7-3A55-4106-9A32-BE7411B0D515}" srcOrd="1" destOrd="0" presId="urn:microsoft.com/office/officeart/2005/8/layout/hierarchy3"/>
    <dgm:cxn modelId="{E35742B7-69F7-430C-AE64-B8E06D6EC745}" type="presParOf" srcId="{7196E7E7-3A55-4106-9A32-BE7411B0D515}" destId="{2F127FFC-06DA-4CB7-9B71-8FE5A8DEED9F}" srcOrd="0" destOrd="0" presId="urn:microsoft.com/office/officeart/2005/8/layout/hierarchy3"/>
    <dgm:cxn modelId="{EA47F808-2FF8-4134-93BC-FB5E53A93171}" type="presParOf" srcId="{7196E7E7-3A55-4106-9A32-BE7411B0D515}" destId="{9D6A7E78-6B6F-4B21-A3D1-59B5CEB8EAF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0751B4D-2788-4830-9A95-BD95149F356F}" type="doc">
      <dgm:prSet loTypeId="urn:microsoft.com/office/officeart/2005/8/layout/hierarchy4" loCatId="hierarchy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F7C2565-1163-4EF1-A8DC-25D0E69A94DB}">
      <dgm:prSet custT="1"/>
      <dgm:spPr/>
      <dgm:t>
        <a:bodyPr/>
        <a:lstStyle/>
        <a:p>
          <a:r>
            <a:rPr lang="en-US" sz="2400" baseline="0" dirty="0">
              <a:latin typeface="Franklin Gothic Medium" panose="020B0603020102020204" pitchFamily="34" charset="0"/>
            </a:rPr>
            <a:t>Depression can impact on compensatory strategies as well as management of other chronic diseases (e.g. Diabetes, CHF)</a:t>
          </a:r>
          <a:endParaRPr lang="en-US" sz="2400" dirty="0">
            <a:latin typeface="Franklin Gothic Medium" panose="020B0603020102020204" pitchFamily="34" charset="0"/>
          </a:endParaRPr>
        </a:p>
      </dgm:t>
    </dgm:pt>
    <dgm:pt modelId="{C3EBA20E-85CE-4532-A2B7-CEFF952B812B}" type="parTrans" cxnId="{F08AA723-E125-4BC6-BEBB-538DB0E93CF2}">
      <dgm:prSet/>
      <dgm:spPr/>
      <dgm:t>
        <a:bodyPr/>
        <a:lstStyle/>
        <a:p>
          <a:endParaRPr lang="en-US">
            <a:latin typeface="Franklin Gothic Medium" panose="020B0603020102020204" pitchFamily="34" charset="0"/>
          </a:endParaRPr>
        </a:p>
      </dgm:t>
    </dgm:pt>
    <dgm:pt modelId="{C8821F11-B047-41FE-8623-BD30D8AB9EC0}" type="sibTrans" cxnId="{F08AA723-E125-4BC6-BEBB-538DB0E93CF2}">
      <dgm:prSet/>
      <dgm:spPr/>
      <dgm:t>
        <a:bodyPr/>
        <a:lstStyle/>
        <a:p>
          <a:endParaRPr lang="en-US">
            <a:latin typeface="Franklin Gothic Medium" panose="020B0603020102020204" pitchFamily="34" charset="0"/>
          </a:endParaRPr>
        </a:p>
      </dgm:t>
    </dgm:pt>
    <dgm:pt modelId="{047DEF23-4C63-4412-93A1-66F366AB319D}">
      <dgm:prSet custT="1"/>
      <dgm:spPr/>
      <dgm:t>
        <a:bodyPr/>
        <a:lstStyle/>
        <a:p>
          <a:r>
            <a:rPr lang="en-US" sz="2400" baseline="0" dirty="0">
              <a:latin typeface="Franklin Gothic Medium" panose="020B0603020102020204" pitchFamily="34" charset="0"/>
            </a:rPr>
            <a:t>Review for risk taking behavior</a:t>
          </a:r>
          <a:endParaRPr lang="en-US" sz="2400" dirty="0">
            <a:latin typeface="Franklin Gothic Medium" panose="020B0603020102020204" pitchFamily="34" charset="0"/>
          </a:endParaRPr>
        </a:p>
      </dgm:t>
    </dgm:pt>
    <dgm:pt modelId="{14D68973-2826-498B-B2C2-856BC98CC218}" type="parTrans" cxnId="{6CF699AC-B098-4477-B8B2-40CDF498F0CF}">
      <dgm:prSet/>
      <dgm:spPr/>
      <dgm:t>
        <a:bodyPr/>
        <a:lstStyle/>
        <a:p>
          <a:endParaRPr lang="en-US">
            <a:latin typeface="Franklin Gothic Medium" panose="020B0603020102020204" pitchFamily="34" charset="0"/>
          </a:endParaRPr>
        </a:p>
      </dgm:t>
    </dgm:pt>
    <dgm:pt modelId="{F182AA48-EA6E-43B4-BD61-ACFCCC90B607}" type="sibTrans" cxnId="{6CF699AC-B098-4477-B8B2-40CDF498F0CF}">
      <dgm:prSet/>
      <dgm:spPr/>
      <dgm:t>
        <a:bodyPr/>
        <a:lstStyle/>
        <a:p>
          <a:endParaRPr lang="en-US">
            <a:latin typeface="Franklin Gothic Medium" panose="020B0603020102020204" pitchFamily="34" charset="0"/>
          </a:endParaRPr>
        </a:p>
      </dgm:t>
    </dgm:pt>
    <dgm:pt modelId="{D8FE2668-B451-4135-ACE0-738F3F4158D8}">
      <dgm:prSet/>
      <dgm:spPr/>
      <dgm:t>
        <a:bodyPr/>
        <a:lstStyle/>
        <a:p>
          <a:r>
            <a:rPr lang="en-US" dirty="0">
              <a:latin typeface="Franklin Gothic Medium" panose="020B0603020102020204" pitchFamily="34" charset="0"/>
            </a:rPr>
            <a:t>ETOH use (never hurts to ask again – check with family / caregiver)</a:t>
          </a:r>
        </a:p>
      </dgm:t>
    </dgm:pt>
    <dgm:pt modelId="{E258863B-D45D-4655-AB39-D836F451BDB8}" type="parTrans" cxnId="{AF72D7AC-2624-4089-8392-5420023B0386}">
      <dgm:prSet/>
      <dgm:spPr/>
      <dgm:t>
        <a:bodyPr/>
        <a:lstStyle/>
        <a:p>
          <a:endParaRPr lang="en-US">
            <a:latin typeface="Franklin Gothic Medium" panose="020B0603020102020204" pitchFamily="34" charset="0"/>
          </a:endParaRPr>
        </a:p>
      </dgm:t>
    </dgm:pt>
    <dgm:pt modelId="{9900D8C9-070C-4174-8DC8-706139B43394}" type="sibTrans" cxnId="{AF72D7AC-2624-4089-8392-5420023B0386}">
      <dgm:prSet/>
      <dgm:spPr/>
      <dgm:t>
        <a:bodyPr/>
        <a:lstStyle/>
        <a:p>
          <a:endParaRPr lang="en-US">
            <a:latin typeface="Franklin Gothic Medium" panose="020B0603020102020204" pitchFamily="34" charset="0"/>
          </a:endParaRPr>
        </a:p>
      </dgm:t>
    </dgm:pt>
    <dgm:pt modelId="{4D56A3E5-9480-43E9-9CC3-DD10CF829ECC}">
      <dgm:prSet/>
      <dgm:spPr/>
      <dgm:t>
        <a:bodyPr/>
        <a:lstStyle/>
        <a:p>
          <a:r>
            <a:rPr lang="en-US">
              <a:latin typeface="Franklin Gothic Medium" panose="020B0603020102020204" pitchFamily="34" charset="0"/>
            </a:rPr>
            <a:t>Not using mobility aid as prescribed</a:t>
          </a:r>
        </a:p>
      </dgm:t>
    </dgm:pt>
    <dgm:pt modelId="{2CCC973B-50DA-4C6B-8EBB-E686DD3987F8}" type="parTrans" cxnId="{7808B598-8CE4-43BB-8599-32B41972C361}">
      <dgm:prSet/>
      <dgm:spPr/>
      <dgm:t>
        <a:bodyPr/>
        <a:lstStyle/>
        <a:p>
          <a:endParaRPr lang="en-US">
            <a:latin typeface="Franklin Gothic Medium" panose="020B0603020102020204" pitchFamily="34" charset="0"/>
          </a:endParaRPr>
        </a:p>
      </dgm:t>
    </dgm:pt>
    <dgm:pt modelId="{750A8E86-26B2-4EFE-A606-F5E5583842C2}" type="sibTrans" cxnId="{7808B598-8CE4-43BB-8599-32B41972C361}">
      <dgm:prSet/>
      <dgm:spPr/>
      <dgm:t>
        <a:bodyPr/>
        <a:lstStyle/>
        <a:p>
          <a:endParaRPr lang="en-US">
            <a:latin typeface="Franklin Gothic Medium" panose="020B0603020102020204" pitchFamily="34" charset="0"/>
          </a:endParaRPr>
        </a:p>
      </dgm:t>
    </dgm:pt>
    <dgm:pt modelId="{17FA4723-604E-488E-802D-893F00E74FB3}">
      <dgm:prSet/>
      <dgm:spPr/>
      <dgm:t>
        <a:bodyPr/>
        <a:lstStyle/>
        <a:p>
          <a:r>
            <a:rPr lang="en-US">
              <a:latin typeface="Franklin Gothic Medium" panose="020B0603020102020204" pitchFamily="34" charset="0"/>
            </a:rPr>
            <a:t>Standing on ladders / furniture after advised not to</a:t>
          </a:r>
        </a:p>
      </dgm:t>
    </dgm:pt>
    <dgm:pt modelId="{DD299E2B-71A7-46EF-86E4-2FB3D1CD9E12}" type="parTrans" cxnId="{18FB1DB4-DE2F-4123-AF07-DDC29BC22CD3}">
      <dgm:prSet/>
      <dgm:spPr/>
      <dgm:t>
        <a:bodyPr/>
        <a:lstStyle/>
        <a:p>
          <a:endParaRPr lang="en-US">
            <a:latin typeface="Franklin Gothic Medium" panose="020B0603020102020204" pitchFamily="34" charset="0"/>
          </a:endParaRPr>
        </a:p>
      </dgm:t>
    </dgm:pt>
    <dgm:pt modelId="{56A6563E-FD7F-4265-A6C0-28F09175FD11}" type="sibTrans" cxnId="{18FB1DB4-DE2F-4123-AF07-DDC29BC22CD3}">
      <dgm:prSet/>
      <dgm:spPr/>
      <dgm:t>
        <a:bodyPr/>
        <a:lstStyle/>
        <a:p>
          <a:endParaRPr lang="en-US">
            <a:latin typeface="Franklin Gothic Medium" panose="020B0603020102020204" pitchFamily="34" charset="0"/>
          </a:endParaRPr>
        </a:p>
      </dgm:t>
    </dgm:pt>
    <dgm:pt modelId="{9C5A29F6-B5C4-48D1-9B05-26C28894BDFA}" type="pres">
      <dgm:prSet presAssocID="{20751B4D-2788-4830-9A95-BD95149F356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2E1E5D-D08F-465A-9BE7-DD9D0CE3B58F}" type="pres">
      <dgm:prSet presAssocID="{4F7C2565-1163-4EF1-A8DC-25D0E69A94DB}" presName="vertOne" presStyleCnt="0"/>
      <dgm:spPr/>
    </dgm:pt>
    <dgm:pt modelId="{F9146862-33CA-4136-840D-D3E746AF43B4}" type="pres">
      <dgm:prSet presAssocID="{4F7C2565-1163-4EF1-A8DC-25D0E69A94DB}" presName="txOne" presStyleLbl="node0" presStyleIdx="0" presStyleCnt="2" custScaleX="200691">
        <dgm:presLayoutVars>
          <dgm:chPref val="3"/>
        </dgm:presLayoutVars>
      </dgm:prSet>
      <dgm:spPr/>
    </dgm:pt>
    <dgm:pt modelId="{6F223913-D0CF-4A28-A27A-895E50FB536A}" type="pres">
      <dgm:prSet presAssocID="{4F7C2565-1163-4EF1-A8DC-25D0E69A94DB}" presName="horzOne" presStyleCnt="0"/>
      <dgm:spPr/>
    </dgm:pt>
    <dgm:pt modelId="{424DD575-9954-41A7-9F15-DE8C536E6C1E}" type="pres">
      <dgm:prSet presAssocID="{C8821F11-B047-41FE-8623-BD30D8AB9EC0}" presName="sibSpaceOne" presStyleCnt="0"/>
      <dgm:spPr/>
    </dgm:pt>
    <dgm:pt modelId="{150503DE-822C-46F1-B076-CD3BA9174250}" type="pres">
      <dgm:prSet presAssocID="{047DEF23-4C63-4412-93A1-66F366AB319D}" presName="vertOne" presStyleCnt="0"/>
      <dgm:spPr/>
    </dgm:pt>
    <dgm:pt modelId="{84082B6B-4763-494D-A190-81BCD1241685}" type="pres">
      <dgm:prSet presAssocID="{047DEF23-4C63-4412-93A1-66F366AB319D}" presName="txOne" presStyleLbl="node0" presStyleIdx="1" presStyleCnt="2">
        <dgm:presLayoutVars>
          <dgm:chPref val="3"/>
        </dgm:presLayoutVars>
      </dgm:prSet>
      <dgm:spPr/>
    </dgm:pt>
    <dgm:pt modelId="{9ED1DC1F-04D0-42DB-B0AA-5CCA50A752D7}" type="pres">
      <dgm:prSet presAssocID="{047DEF23-4C63-4412-93A1-66F366AB319D}" presName="parTransOne" presStyleCnt="0"/>
      <dgm:spPr/>
    </dgm:pt>
    <dgm:pt modelId="{BCAA1AE3-7C75-44C0-B40B-14A0AE82D90C}" type="pres">
      <dgm:prSet presAssocID="{047DEF23-4C63-4412-93A1-66F366AB319D}" presName="horzOne" presStyleCnt="0"/>
      <dgm:spPr/>
    </dgm:pt>
    <dgm:pt modelId="{C41B0C8E-DE80-40ED-A221-526C16B56091}" type="pres">
      <dgm:prSet presAssocID="{D8FE2668-B451-4135-ACE0-738F3F4158D8}" presName="vertTwo" presStyleCnt="0"/>
      <dgm:spPr/>
    </dgm:pt>
    <dgm:pt modelId="{58D2D4E3-9859-4CA4-BFCF-92CDF0B67340}" type="pres">
      <dgm:prSet presAssocID="{D8FE2668-B451-4135-ACE0-738F3F4158D8}" presName="txTwo" presStyleLbl="node2" presStyleIdx="0" presStyleCnt="3">
        <dgm:presLayoutVars>
          <dgm:chPref val="3"/>
        </dgm:presLayoutVars>
      </dgm:prSet>
      <dgm:spPr/>
    </dgm:pt>
    <dgm:pt modelId="{E1F3E9C5-9A02-4137-A3C7-2FC706312CB3}" type="pres">
      <dgm:prSet presAssocID="{D8FE2668-B451-4135-ACE0-738F3F4158D8}" presName="horzTwo" presStyleCnt="0"/>
      <dgm:spPr/>
    </dgm:pt>
    <dgm:pt modelId="{F7916E86-41A2-4E1A-A04E-F9C74B64087D}" type="pres">
      <dgm:prSet presAssocID="{9900D8C9-070C-4174-8DC8-706139B43394}" presName="sibSpaceTwo" presStyleCnt="0"/>
      <dgm:spPr/>
    </dgm:pt>
    <dgm:pt modelId="{251DDD3A-009A-4C33-A0CC-0B13EF8049A3}" type="pres">
      <dgm:prSet presAssocID="{4D56A3E5-9480-43E9-9CC3-DD10CF829ECC}" presName="vertTwo" presStyleCnt="0"/>
      <dgm:spPr/>
    </dgm:pt>
    <dgm:pt modelId="{106E2FD3-6FE9-488B-AB6E-F47EE08097A0}" type="pres">
      <dgm:prSet presAssocID="{4D56A3E5-9480-43E9-9CC3-DD10CF829ECC}" presName="txTwo" presStyleLbl="node2" presStyleIdx="1" presStyleCnt="3">
        <dgm:presLayoutVars>
          <dgm:chPref val="3"/>
        </dgm:presLayoutVars>
      </dgm:prSet>
      <dgm:spPr/>
    </dgm:pt>
    <dgm:pt modelId="{BE0D53E9-1960-4349-B64D-B926C3EC080B}" type="pres">
      <dgm:prSet presAssocID="{4D56A3E5-9480-43E9-9CC3-DD10CF829ECC}" presName="horzTwo" presStyleCnt="0"/>
      <dgm:spPr/>
    </dgm:pt>
    <dgm:pt modelId="{E78C2E02-A23D-4304-B194-AA4F5731C730}" type="pres">
      <dgm:prSet presAssocID="{750A8E86-26B2-4EFE-A606-F5E5583842C2}" presName="sibSpaceTwo" presStyleCnt="0"/>
      <dgm:spPr/>
    </dgm:pt>
    <dgm:pt modelId="{E4D20132-00C1-4384-BE20-61375A1AA4FB}" type="pres">
      <dgm:prSet presAssocID="{17FA4723-604E-488E-802D-893F00E74FB3}" presName="vertTwo" presStyleCnt="0"/>
      <dgm:spPr/>
    </dgm:pt>
    <dgm:pt modelId="{4DD9B669-6F2A-4EBA-8100-68378DC43BC9}" type="pres">
      <dgm:prSet presAssocID="{17FA4723-604E-488E-802D-893F00E74FB3}" presName="txTwo" presStyleLbl="node2" presStyleIdx="2" presStyleCnt="3">
        <dgm:presLayoutVars>
          <dgm:chPref val="3"/>
        </dgm:presLayoutVars>
      </dgm:prSet>
      <dgm:spPr/>
    </dgm:pt>
    <dgm:pt modelId="{BEDEE5E9-9BEF-4C9F-8C7F-A402B7D6DC9F}" type="pres">
      <dgm:prSet presAssocID="{17FA4723-604E-488E-802D-893F00E74FB3}" presName="horzTwo" presStyleCnt="0"/>
      <dgm:spPr/>
    </dgm:pt>
  </dgm:ptLst>
  <dgm:cxnLst>
    <dgm:cxn modelId="{F752A50B-13CC-40AB-8A9A-F9B476AFFDD7}" type="presOf" srcId="{D8FE2668-B451-4135-ACE0-738F3F4158D8}" destId="{58D2D4E3-9859-4CA4-BFCF-92CDF0B67340}" srcOrd="0" destOrd="0" presId="urn:microsoft.com/office/officeart/2005/8/layout/hierarchy4"/>
    <dgm:cxn modelId="{770F7811-4477-4358-95FF-5C8DCF54456D}" type="presOf" srcId="{20751B4D-2788-4830-9A95-BD95149F356F}" destId="{9C5A29F6-B5C4-48D1-9B05-26C28894BDFA}" srcOrd="0" destOrd="0" presId="urn:microsoft.com/office/officeart/2005/8/layout/hierarchy4"/>
    <dgm:cxn modelId="{F08AA723-E125-4BC6-BEBB-538DB0E93CF2}" srcId="{20751B4D-2788-4830-9A95-BD95149F356F}" destId="{4F7C2565-1163-4EF1-A8DC-25D0E69A94DB}" srcOrd="0" destOrd="0" parTransId="{C3EBA20E-85CE-4532-A2B7-CEFF952B812B}" sibTransId="{C8821F11-B047-41FE-8623-BD30D8AB9EC0}"/>
    <dgm:cxn modelId="{A0C76D27-9BE9-4A44-92BE-D2CED71D7596}" type="presOf" srcId="{047DEF23-4C63-4412-93A1-66F366AB319D}" destId="{84082B6B-4763-494D-A190-81BCD1241685}" srcOrd="0" destOrd="0" presId="urn:microsoft.com/office/officeart/2005/8/layout/hierarchy4"/>
    <dgm:cxn modelId="{3F9F342D-E16A-43AF-8C45-7A41AB97BC8E}" type="presOf" srcId="{17FA4723-604E-488E-802D-893F00E74FB3}" destId="{4DD9B669-6F2A-4EBA-8100-68378DC43BC9}" srcOrd="0" destOrd="0" presId="urn:microsoft.com/office/officeart/2005/8/layout/hierarchy4"/>
    <dgm:cxn modelId="{8A322374-95A3-4813-B288-650727C28914}" type="presOf" srcId="{4D56A3E5-9480-43E9-9CC3-DD10CF829ECC}" destId="{106E2FD3-6FE9-488B-AB6E-F47EE08097A0}" srcOrd="0" destOrd="0" presId="urn:microsoft.com/office/officeart/2005/8/layout/hierarchy4"/>
    <dgm:cxn modelId="{BECFBB88-3F6E-4DCE-A85D-64BE73B3AADD}" type="presOf" srcId="{4F7C2565-1163-4EF1-A8DC-25D0E69A94DB}" destId="{F9146862-33CA-4136-840D-D3E746AF43B4}" srcOrd="0" destOrd="0" presId="urn:microsoft.com/office/officeart/2005/8/layout/hierarchy4"/>
    <dgm:cxn modelId="{7808B598-8CE4-43BB-8599-32B41972C361}" srcId="{047DEF23-4C63-4412-93A1-66F366AB319D}" destId="{4D56A3E5-9480-43E9-9CC3-DD10CF829ECC}" srcOrd="1" destOrd="0" parTransId="{2CCC973B-50DA-4C6B-8EBB-E686DD3987F8}" sibTransId="{750A8E86-26B2-4EFE-A606-F5E5583842C2}"/>
    <dgm:cxn modelId="{6CF699AC-B098-4477-B8B2-40CDF498F0CF}" srcId="{20751B4D-2788-4830-9A95-BD95149F356F}" destId="{047DEF23-4C63-4412-93A1-66F366AB319D}" srcOrd="1" destOrd="0" parTransId="{14D68973-2826-498B-B2C2-856BC98CC218}" sibTransId="{F182AA48-EA6E-43B4-BD61-ACFCCC90B607}"/>
    <dgm:cxn modelId="{AF72D7AC-2624-4089-8392-5420023B0386}" srcId="{047DEF23-4C63-4412-93A1-66F366AB319D}" destId="{D8FE2668-B451-4135-ACE0-738F3F4158D8}" srcOrd="0" destOrd="0" parTransId="{E258863B-D45D-4655-AB39-D836F451BDB8}" sibTransId="{9900D8C9-070C-4174-8DC8-706139B43394}"/>
    <dgm:cxn modelId="{18FB1DB4-DE2F-4123-AF07-DDC29BC22CD3}" srcId="{047DEF23-4C63-4412-93A1-66F366AB319D}" destId="{17FA4723-604E-488E-802D-893F00E74FB3}" srcOrd="2" destOrd="0" parTransId="{DD299E2B-71A7-46EF-86E4-2FB3D1CD9E12}" sibTransId="{56A6563E-FD7F-4265-A6C0-28F09175FD11}"/>
    <dgm:cxn modelId="{2D3A01DF-CCA5-4583-82F6-DB37A268DC99}" type="presParOf" srcId="{9C5A29F6-B5C4-48D1-9B05-26C28894BDFA}" destId="{722E1E5D-D08F-465A-9BE7-DD9D0CE3B58F}" srcOrd="0" destOrd="0" presId="urn:microsoft.com/office/officeart/2005/8/layout/hierarchy4"/>
    <dgm:cxn modelId="{9CA1A33F-2632-413E-B635-F9BD3E65E018}" type="presParOf" srcId="{722E1E5D-D08F-465A-9BE7-DD9D0CE3B58F}" destId="{F9146862-33CA-4136-840D-D3E746AF43B4}" srcOrd="0" destOrd="0" presId="urn:microsoft.com/office/officeart/2005/8/layout/hierarchy4"/>
    <dgm:cxn modelId="{27D5F196-0B28-44E7-83DC-2800F0AFD45B}" type="presParOf" srcId="{722E1E5D-D08F-465A-9BE7-DD9D0CE3B58F}" destId="{6F223913-D0CF-4A28-A27A-895E50FB536A}" srcOrd="1" destOrd="0" presId="urn:microsoft.com/office/officeart/2005/8/layout/hierarchy4"/>
    <dgm:cxn modelId="{321DAE1B-90B8-4B58-9539-D0A07B2E999B}" type="presParOf" srcId="{9C5A29F6-B5C4-48D1-9B05-26C28894BDFA}" destId="{424DD575-9954-41A7-9F15-DE8C536E6C1E}" srcOrd="1" destOrd="0" presId="urn:microsoft.com/office/officeart/2005/8/layout/hierarchy4"/>
    <dgm:cxn modelId="{91B8E16D-D1B0-40D1-8AA1-B6386D3993A3}" type="presParOf" srcId="{9C5A29F6-B5C4-48D1-9B05-26C28894BDFA}" destId="{150503DE-822C-46F1-B076-CD3BA9174250}" srcOrd="2" destOrd="0" presId="urn:microsoft.com/office/officeart/2005/8/layout/hierarchy4"/>
    <dgm:cxn modelId="{12BE4B90-7FA7-44B9-82FB-6B4BE80158F1}" type="presParOf" srcId="{150503DE-822C-46F1-B076-CD3BA9174250}" destId="{84082B6B-4763-494D-A190-81BCD1241685}" srcOrd="0" destOrd="0" presId="urn:microsoft.com/office/officeart/2005/8/layout/hierarchy4"/>
    <dgm:cxn modelId="{9F5A1070-C1A6-4C05-9269-12CDFFDACBB3}" type="presParOf" srcId="{150503DE-822C-46F1-B076-CD3BA9174250}" destId="{9ED1DC1F-04D0-42DB-B0AA-5CCA50A752D7}" srcOrd="1" destOrd="0" presId="urn:microsoft.com/office/officeart/2005/8/layout/hierarchy4"/>
    <dgm:cxn modelId="{1990C001-EA56-40FC-B43B-044D6E82371C}" type="presParOf" srcId="{150503DE-822C-46F1-B076-CD3BA9174250}" destId="{BCAA1AE3-7C75-44C0-B40B-14A0AE82D90C}" srcOrd="2" destOrd="0" presId="urn:microsoft.com/office/officeart/2005/8/layout/hierarchy4"/>
    <dgm:cxn modelId="{596BE7ED-636E-44C8-8B7B-399FB6D6A18F}" type="presParOf" srcId="{BCAA1AE3-7C75-44C0-B40B-14A0AE82D90C}" destId="{C41B0C8E-DE80-40ED-A221-526C16B56091}" srcOrd="0" destOrd="0" presId="urn:microsoft.com/office/officeart/2005/8/layout/hierarchy4"/>
    <dgm:cxn modelId="{886DEED8-68E5-4199-949D-8838930A7005}" type="presParOf" srcId="{C41B0C8E-DE80-40ED-A221-526C16B56091}" destId="{58D2D4E3-9859-4CA4-BFCF-92CDF0B67340}" srcOrd="0" destOrd="0" presId="urn:microsoft.com/office/officeart/2005/8/layout/hierarchy4"/>
    <dgm:cxn modelId="{5C9F7CE2-8D06-4878-A32C-10E67D396F3E}" type="presParOf" srcId="{C41B0C8E-DE80-40ED-A221-526C16B56091}" destId="{E1F3E9C5-9A02-4137-A3C7-2FC706312CB3}" srcOrd="1" destOrd="0" presId="urn:microsoft.com/office/officeart/2005/8/layout/hierarchy4"/>
    <dgm:cxn modelId="{350F4E09-AED0-4012-A0EF-666B2EE6C8B8}" type="presParOf" srcId="{BCAA1AE3-7C75-44C0-B40B-14A0AE82D90C}" destId="{F7916E86-41A2-4E1A-A04E-F9C74B64087D}" srcOrd="1" destOrd="0" presId="urn:microsoft.com/office/officeart/2005/8/layout/hierarchy4"/>
    <dgm:cxn modelId="{C8625D7C-5233-428F-96DE-A20190784C9F}" type="presParOf" srcId="{BCAA1AE3-7C75-44C0-B40B-14A0AE82D90C}" destId="{251DDD3A-009A-4C33-A0CC-0B13EF8049A3}" srcOrd="2" destOrd="0" presId="urn:microsoft.com/office/officeart/2005/8/layout/hierarchy4"/>
    <dgm:cxn modelId="{37B44E26-5D6B-49B9-B5EB-C1D82B4C4A9A}" type="presParOf" srcId="{251DDD3A-009A-4C33-A0CC-0B13EF8049A3}" destId="{106E2FD3-6FE9-488B-AB6E-F47EE08097A0}" srcOrd="0" destOrd="0" presId="urn:microsoft.com/office/officeart/2005/8/layout/hierarchy4"/>
    <dgm:cxn modelId="{3F902B3C-64DD-468F-A6B1-977F1327DF02}" type="presParOf" srcId="{251DDD3A-009A-4C33-A0CC-0B13EF8049A3}" destId="{BE0D53E9-1960-4349-B64D-B926C3EC080B}" srcOrd="1" destOrd="0" presId="urn:microsoft.com/office/officeart/2005/8/layout/hierarchy4"/>
    <dgm:cxn modelId="{A4EB9DA8-3DF2-436E-AF1C-1453CF6DF550}" type="presParOf" srcId="{BCAA1AE3-7C75-44C0-B40B-14A0AE82D90C}" destId="{E78C2E02-A23D-4304-B194-AA4F5731C730}" srcOrd="3" destOrd="0" presId="urn:microsoft.com/office/officeart/2005/8/layout/hierarchy4"/>
    <dgm:cxn modelId="{96B4776B-B3C0-4AB1-9073-07E17D48DA7E}" type="presParOf" srcId="{BCAA1AE3-7C75-44C0-B40B-14A0AE82D90C}" destId="{E4D20132-00C1-4384-BE20-61375A1AA4FB}" srcOrd="4" destOrd="0" presId="urn:microsoft.com/office/officeart/2005/8/layout/hierarchy4"/>
    <dgm:cxn modelId="{E5E65E04-65E7-466D-AAA6-24D75AC32F29}" type="presParOf" srcId="{E4D20132-00C1-4384-BE20-61375A1AA4FB}" destId="{4DD9B669-6F2A-4EBA-8100-68378DC43BC9}" srcOrd="0" destOrd="0" presId="urn:microsoft.com/office/officeart/2005/8/layout/hierarchy4"/>
    <dgm:cxn modelId="{EA3AD017-BDC1-4538-B344-81B6F3C3A0A9}" type="presParOf" srcId="{E4D20132-00C1-4384-BE20-61375A1AA4FB}" destId="{BEDEE5E9-9BEF-4C9F-8C7F-A402B7D6DC9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89F5EFB-D313-46A0-8015-F489F6557D0A}" type="doc">
      <dgm:prSet loTypeId="urn:microsoft.com/office/officeart/2008/layout/IncreasingCircleProcess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F882FF-CC2C-415C-B73B-49C9CC027ADE}">
      <dgm:prSet custT="1"/>
      <dgm:spPr/>
      <dgm:t>
        <a:bodyPr/>
        <a:lstStyle/>
        <a:p>
          <a:r>
            <a:rPr lang="en-US" sz="2000" b="1" dirty="0">
              <a:solidFill>
                <a:srgbClr val="113052"/>
              </a:solidFill>
              <a:latin typeface="Franklin Gothic Medium" panose="020B0603020102020204" pitchFamily="34" charset="0"/>
            </a:rPr>
            <a:t>Specialized Geriatric Services (SGS) </a:t>
          </a:r>
          <a:r>
            <a:rPr lang="en-US" sz="2000" b="0" dirty="0">
              <a:solidFill>
                <a:srgbClr val="113052"/>
              </a:solidFill>
              <a:latin typeface="Franklin Gothic Medium" panose="020B0603020102020204" pitchFamily="34" charset="0"/>
            </a:rPr>
            <a:t>experts</a:t>
          </a:r>
          <a:r>
            <a:rPr lang="en-US" sz="2000" dirty="0">
              <a:solidFill>
                <a:srgbClr val="113052"/>
              </a:solidFill>
              <a:latin typeface="Franklin Gothic Medium" panose="020B0603020102020204" pitchFamily="34" charset="0"/>
            </a:rPr>
            <a:t> in mobility/falls assessment and treatment.</a:t>
          </a:r>
        </a:p>
      </dgm:t>
    </dgm:pt>
    <dgm:pt modelId="{6103F11D-04CC-4E58-B7EE-D61E7A841D5D}" type="parTrans" cxnId="{67153DE3-B760-421F-B9EE-91E4141D43B2}">
      <dgm:prSet/>
      <dgm:spPr/>
      <dgm:t>
        <a:bodyPr/>
        <a:lstStyle/>
        <a:p>
          <a:endParaRPr lang="en-US" sz="3200">
            <a:latin typeface="Franklin Gothic Medium" panose="020B0603020102020204" pitchFamily="34" charset="0"/>
          </a:endParaRPr>
        </a:p>
      </dgm:t>
    </dgm:pt>
    <dgm:pt modelId="{C3F82B54-893F-4D79-8887-F742D2AE0C60}" type="sibTrans" cxnId="{67153DE3-B760-421F-B9EE-91E4141D43B2}">
      <dgm:prSet/>
      <dgm:spPr/>
      <dgm:t>
        <a:bodyPr/>
        <a:lstStyle/>
        <a:p>
          <a:endParaRPr lang="en-US" sz="3200">
            <a:latin typeface="Franklin Gothic Medium" panose="020B0603020102020204" pitchFamily="34" charset="0"/>
          </a:endParaRPr>
        </a:p>
      </dgm:t>
    </dgm:pt>
    <dgm:pt modelId="{3C1511C2-2A58-48F4-A9FD-1BF8F2DBE3A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u="none" dirty="0">
              <a:latin typeface="Franklin Gothic Medium" panose="020B0603020102020204" pitchFamily="34" charset="0"/>
            </a:rPr>
            <a:t>Geriatric Assessment Outreach Teams (GAOT) </a:t>
          </a:r>
        </a:p>
      </dgm:t>
    </dgm:pt>
    <dgm:pt modelId="{D7E520E9-E6F5-49B1-87F8-7274718FBF50}" type="parTrans" cxnId="{D151DDB4-0B91-4491-AC12-4F77027D2207}">
      <dgm:prSet/>
      <dgm:spPr/>
      <dgm:t>
        <a:bodyPr/>
        <a:lstStyle/>
        <a:p>
          <a:endParaRPr lang="en-US" sz="3200">
            <a:latin typeface="Franklin Gothic Medium" panose="020B0603020102020204" pitchFamily="34" charset="0"/>
          </a:endParaRPr>
        </a:p>
      </dgm:t>
    </dgm:pt>
    <dgm:pt modelId="{683675F1-76D7-408A-8BB3-B4355C2A8308}" type="sibTrans" cxnId="{D151DDB4-0B91-4491-AC12-4F77027D2207}">
      <dgm:prSet/>
      <dgm:spPr/>
      <dgm:t>
        <a:bodyPr/>
        <a:lstStyle/>
        <a:p>
          <a:endParaRPr lang="en-US" sz="3200">
            <a:latin typeface="Franklin Gothic Medium" panose="020B0603020102020204" pitchFamily="34" charset="0"/>
          </a:endParaRPr>
        </a:p>
      </dgm:t>
    </dgm:pt>
    <dgm:pt modelId="{23B30695-DA7D-4226-A2DA-B51B804FE399}">
      <dgm:prSet custT="1"/>
      <dgm:spPr/>
      <dgm:t>
        <a:bodyPr/>
        <a:lstStyle/>
        <a:p>
          <a:pPr>
            <a:buNone/>
          </a:pPr>
          <a:r>
            <a:rPr lang="en-US" sz="2000" u="none" dirty="0">
              <a:latin typeface="Franklin Gothic Medium" panose="020B0603020102020204" pitchFamily="34" charset="0"/>
            </a:rPr>
            <a:t>Geriatric Day Hospitals </a:t>
          </a:r>
        </a:p>
      </dgm:t>
    </dgm:pt>
    <dgm:pt modelId="{81CA277A-DB16-4B1D-9A34-7336B08C6663}" type="parTrans" cxnId="{9A8D2BBF-E4A8-4358-A33B-31DA9D9384B8}">
      <dgm:prSet/>
      <dgm:spPr/>
      <dgm:t>
        <a:bodyPr/>
        <a:lstStyle/>
        <a:p>
          <a:endParaRPr lang="en-US" sz="3200">
            <a:latin typeface="Franklin Gothic Medium" panose="020B0603020102020204" pitchFamily="34" charset="0"/>
          </a:endParaRPr>
        </a:p>
      </dgm:t>
    </dgm:pt>
    <dgm:pt modelId="{9D275336-6ED1-481E-A717-A551501EEC82}" type="sibTrans" cxnId="{9A8D2BBF-E4A8-4358-A33B-31DA9D9384B8}">
      <dgm:prSet/>
      <dgm:spPr/>
      <dgm:t>
        <a:bodyPr/>
        <a:lstStyle/>
        <a:p>
          <a:endParaRPr lang="en-US" sz="3200">
            <a:latin typeface="Franklin Gothic Medium" panose="020B0603020102020204" pitchFamily="34" charset="0"/>
          </a:endParaRPr>
        </a:p>
      </dgm:t>
    </dgm:pt>
    <dgm:pt modelId="{81503915-B860-4CB8-9E09-3E568B8DE505}">
      <dgm:prSet custT="1"/>
      <dgm:spPr/>
      <dgm:t>
        <a:bodyPr/>
        <a:lstStyle/>
        <a:p>
          <a:r>
            <a:rPr lang="en-US" sz="2000" u="sng" dirty="0">
              <a:solidFill>
                <a:srgbClr val="113052"/>
              </a:solidFill>
              <a:latin typeface="Franklin Gothic Medium" panose="020B0603020102020204" pitchFamily="34" charset="0"/>
            </a:rPr>
            <a:t>Champlain (eastern Ontario in or near Ottawa) Region</a:t>
          </a:r>
          <a:endParaRPr lang="en-US" sz="2000" dirty="0">
            <a:solidFill>
              <a:srgbClr val="113052"/>
            </a:solidFill>
            <a:latin typeface="Franklin Gothic Medium" panose="020B0603020102020204" pitchFamily="34" charset="0"/>
          </a:endParaRPr>
        </a:p>
      </dgm:t>
    </dgm:pt>
    <dgm:pt modelId="{D0BB3608-17F2-4979-9A60-45BF50624468}" type="parTrans" cxnId="{1CD3E4A6-501D-4BD4-8C9C-61DAD66353B5}">
      <dgm:prSet/>
      <dgm:spPr/>
      <dgm:t>
        <a:bodyPr/>
        <a:lstStyle/>
        <a:p>
          <a:endParaRPr lang="en-US" sz="3200">
            <a:latin typeface="Franklin Gothic Medium" panose="020B0603020102020204" pitchFamily="34" charset="0"/>
          </a:endParaRPr>
        </a:p>
      </dgm:t>
    </dgm:pt>
    <dgm:pt modelId="{76E6574F-EB06-433E-BAAD-34880D7B5B31}" type="sibTrans" cxnId="{1CD3E4A6-501D-4BD4-8C9C-61DAD66353B5}">
      <dgm:prSet/>
      <dgm:spPr/>
      <dgm:t>
        <a:bodyPr/>
        <a:lstStyle/>
        <a:p>
          <a:endParaRPr lang="en-US" sz="3200">
            <a:latin typeface="Franklin Gothic Medium" panose="020B0603020102020204" pitchFamily="34" charset="0"/>
          </a:endParaRPr>
        </a:p>
      </dgm:t>
    </dgm:pt>
    <dgm:pt modelId="{0F656432-6ADA-49CD-BC3D-99B8DBE874E1}">
      <dgm:prSet custT="1"/>
      <dgm:spPr/>
      <dgm:t>
        <a:bodyPr/>
        <a:lstStyle/>
        <a:p>
          <a:r>
            <a:rPr lang="en-US" sz="2000" dirty="0">
              <a:latin typeface="Franklin Gothic Medium" panose="020B0603020102020204" pitchFamily="34" charset="0"/>
            </a:rPr>
            <a:t>Geriatric Assessment Outreach Teams (GAOT) at </a:t>
          </a:r>
          <a:r>
            <a:rPr lang="en-US" sz="2000" dirty="0">
              <a:solidFill>
                <a:srgbClr val="0000FF"/>
              </a:solidFill>
              <a:latin typeface="Franklin Gothic Medium" panose="020B06030201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www.rgpeo.com</a:t>
          </a:r>
          <a:r>
            <a:rPr lang="en-US" sz="2000" dirty="0">
              <a:solidFill>
                <a:srgbClr val="0000FF"/>
              </a:solidFill>
              <a:latin typeface="Franklin Gothic Medium" panose="020B0603020102020204" pitchFamily="34" charset="0"/>
            </a:rPr>
            <a:t> </a:t>
          </a:r>
          <a:r>
            <a:rPr lang="en-US" sz="2000" u="sng" dirty="0">
              <a:solidFill>
                <a:srgbClr val="0000FF"/>
              </a:solidFill>
              <a:latin typeface="Franklin Gothic Medium" panose="020B0603020102020204" pitchFamily="34" charset="0"/>
            </a:rPr>
            <a:t> </a:t>
          </a:r>
          <a:endParaRPr lang="en-US" sz="2000" dirty="0">
            <a:solidFill>
              <a:srgbClr val="0000FF"/>
            </a:solidFill>
            <a:latin typeface="Franklin Gothic Medium" panose="020B0603020102020204" pitchFamily="34" charset="0"/>
          </a:endParaRPr>
        </a:p>
      </dgm:t>
    </dgm:pt>
    <dgm:pt modelId="{54C06DB1-AEFA-4A9D-A9B4-F2C4A5EF0D64}" type="parTrans" cxnId="{0C1AB8A7-86C9-4E68-B775-7662C1464213}">
      <dgm:prSet/>
      <dgm:spPr/>
      <dgm:t>
        <a:bodyPr/>
        <a:lstStyle/>
        <a:p>
          <a:endParaRPr lang="en-US" sz="3200">
            <a:latin typeface="Franklin Gothic Medium" panose="020B0603020102020204" pitchFamily="34" charset="0"/>
          </a:endParaRPr>
        </a:p>
      </dgm:t>
    </dgm:pt>
    <dgm:pt modelId="{818BEDA3-8147-43A2-8372-A2EB93913A38}" type="sibTrans" cxnId="{0C1AB8A7-86C9-4E68-B775-7662C1464213}">
      <dgm:prSet/>
      <dgm:spPr/>
      <dgm:t>
        <a:bodyPr/>
        <a:lstStyle/>
        <a:p>
          <a:endParaRPr lang="en-US" sz="3200">
            <a:latin typeface="Franklin Gothic Medium" panose="020B0603020102020204" pitchFamily="34" charset="0"/>
          </a:endParaRPr>
        </a:p>
      </dgm:t>
    </dgm:pt>
    <dgm:pt modelId="{99E03054-F9F3-4A0A-A53D-785DF0B9FCE6}">
      <dgm:prSet custT="1"/>
      <dgm:spPr/>
      <dgm:t>
        <a:bodyPr/>
        <a:lstStyle/>
        <a:p>
          <a:r>
            <a:rPr lang="en-US" sz="2000" u="sng" dirty="0">
              <a:solidFill>
                <a:srgbClr val="113052"/>
              </a:solidFill>
              <a:latin typeface="Franklin Gothic Medium" panose="020B0603020102020204" pitchFamily="34" charset="0"/>
            </a:rPr>
            <a:t>In other areas of Ontario</a:t>
          </a:r>
          <a:endParaRPr lang="en-US" sz="2000" dirty="0">
            <a:solidFill>
              <a:srgbClr val="113052"/>
            </a:solidFill>
            <a:latin typeface="Franklin Gothic Medium" panose="020B0603020102020204" pitchFamily="34" charset="0"/>
          </a:endParaRPr>
        </a:p>
      </dgm:t>
    </dgm:pt>
    <dgm:pt modelId="{962F82B8-6BBA-4651-BC3C-13AD00BEFAB9}" type="parTrans" cxnId="{9DB5E7E2-26DC-4AE2-AEE9-8E1BEA6CF0CB}">
      <dgm:prSet/>
      <dgm:spPr/>
      <dgm:t>
        <a:bodyPr/>
        <a:lstStyle/>
        <a:p>
          <a:endParaRPr lang="en-US" sz="3200">
            <a:latin typeface="Franklin Gothic Medium" panose="020B0603020102020204" pitchFamily="34" charset="0"/>
          </a:endParaRPr>
        </a:p>
      </dgm:t>
    </dgm:pt>
    <dgm:pt modelId="{7E890E46-C3F0-4FB0-A948-6E7D66090D59}" type="sibTrans" cxnId="{9DB5E7E2-26DC-4AE2-AEE9-8E1BEA6CF0CB}">
      <dgm:prSet/>
      <dgm:spPr/>
      <dgm:t>
        <a:bodyPr/>
        <a:lstStyle/>
        <a:p>
          <a:endParaRPr lang="en-US" sz="3200">
            <a:latin typeface="Franklin Gothic Medium" panose="020B0603020102020204" pitchFamily="34" charset="0"/>
          </a:endParaRPr>
        </a:p>
      </dgm:t>
    </dgm:pt>
    <dgm:pt modelId="{2C910C3B-8AB2-4536-9AB6-D9C54092811B}">
      <dgm:prSet custT="1"/>
      <dgm:spPr/>
      <dgm:t>
        <a:bodyPr/>
        <a:lstStyle/>
        <a:p>
          <a:r>
            <a:rPr lang="en-US" sz="2000" u="none" dirty="0">
              <a:latin typeface="Franklin Gothic Medium" panose="020B0603020102020204" pitchFamily="34" charset="0"/>
            </a:rPr>
            <a:t>Regional Geriatric Programs (RGPs) of Ontario </a:t>
          </a:r>
          <a:r>
            <a:rPr lang="en-US" sz="2000" u="sng" dirty="0">
              <a:solidFill>
                <a:srgbClr val="0000FF"/>
              </a:solidFill>
              <a:latin typeface="Franklin Gothic Medium" panose="020B060302010202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www.rgps.on.ca</a:t>
          </a:r>
          <a:endParaRPr lang="en-US" sz="2000" dirty="0">
            <a:solidFill>
              <a:srgbClr val="0000FF"/>
            </a:solidFill>
            <a:latin typeface="Franklin Gothic Medium" panose="020B0603020102020204" pitchFamily="34" charset="0"/>
          </a:endParaRPr>
        </a:p>
      </dgm:t>
    </dgm:pt>
    <dgm:pt modelId="{6092298E-7A21-429F-BB85-315C06E85AC7}" type="parTrans" cxnId="{6A319F46-382C-42BF-BBF6-7C843D5F8B74}">
      <dgm:prSet/>
      <dgm:spPr/>
      <dgm:t>
        <a:bodyPr/>
        <a:lstStyle/>
        <a:p>
          <a:endParaRPr lang="en-US" sz="3200">
            <a:latin typeface="Franklin Gothic Medium" panose="020B0603020102020204" pitchFamily="34" charset="0"/>
          </a:endParaRPr>
        </a:p>
      </dgm:t>
    </dgm:pt>
    <dgm:pt modelId="{E45C5F62-EA82-4770-92F9-09A47C5D6709}" type="sibTrans" cxnId="{6A319F46-382C-42BF-BBF6-7C843D5F8B74}">
      <dgm:prSet/>
      <dgm:spPr/>
      <dgm:t>
        <a:bodyPr/>
        <a:lstStyle/>
        <a:p>
          <a:endParaRPr lang="en-US" sz="3200">
            <a:latin typeface="Franklin Gothic Medium" panose="020B0603020102020204" pitchFamily="34" charset="0"/>
          </a:endParaRPr>
        </a:p>
      </dgm:t>
    </dgm:pt>
    <dgm:pt modelId="{47EDD7BD-B3BA-4CD0-B4FF-568459937A68}">
      <dgm:prSet custT="1"/>
      <dgm:spPr/>
      <dgm:t>
        <a:bodyPr/>
        <a:lstStyle/>
        <a:p>
          <a:r>
            <a:rPr lang="en-US" sz="2000" dirty="0">
              <a:latin typeface="Franklin Gothic Medium" panose="020B0603020102020204" pitchFamily="34" charset="0"/>
            </a:rPr>
            <a:t>Select </a:t>
          </a:r>
          <a:r>
            <a:rPr lang="en-US" sz="2000" u="none" dirty="0">
              <a:latin typeface="Franklin Gothic Medium" panose="020B0603020102020204" pitchFamily="34" charset="0"/>
            </a:rPr>
            <a:t>Health Care Practitioners – RGPEO Specialized Geriatric Services – in the Community (Outpatient) </a:t>
          </a:r>
          <a:r>
            <a:rPr lang="en-US" sz="2000" u="sng" dirty="0">
              <a:solidFill>
                <a:srgbClr val="0000FF"/>
              </a:solidFill>
              <a:latin typeface="Franklin Gothic Medium" panose="020B0603020102020204" pitchFamily="34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www.rgpeo.com/en/health-care-practitioners/rgpeo-specialized-geriatric-services/in-the-community-(out-patient).aspx</a:t>
          </a:r>
          <a:r>
            <a:rPr lang="en-US" sz="2000" u="sng" dirty="0">
              <a:solidFill>
                <a:srgbClr val="0000FF"/>
              </a:solidFill>
              <a:latin typeface="Franklin Gothic Medium" panose="020B0603020102020204" pitchFamily="34" charset="0"/>
            </a:rPr>
            <a:t> </a:t>
          </a:r>
          <a:endParaRPr lang="en-US" sz="2000" dirty="0">
            <a:solidFill>
              <a:srgbClr val="0000FF"/>
            </a:solidFill>
            <a:latin typeface="Franklin Gothic Medium" panose="020B0603020102020204" pitchFamily="34" charset="0"/>
          </a:endParaRPr>
        </a:p>
      </dgm:t>
    </dgm:pt>
    <dgm:pt modelId="{F6706EB6-F693-4889-B90C-47434DBBDDE6}" type="sibTrans" cxnId="{B6D9C0E3-9763-420E-9E7C-1EFB99B4F48F}">
      <dgm:prSet/>
      <dgm:spPr/>
      <dgm:t>
        <a:bodyPr/>
        <a:lstStyle/>
        <a:p>
          <a:endParaRPr lang="en-US" sz="3200">
            <a:latin typeface="Franklin Gothic Medium" panose="020B0603020102020204" pitchFamily="34" charset="0"/>
          </a:endParaRPr>
        </a:p>
      </dgm:t>
    </dgm:pt>
    <dgm:pt modelId="{BBDBEE4C-4C5A-4A2F-9FA3-492630F26F3C}" type="parTrans" cxnId="{B6D9C0E3-9763-420E-9E7C-1EFB99B4F48F}">
      <dgm:prSet/>
      <dgm:spPr/>
      <dgm:t>
        <a:bodyPr/>
        <a:lstStyle/>
        <a:p>
          <a:endParaRPr lang="en-US" sz="3200">
            <a:latin typeface="Franklin Gothic Medium" panose="020B0603020102020204" pitchFamily="34" charset="0"/>
          </a:endParaRPr>
        </a:p>
      </dgm:t>
    </dgm:pt>
    <dgm:pt modelId="{F91CCFCC-5AD6-4ADF-84FC-5113593FBAFB}" type="pres">
      <dgm:prSet presAssocID="{B89F5EFB-D313-46A0-8015-F489F6557D0A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AB4C0AB-2E39-4FDF-B9BB-D73E88DF1D3A}" type="pres">
      <dgm:prSet presAssocID="{41F882FF-CC2C-415C-B73B-49C9CC027ADE}" presName="composite" presStyleCnt="0"/>
      <dgm:spPr/>
    </dgm:pt>
    <dgm:pt modelId="{73ABD5EB-FF9D-46EF-A5C1-1E3176CA5511}" type="pres">
      <dgm:prSet presAssocID="{41F882FF-CC2C-415C-B73B-49C9CC027ADE}" presName="BackAccent" presStyleLbl="bgShp" presStyleIdx="0" presStyleCnt="3"/>
      <dgm:spPr/>
    </dgm:pt>
    <dgm:pt modelId="{38B6C870-DA76-4C2F-9757-98D56EA058A1}" type="pres">
      <dgm:prSet presAssocID="{41F882FF-CC2C-415C-B73B-49C9CC027ADE}" presName="Accent" presStyleLbl="alignNode1" presStyleIdx="0" presStyleCnt="3"/>
      <dgm:spPr/>
    </dgm:pt>
    <dgm:pt modelId="{8B20AC73-4AAB-4638-80EF-4E5DB1A2FD95}" type="pres">
      <dgm:prSet presAssocID="{41F882FF-CC2C-415C-B73B-49C9CC027ADE}" presName="Child" presStyleLbl="revTx" presStyleIdx="0" presStyleCnt="6" custLinFactNeighborX="-107" custLinFactNeighborY="24950">
        <dgm:presLayoutVars>
          <dgm:chMax val="0"/>
          <dgm:chPref val="0"/>
          <dgm:bulletEnabled val="1"/>
        </dgm:presLayoutVars>
      </dgm:prSet>
      <dgm:spPr/>
    </dgm:pt>
    <dgm:pt modelId="{E5CFE674-597D-4E5F-BE81-D8845B963992}" type="pres">
      <dgm:prSet presAssocID="{41F882FF-CC2C-415C-B73B-49C9CC027ADE}" presName="Parent" presStyleLbl="revTx" presStyleIdx="1" presStyleCnt="6" custLinFactNeighborX="-107" custLinFactNeighborY="93676">
        <dgm:presLayoutVars>
          <dgm:chMax val="1"/>
          <dgm:chPref val="1"/>
          <dgm:bulletEnabled val="1"/>
        </dgm:presLayoutVars>
      </dgm:prSet>
      <dgm:spPr/>
    </dgm:pt>
    <dgm:pt modelId="{7646A13F-D113-442A-ADC6-E18F75BCD1A4}" type="pres">
      <dgm:prSet presAssocID="{C3F82B54-893F-4D79-8887-F742D2AE0C60}" presName="sibTrans" presStyleCnt="0"/>
      <dgm:spPr/>
    </dgm:pt>
    <dgm:pt modelId="{08443683-0618-4AC7-95B2-CEBE5306FA6C}" type="pres">
      <dgm:prSet presAssocID="{81503915-B860-4CB8-9E09-3E568B8DE505}" presName="composite" presStyleCnt="0"/>
      <dgm:spPr/>
    </dgm:pt>
    <dgm:pt modelId="{21D330E9-69FF-459C-990A-C35097B44A5B}" type="pres">
      <dgm:prSet presAssocID="{81503915-B860-4CB8-9E09-3E568B8DE505}" presName="BackAccent" presStyleLbl="bgShp" presStyleIdx="1" presStyleCnt="3"/>
      <dgm:spPr/>
    </dgm:pt>
    <dgm:pt modelId="{E19F2D3E-11BE-4945-B624-AE772A813F73}" type="pres">
      <dgm:prSet presAssocID="{81503915-B860-4CB8-9E09-3E568B8DE505}" presName="Accent" presStyleLbl="alignNode1" presStyleIdx="1" presStyleCnt="3"/>
      <dgm:spPr/>
    </dgm:pt>
    <dgm:pt modelId="{72A34371-0FB3-4A23-A287-57D7BBD96692}" type="pres">
      <dgm:prSet presAssocID="{81503915-B860-4CB8-9E09-3E568B8DE505}" presName="Child" presStyleLbl="revTx" presStyleIdx="2" presStyleCnt="6" custScaleX="110967" custLinFactNeighborX="-433" custLinFactNeighborY="2906">
        <dgm:presLayoutVars>
          <dgm:chMax val="0"/>
          <dgm:chPref val="0"/>
          <dgm:bulletEnabled val="1"/>
        </dgm:presLayoutVars>
      </dgm:prSet>
      <dgm:spPr/>
    </dgm:pt>
    <dgm:pt modelId="{67CC23D4-0DDA-40CD-A64B-6639736FE5C6}" type="pres">
      <dgm:prSet presAssocID="{81503915-B860-4CB8-9E09-3E568B8DE505}" presName="Parent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D14DB6F0-3983-4723-B0E6-81D65AEAA77B}" type="pres">
      <dgm:prSet presAssocID="{76E6574F-EB06-433E-BAAD-34880D7B5B31}" presName="sibTrans" presStyleCnt="0"/>
      <dgm:spPr/>
    </dgm:pt>
    <dgm:pt modelId="{6E60953D-B02C-48D5-9CEC-65A6528F4C2C}" type="pres">
      <dgm:prSet presAssocID="{99E03054-F9F3-4A0A-A53D-785DF0B9FCE6}" presName="composite" presStyleCnt="0"/>
      <dgm:spPr/>
    </dgm:pt>
    <dgm:pt modelId="{33FC3014-7A45-4794-8562-766AC78DE37C}" type="pres">
      <dgm:prSet presAssocID="{99E03054-F9F3-4A0A-A53D-785DF0B9FCE6}" presName="BackAccent" presStyleLbl="bgShp" presStyleIdx="2" presStyleCnt="3"/>
      <dgm:spPr/>
    </dgm:pt>
    <dgm:pt modelId="{3B6BDD5B-B2D5-472F-BA4C-7C760296974B}" type="pres">
      <dgm:prSet presAssocID="{99E03054-F9F3-4A0A-A53D-785DF0B9FCE6}" presName="Accent" presStyleLbl="alignNode1" presStyleIdx="2" presStyleCnt="3"/>
      <dgm:spPr/>
    </dgm:pt>
    <dgm:pt modelId="{E02AC4E1-C768-43AD-A9A5-0EC433E84807}" type="pres">
      <dgm:prSet presAssocID="{99E03054-F9F3-4A0A-A53D-785DF0B9FCE6}" presName="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8C6C616E-2786-433A-A582-5E8FB038C10E}" type="pres">
      <dgm:prSet presAssocID="{99E03054-F9F3-4A0A-A53D-785DF0B9FCE6}" presName="Parent" presStyleLbl="revTx" presStyleIdx="5" presStyleCnt="6" custScaleY="71964" custLinFactNeighborX="200" custLinFactNeighborY="-13112">
        <dgm:presLayoutVars>
          <dgm:chMax val="1"/>
          <dgm:chPref val="1"/>
          <dgm:bulletEnabled val="1"/>
        </dgm:presLayoutVars>
      </dgm:prSet>
      <dgm:spPr/>
    </dgm:pt>
  </dgm:ptLst>
  <dgm:cxnLst>
    <dgm:cxn modelId="{62B3EE03-5F70-4D84-9566-94983C579A47}" type="presOf" srcId="{47EDD7BD-B3BA-4CD0-B4FF-568459937A68}" destId="{72A34371-0FB3-4A23-A287-57D7BBD96692}" srcOrd="0" destOrd="1" presId="urn:microsoft.com/office/officeart/2008/layout/IncreasingCircleProcess"/>
    <dgm:cxn modelId="{81AC3314-EB8F-4102-A473-E9FADE2732D3}" type="presOf" srcId="{81503915-B860-4CB8-9E09-3E568B8DE505}" destId="{67CC23D4-0DDA-40CD-A64B-6639736FE5C6}" srcOrd="0" destOrd="0" presId="urn:microsoft.com/office/officeart/2008/layout/IncreasingCircleProcess"/>
    <dgm:cxn modelId="{6A319F46-382C-42BF-BBF6-7C843D5F8B74}" srcId="{99E03054-F9F3-4A0A-A53D-785DF0B9FCE6}" destId="{2C910C3B-8AB2-4536-9AB6-D9C54092811B}" srcOrd="0" destOrd="0" parTransId="{6092298E-7A21-429F-BB85-315C06E85AC7}" sibTransId="{E45C5F62-EA82-4770-92F9-09A47C5D6709}"/>
    <dgm:cxn modelId="{CF8F6E73-445E-4DCC-A3C4-2CBC29A05223}" type="presOf" srcId="{2C910C3B-8AB2-4536-9AB6-D9C54092811B}" destId="{E02AC4E1-C768-43AD-A9A5-0EC433E84807}" srcOrd="0" destOrd="0" presId="urn:microsoft.com/office/officeart/2008/layout/IncreasingCircleProcess"/>
    <dgm:cxn modelId="{D3E33E84-06B7-469B-BBC6-24DBADA0E8C2}" type="presOf" srcId="{B89F5EFB-D313-46A0-8015-F489F6557D0A}" destId="{F91CCFCC-5AD6-4ADF-84FC-5113593FBAFB}" srcOrd="0" destOrd="0" presId="urn:microsoft.com/office/officeart/2008/layout/IncreasingCircleProcess"/>
    <dgm:cxn modelId="{1CD3E4A6-501D-4BD4-8C9C-61DAD66353B5}" srcId="{B89F5EFB-D313-46A0-8015-F489F6557D0A}" destId="{81503915-B860-4CB8-9E09-3E568B8DE505}" srcOrd="1" destOrd="0" parTransId="{D0BB3608-17F2-4979-9A60-45BF50624468}" sibTransId="{76E6574F-EB06-433E-BAAD-34880D7B5B31}"/>
    <dgm:cxn modelId="{0C1AB8A7-86C9-4E68-B775-7662C1464213}" srcId="{81503915-B860-4CB8-9E09-3E568B8DE505}" destId="{0F656432-6ADA-49CD-BC3D-99B8DBE874E1}" srcOrd="0" destOrd="0" parTransId="{54C06DB1-AEFA-4A9D-A9B4-F2C4A5EF0D64}" sibTransId="{818BEDA3-8147-43A2-8372-A2EB93913A38}"/>
    <dgm:cxn modelId="{31D904A8-7AD2-4570-A4E7-ACAE37D4B5C2}" type="presOf" srcId="{99E03054-F9F3-4A0A-A53D-785DF0B9FCE6}" destId="{8C6C616E-2786-433A-A582-5E8FB038C10E}" srcOrd="0" destOrd="0" presId="urn:microsoft.com/office/officeart/2008/layout/IncreasingCircleProcess"/>
    <dgm:cxn modelId="{D151DDB4-0B91-4491-AC12-4F77027D2207}" srcId="{41F882FF-CC2C-415C-B73B-49C9CC027ADE}" destId="{3C1511C2-2A58-48F4-A9FD-1BF8F2DBE3A1}" srcOrd="0" destOrd="0" parTransId="{D7E520E9-E6F5-49B1-87F8-7274718FBF50}" sibTransId="{683675F1-76D7-408A-8BB3-B4355C2A8308}"/>
    <dgm:cxn modelId="{4563DAB6-370E-4FE8-AD44-BB6289993CF8}" type="presOf" srcId="{23B30695-DA7D-4226-A2DA-B51B804FE399}" destId="{8B20AC73-4AAB-4638-80EF-4E5DB1A2FD95}" srcOrd="0" destOrd="1" presId="urn:microsoft.com/office/officeart/2008/layout/IncreasingCircleProcess"/>
    <dgm:cxn modelId="{9A8D2BBF-E4A8-4358-A33B-31DA9D9384B8}" srcId="{41F882FF-CC2C-415C-B73B-49C9CC027ADE}" destId="{23B30695-DA7D-4226-A2DA-B51B804FE399}" srcOrd="1" destOrd="0" parTransId="{81CA277A-DB16-4B1D-9A34-7336B08C6663}" sibTransId="{9D275336-6ED1-481E-A717-A551501EEC82}"/>
    <dgm:cxn modelId="{E43E77C2-0C99-4BB3-AA35-4F5A9974072F}" type="presOf" srcId="{0F656432-6ADA-49CD-BC3D-99B8DBE874E1}" destId="{72A34371-0FB3-4A23-A287-57D7BBD96692}" srcOrd="0" destOrd="0" presId="urn:microsoft.com/office/officeart/2008/layout/IncreasingCircleProcess"/>
    <dgm:cxn modelId="{3B449CCC-F3F8-4F7D-A6BB-614A0D4D180C}" type="presOf" srcId="{3C1511C2-2A58-48F4-A9FD-1BF8F2DBE3A1}" destId="{8B20AC73-4AAB-4638-80EF-4E5DB1A2FD95}" srcOrd="0" destOrd="0" presId="urn:microsoft.com/office/officeart/2008/layout/IncreasingCircleProcess"/>
    <dgm:cxn modelId="{E7EA54CF-7F4F-4203-A161-3A882E04B770}" type="presOf" srcId="{41F882FF-CC2C-415C-B73B-49C9CC027ADE}" destId="{E5CFE674-597D-4E5F-BE81-D8845B963992}" srcOrd="0" destOrd="0" presId="urn:microsoft.com/office/officeart/2008/layout/IncreasingCircleProcess"/>
    <dgm:cxn modelId="{9DB5E7E2-26DC-4AE2-AEE9-8E1BEA6CF0CB}" srcId="{B89F5EFB-D313-46A0-8015-F489F6557D0A}" destId="{99E03054-F9F3-4A0A-A53D-785DF0B9FCE6}" srcOrd="2" destOrd="0" parTransId="{962F82B8-6BBA-4651-BC3C-13AD00BEFAB9}" sibTransId="{7E890E46-C3F0-4FB0-A948-6E7D66090D59}"/>
    <dgm:cxn modelId="{67153DE3-B760-421F-B9EE-91E4141D43B2}" srcId="{B89F5EFB-D313-46A0-8015-F489F6557D0A}" destId="{41F882FF-CC2C-415C-B73B-49C9CC027ADE}" srcOrd="0" destOrd="0" parTransId="{6103F11D-04CC-4E58-B7EE-D61E7A841D5D}" sibTransId="{C3F82B54-893F-4D79-8887-F742D2AE0C60}"/>
    <dgm:cxn modelId="{B6D9C0E3-9763-420E-9E7C-1EFB99B4F48F}" srcId="{81503915-B860-4CB8-9E09-3E568B8DE505}" destId="{47EDD7BD-B3BA-4CD0-B4FF-568459937A68}" srcOrd="1" destOrd="0" parTransId="{BBDBEE4C-4C5A-4A2F-9FA3-492630F26F3C}" sibTransId="{F6706EB6-F693-4889-B90C-47434DBBDDE6}"/>
    <dgm:cxn modelId="{F8D740F5-9478-4B43-AEB2-54D57BDCC0E6}" type="presParOf" srcId="{F91CCFCC-5AD6-4ADF-84FC-5113593FBAFB}" destId="{6AB4C0AB-2E39-4FDF-B9BB-D73E88DF1D3A}" srcOrd="0" destOrd="0" presId="urn:microsoft.com/office/officeart/2008/layout/IncreasingCircleProcess"/>
    <dgm:cxn modelId="{CF9B00D3-5F19-4629-B996-E4164D49A700}" type="presParOf" srcId="{6AB4C0AB-2E39-4FDF-B9BB-D73E88DF1D3A}" destId="{73ABD5EB-FF9D-46EF-A5C1-1E3176CA5511}" srcOrd="0" destOrd="0" presId="urn:microsoft.com/office/officeart/2008/layout/IncreasingCircleProcess"/>
    <dgm:cxn modelId="{EECB45B3-DC12-4073-B60B-FD552E9435A6}" type="presParOf" srcId="{6AB4C0AB-2E39-4FDF-B9BB-D73E88DF1D3A}" destId="{38B6C870-DA76-4C2F-9757-98D56EA058A1}" srcOrd="1" destOrd="0" presId="urn:microsoft.com/office/officeart/2008/layout/IncreasingCircleProcess"/>
    <dgm:cxn modelId="{C479175D-2D33-4875-B485-A9113660F396}" type="presParOf" srcId="{6AB4C0AB-2E39-4FDF-B9BB-D73E88DF1D3A}" destId="{8B20AC73-4AAB-4638-80EF-4E5DB1A2FD95}" srcOrd="2" destOrd="0" presId="urn:microsoft.com/office/officeart/2008/layout/IncreasingCircleProcess"/>
    <dgm:cxn modelId="{D10D8E03-E51E-48E7-8D54-B6041BCD565A}" type="presParOf" srcId="{6AB4C0AB-2E39-4FDF-B9BB-D73E88DF1D3A}" destId="{E5CFE674-597D-4E5F-BE81-D8845B963992}" srcOrd="3" destOrd="0" presId="urn:microsoft.com/office/officeart/2008/layout/IncreasingCircleProcess"/>
    <dgm:cxn modelId="{9E47635A-B9A0-408B-85EA-E2A6017B8931}" type="presParOf" srcId="{F91CCFCC-5AD6-4ADF-84FC-5113593FBAFB}" destId="{7646A13F-D113-442A-ADC6-E18F75BCD1A4}" srcOrd="1" destOrd="0" presId="urn:microsoft.com/office/officeart/2008/layout/IncreasingCircleProcess"/>
    <dgm:cxn modelId="{8F122CE5-12AC-4E83-8510-D451D2957BBE}" type="presParOf" srcId="{F91CCFCC-5AD6-4ADF-84FC-5113593FBAFB}" destId="{08443683-0618-4AC7-95B2-CEBE5306FA6C}" srcOrd="2" destOrd="0" presId="urn:microsoft.com/office/officeart/2008/layout/IncreasingCircleProcess"/>
    <dgm:cxn modelId="{11230C39-902D-4352-8794-32258EBA6A63}" type="presParOf" srcId="{08443683-0618-4AC7-95B2-CEBE5306FA6C}" destId="{21D330E9-69FF-459C-990A-C35097B44A5B}" srcOrd="0" destOrd="0" presId="urn:microsoft.com/office/officeart/2008/layout/IncreasingCircleProcess"/>
    <dgm:cxn modelId="{1BC96006-DF0F-491D-BCA2-1B000E545669}" type="presParOf" srcId="{08443683-0618-4AC7-95B2-CEBE5306FA6C}" destId="{E19F2D3E-11BE-4945-B624-AE772A813F73}" srcOrd="1" destOrd="0" presId="urn:microsoft.com/office/officeart/2008/layout/IncreasingCircleProcess"/>
    <dgm:cxn modelId="{3E105E3A-69C6-48A2-BCBE-946664AF88E1}" type="presParOf" srcId="{08443683-0618-4AC7-95B2-CEBE5306FA6C}" destId="{72A34371-0FB3-4A23-A287-57D7BBD96692}" srcOrd="2" destOrd="0" presId="urn:microsoft.com/office/officeart/2008/layout/IncreasingCircleProcess"/>
    <dgm:cxn modelId="{34A6DE77-9AC0-4E7C-A2A8-357B5B8DD996}" type="presParOf" srcId="{08443683-0618-4AC7-95B2-CEBE5306FA6C}" destId="{67CC23D4-0DDA-40CD-A64B-6639736FE5C6}" srcOrd="3" destOrd="0" presId="urn:microsoft.com/office/officeart/2008/layout/IncreasingCircleProcess"/>
    <dgm:cxn modelId="{BD84305B-8750-4971-91F5-1153E9DF6D6C}" type="presParOf" srcId="{F91CCFCC-5AD6-4ADF-84FC-5113593FBAFB}" destId="{D14DB6F0-3983-4723-B0E6-81D65AEAA77B}" srcOrd="3" destOrd="0" presId="urn:microsoft.com/office/officeart/2008/layout/IncreasingCircleProcess"/>
    <dgm:cxn modelId="{A43AF659-5A75-44B7-A6E0-E3A35BD78DB9}" type="presParOf" srcId="{F91CCFCC-5AD6-4ADF-84FC-5113593FBAFB}" destId="{6E60953D-B02C-48D5-9CEC-65A6528F4C2C}" srcOrd="4" destOrd="0" presId="urn:microsoft.com/office/officeart/2008/layout/IncreasingCircleProcess"/>
    <dgm:cxn modelId="{63B53C0B-6711-4C7D-AB7B-75470A5CB26B}" type="presParOf" srcId="{6E60953D-B02C-48D5-9CEC-65A6528F4C2C}" destId="{33FC3014-7A45-4794-8562-766AC78DE37C}" srcOrd="0" destOrd="0" presId="urn:microsoft.com/office/officeart/2008/layout/IncreasingCircleProcess"/>
    <dgm:cxn modelId="{70A9A52F-1BFB-400D-9D45-4E5288E3EBB9}" type="presParOf" srcId="{6E60953D-B02C-48D5-9CEC-65A6528F4C2C}" destId="{3B6BDD5B-B2D5-472F-BA4C-7C760296974B}" srcOrd="1" destOrd="0" presId="urn:microsoft.com/office/officeart/2008/layout/IncreasingCircleProcess"/>
    <dgm:cxn modelId="{753C35E3-3379-4E81-9515-318921308DCB}" type="presParOf" srcId="{6E60953D-B02C-48D5-9CEC-65A6528F4C2C}" destId="{E02AC4E1-C768-43AD-A9A5-0EC433E84807}" srcOrd="2" destOrd="0" presId="urn:microsoft.com/office/officeart/2008/layout/IncreasingCircleProcess"/>
    <dgm:cxn modelId="{4EA4AC9C-8573-4CB3-9143-70EE742D79A5}" type="presParOf" srcId="{6E60953D-B02C-48D5-9CEC-65A6528F4C2C}" destId="{8C6C616E-2786-433A-A582-5E8FB038C10E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41956B7-2F41-448A-96B1-BC9413280EB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86EEC86-0E92-4CF0-87AF-19024221A6A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b="0" dirty="0">
              <a:solidFill>
                <a:srgbClr val="0000FF"/>
              </a:solidFill>
              <a:latin typeface="Franklin Gothic Medium" panose="020B06030201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stopfalls.ca</a:t>
          </a:r>
          <a:r>
            <a:rPr lang="en-US" sz="1800" b="0" dirty="0">
              <a:solidFill>
                <a:srgbClr val="0000FF"/>
              </a:solidFill>
              <a:latin typeface="Franklin Gothic Medium" panose="020B0603020102020204" pitchFamily="34" charset="0"/>
            </a:rPr>
            <a:t>  </a:t>
          </a:r>
        </a:p>
      </dgm:t>
    </dgm:pt>
    <dgm:pt modelId="{51BBB49F-071B-448A-A954-4CFB059E0FB0}" type="parTrans" cxnId="{260503F5-E7CD-434B-83EC-E87393DE5E69}">
      <dgm:prSet/>
      <dgm:spPr/>
      <dgm:t>
        <a:bodyPr/>
        <a:lstStyle/>
        <a:p>
          <a:endParaRPr lang="en-US"/>
        </a:p>
      </dgm:t>
    </dgm:pt>
    <dgm:pt modelId="{D6A25262-6DE2-4B40-BA57-87AB82ACE970}" type="sibTrans" cxnId="{260503F5-E7CD-434B-83EC-E87393DE5E69}">
      <dgm:prSet/>
      <dgm:spPr/>
      <dgm:t>
        <a:bodyPr/>
        <a:lstStyle/>
        <a:p>
          <a:endParaRPr lang="en-US"/>
        </a:p>
      </dgm:t>
    </dgm:pt>
    <dgm:pt modelId="{DB1BD69A-3F38-4ACC-A617-D76643EE34F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b="0" dirty="0">
              <a:solidFill>
                <a:srgbClr val="0000FF"/>
              </a:solidFill>
              <a:latin typeface="Franklin Gothic Medium" panose="020B060302010202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geriatricsjournal.ca</a:t>
          </a:r>
          <a:r>
            <a:rPr lang="en-US" sz="1800" b="0" dirty="0">
              <a:solidFill>
                <a:srgbClr val="0000FF"/>
              </a:solidFill>
              <a:latin typeface="Franklin Gothic Medium" panose="020B0603020102020204" pitchFamily="34" charset="0"/>
            </a:rPr>
            <a:t>  </a:t>
          </a:r>
        </a:p>
      </dgm:t>
    </dgm:pt>
    <dgm:pt modelId="{7F8D2BC4-0C4F-4223-B041-CF9D3DAA6F7C}" type="parTrans" cxnId="{8042FFEE-B4D4-4EFF-AFB1-453D75555B74}">
      <dgm:prSet/>
      <dgm:spPr/>
      <dgm:t>
        <a:bodyPr/>
        <a:lstStyle/>
        <a:p>
          <a:endParaRPr lang="en-US"/>
        </a:p>
      </dgm:t>
    </dgm:pt>
    <dgm:pt modelId="{1500BC6F-B863-4A8E-A4CD-7FECB114482D}" type="sibTrans" cxnId="{8042FFEE-B4D4-4EFF-AFB1-453D75555B74}">
      <dgm:prSet/>
      <dgm:spPr/>
      <dgm:t>
        <a:bodyPr/>
        <a:lstStyle/>
        <a:p>
          <a:endParaRPr lang="en-US"/>
        </a:p>
      </dgm:t>
    </dgm:pt>
    <dgm:pt modelId="{81D90CF0-4D01-4DE8-A874-F1254375567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0" dirty="0">
              <a:solidFill>
                <a:srgbClr val="0000FF"/>
              </a:solidFill>
              <a:latin typeface="Franklin Gothic Medium" panose="020B0603020102020204" pitchFamily="34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POSTURALHYPOTENSION.CA</a:t>
          </a:r>
          <a:endParaRPr lang="en-US" sz="1800" b="0" dirty="0">
            <a:solidFill>
              <a:srgbClr val="0000FF"/>
            </a:solidFill>
            <a:latin typeface="Franklin Gothic Medium" panose="020B0603020102020204" pitchFamily="34" charset="0"/>
          </a:endParaRPr>
        </a:p>
      </dgm:t>
    </dgm:pt>
    <dgm:pt modelId="{B5DF520A-881C-46E6-86A6-32E6583FB6BC}" type="parTrans" cxnId="{CDAABA22-4A6C-4F10-BBDF-4354A8D438CF}">
      <dgm:prSet/>
      <dgm:spPr/>
      <dgm:t>
        <a:bodyPr/>
        <a:lstStyle/>
        <a:p>
          <a:endParaRPr lang="en-US"/>
        </a:p>
      </dgm:t>
    </dgm:pt>
    <dgm:pt modelId="{FBA96A84-43B2-41C2-8F75-14884012E197}" type="sibTrans" cxnId="{CDAABA22-4A6C-4F10-BBDF-4354A8D438CF}">
      <dgm:prSet/>
      <dgm:spPr/>
      <dgm:t>
        <a:bodyPr/>
        <a:lstStyle/>
        <a:p>
          <a:endParaRPr lang="en-US"/>
        </a:p>
      </dgm:t>
    </dgm:pt>
    <dgm:pt modelId="{B3592FB0-C5CE-4B51-B8DE-79799D811928}" type="pres">
      <dgm:prSet presAssocID="{F41956B7-2F41-448A-96B1-BC9413280EBD}" presName="root" presStyleCnt="0">
        <dgm:presLayoutVars>
          <dgm:dir/>
          <dgm:resizeHandles val="exact"/>
        </dgm:presLayoutVars>
      </dgm:prSet>
      <dgm:spPr/>
    </dgm:pt>
    <dgm:pt modelId="{8C22EC52-0727-433D-8677-09A30C82CBFF}" type="pres">
      <dgm:prSet presAssocID="{F86EEC86-0E92-4CF0-87AF-19024221A6A7}" presName="compNode" presStyleCnt="0"/>
      <dgm:spPr/>
    </dgm:pt>
    <dgm:pt modelId="{B756305A-55A9-4E4E-A843-2D3E031EFA78}" type="pres">
      <dgm:prSet presAssocID="{F86EEC86-0E92-4CF0-87AF-19024221A6A7}" presName="iconBgRect" presStyleLbl="bgShp" presStyleIdx="0" presStyleCnt="3"/>
      <dgm:spPr/>
    </dgm:pt>
    <dgm:pt modelId="{23E3953D-B7C6-4BDC-924C-8D6E0398E023}" type="pres">
      <dgm:prSet presAssocID="{F86EEC86-0E92-4CF0-87AF-19024221A6A7}" presName="iconRect" presStyleLbl="node1" presStyleIdx="0" presStyleCnt="3" custLinFactNeighborX="-9" custLinFactNeighborY="-458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lthAndSafety"/>
        </a:ext>
      </dgm:extLst>
    </dgm:pt>
    <dgm:pt modelId="{20D64590-7BDA-422E-9BAA-AC1E38ED8453}" type="pres">
      <dgm:prSet presAssocID="{F86EEC86-0E92-4CF0-87AF-19024221A6A7}" presName="spaceRect" presStyleCnt="0"/>
      <dgm:spPr/>
    </dgm:pt>
    <dgm:pt modelId="{9590A753-9F13-4B78-A274-D4758137E637}" type="pres">
      <dgm:prSet presAssocID="{F86EEC86-0E92-4CF0-87AF-19024221A6A7}" presName="textRect" presStyleLbl="revTx" presStyleIdx="0" presStyleCnt="3">
        <dgm:presLayoutVars>
          <dgm:chMax val="1"/>
          <dgm:chPref val="1"/>
        </dgm:presLayoutVars>
      </dgm:prSet>
      <dgm:spPr/>
    </dgm:pt>
    <dgm:pt modelId="{5C2F18F2-7EB8-44EA-AC14-4ADD0169077F}" type="pres">
      <dgm:prSet presAssocID="{D6A25262-6DE2-4B40-BA57-87AB82ACE970}" presName="sibTrans" presStyleCnt="0"/>
      <dgm:spPr/>
    </dgm:pt>
    <dgm:pt modelId="{F364F83D-C95A-46D2-A338-93B00785B020}" type="pres">
      <dgm:prSet presAssocID="{81D90CF0-4D01-4DE8-A874-F1254375567D}" presName="compNode" presStyleCnt="0"/>
      <dgm:spPr/>
    </dgm:pt>
    <dgm:pt modelId="{FB3963BB-0D92-464C-ACF1-E3684073759A}" type="pres">
      <dgm:prSet presAssocID="{81D90CF0-4D01-4DE8-A874-F1254375567D}" presName="iconBgRect" presStyleLbl="bgShp" presStyleIdx="1" presStyleCnt="3"/>
      <dgm:spPr/>
    </dgm:pt>
    <dgm:pt modelId="{6D360DD8-8D16-46AE-89D4-429D53197DB6}" type="pres">
      <dgm:prSet presAssocID="{81D90CF0-4D01-4DE8-A874-F1254375567D}" presName="iconRect" presStyleLbl="node1" presStyleIdx="1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CEFA9261-CF12-4A48-8DD8-CEA63929CA24}" type="pres">
      <dgm:prSet presAssocID="{81D90CF0-4D01-4DE8-A874-F1254375567D}" presName="spaceRect" presStyleCnt="0"/>
      <dgm:spPr/>
    </dgm:pt>
    <dgm:pt modelId="{2CAD6D4E-8072-40A7-8B14-2E01FD7045BF}" type="pres">
      <dgm:prSet presAssocID="{81D90CF0-4D01-4DE8-A874-F1254375567D}" presName="textRect" presStyleLbl="revTx" presStyleIdx="1" presStyleCnt="3" custScaleX="105460">
        <dgm:presLayoutVars>
          <dgm:chMax val="1"/>
          <dgm:chPref val="1"/>
        </dgm:presLayoutVars>
      </dgm:prSet>
      <dgm:spPr/>
    </dgm:pt>
    <dgm:pt modelId="{ABC39B42-30AB-4F88-A274-27384FE884A1}" type="pres">
      <dgm:prSet presAssocID="{FBA96A84-43B2-41C2-8F75-14884012E197}" presName="sibTrans" presStyleCnt="0"/>
      <dgm:spPr/>
    </dgm:pt>
    <dgm:pt modelId="{BDD4AF20-5E06-4FC9-976D-6E23EDE0D242}" type="pres">
      <dgm:prSet presAssocID="{DB1BD69A-3F38-4ACC-A617-D76643EE34F4}" presName="compNode" presStyleCnt="0"/>
      <dgm:spPr/>
    </dgm:pt>
    <dgm:pt modelId="{5A2C8010-7A3A-43E8-8469-0BE9475FBF42}" type="pres">
      <dgm:prSet presAssocID="{DB1BD69A-3F38-4ACC-A617-D76643EE34F4}" presName="iconBgRect" presStyleLbl="bgShp" presStyleIdx="2" presStyleCnt="3"/>
      <dgm:spPr/>
    </dgm:pt>
    <dgm:pt modelId="{CE9F156B-1AF0-4477-81A4-44B9705C623C}" type="pres">
      <dgm:prSet presAssocID="{DB1BD69A-3F38-4ACC-A617-D76643EE34F4}" presName="iconRect" presStyleLbl="node1" presStyleIdx="2" presStyleCnt="3"/>
      <dgm:spPr>
        <a:blipFill>
          <a:blip xmlns:r="http://schemas.openxmlformats.org/officeDocument/2006/relationships" r:embed="rId8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57C49917-68C2-4158-995E-1E18247A06F5}" type="pres">
      <dgm:prSet presAssocID="{DB1BD69A-3F38-4ACC-A617-D76643EE34F4}" presName="spaceRect" presStyleCnt="0"/>
      <dgm:spPr/>
    </dgm:pt>
    <dgm:pt modelId="{2515838A-508E-4595-BC63-D0D8DE056FBB}" type="pres">
      <dgm:prSet presAssocID="{DB1BD69A-3F38-4ACC-A617-D76643EE34F4}" presName="textRect" presStyleLbl="revTx" presStyleIdx="2" presStyleCnt="3" custScaleX="116309">
        <dgm:presLayoutVars>
          <dgm:chMax val="1"/>
          <dgm:chPref val="1"/>
        </dgm:presLayoutVars>
      </dgm:prSet>
      <dgm:spPr/>
    </dgm:pt>
  </dgm:ptLst>
  <dgm:cxnLst>
    <dgm:cxn modelId="{CDAABA22-4A6C-4F10-BBDF-4354A8D438CF}" srcId="{F41956B7-2F41-448A-96B1-BC9413280EBD}" destId="{81D90CF0-4D01-4DE8-A874-F1254375567D}" srcOrd="1" destOrd="0" parTransId="{B5DF520A-881C-46E6-86A6-32E6583FB6BC}" sibTransId="{FBA96A84-43B2-41C2-8F75-14884012E197}"/>
    <dgm:cxn modelId="{DE8E867E-6C18-4DD4-9894-958FF855C804}" type="presOf" srcId="{F86EEC86-0E92-4CF0-87AF-19024221A6A7}" destId="{9590A753-9F13-4B78-A274-D4758137E637}" srcOrd="0" destOrd="0" presId="urn:microsoft.com/office/officeart/2018/5/layout/IconCircleLabelList"/>
    <dgm:cxn modelId="{49A426AD-D522-4AE9-AAF1-2CED169FE9DB}" type="presOf" srcId="{F41956B7-2F41-448A-96B1-BC9413280EBD}" destId="{B3592FB0-C5CE-4B51-B8DE-79799D811928}" srcOrd="0" destOrd="0" presId="urn:microsoft.com/office/officeart/2018/5/layout/IconCircleLabelList"/>
    <dgm:cxn modelId="{FCAC0AEA-9D1C-4970-B97D-8BB263CD34A7}" type="presOf" srcId="{81D90CF0-4D01-4DE8-A874-F1254375567D}" destId="{2CAD6D4E-8072-40A7-8B14-2E01FD7045BF}" srcOrd="0" destOrd="0" presId="urn:microsoft.com/office/officeart/2018/5/layout/IconCircleLabelList"/>
    <dgm:cxn modelId="{8042FFEE-B4D4-4EFF-AFB1-453D75555B74}" srcId="{F41956B7-2F41-448A-96B1-BC9413280EBD}" destId="{DB1BD69A-3F38-4ACC-A617-D76643EE34F4}" srcOrd="2" destOrd="0" parTransId="{7F8D2BC4-0C4F-4223-B041-CF9D3DAA6F7C}" sibTransId="{1500BC6F-B863-4A8E-A4CD-7FECB114482D}"/>
    <dgm:cxn modelId="{260503F5-E7CD-434B-83EC-E87393DE5E69}" srcId="{F41956B7-2F41-448A-96B1-BC9413280EBD}" destId="{F86EEC86-0E92-4CF0-87AF-19024221A6A7}" srcOrd="0" destOrd="0" parTransId="{51BBB49F-071B-448A-A954-4CFB059E0FB0}" sibTransId="{D6A25262-6DE2-4B40-BA57-87AB82ACE970}"/>
    <dgm:cxn modelId="{939CD7FC-7E50-42D2-AF50-E8972412C5E1}" type="presOf" srcId="{DB1BD69A-3F38-4ACC-A617-D76643EE34F4}" destId="{2515838A-508E-4595-BC63-D0D8DE056FBB}" srcOrd="0" destOrd="0" presId="urn:microsoft.com/office/officeart/2018/5/layout/IconCircleLabelList"/>
    <dgm:cxn modelId="{9843E62F-299A-4B37-8E0A-B0A2CA0BE95B}" type="presParOf" srcId="{B3592FB0-C5CE-4B51-B8DE-79799D811928}" destId="{8C22EC52-0727-433D-8677-09A30C82CBFF}" srcOrd="0" destOrd="0" presId="urn:microsoft.com/office/officeart/2018/5/layout/IconCircleLabelList"/>
    <dgm:cxn modelId="{195C8FBC-677F-40F2-BF31-4DA2C70DBE1D}" type="presParOf" srcId="{8C22EC52-0727-433D-8677-09A30C82CBFF}" destId="{B756305A-55A9-4E4E-A843-2D3E031EFA78}" srcOrd="0" destOrd="0" presId="urn:microsoft.com/office/officeart/2018/5/layout/IconCircleLabelList"/>
    <dgm:cxn modelId="{78E5A3EF-AA5E-4A80-921B-08A6234AA244}" type="presParOf" srcId="{8C22EC52-0727-433D-8677-09A30C82CBFF}" destId="{23E3953D-B7C6-4BDC-924C-8D6E0398E023}" srcOrd="1" destOrd="0" presId="urn:microsoft.com/office/officeart/2018/5/layout/IconCircleLabelList"/>
    <dgm:cxn modelId="{992DD09B-B922-442E-B30B-CF2B2BFA06B2}" type="presParOf" srcId="{8C22EC52-0727-433D-8677-09A30C82CBFF}" destId="{20D64590-7BDA-422E-9BAA-AC1E38ED8453}" srcOrd="2" destOrd="0" presId="urn:microsoft.com/office/officeart/2018/5/layout/IconCircleLabelList"/>
    <dgm:cxn modelId="{AF13C400-99DE-4676-A55E-E80189EB7562}" type="presParOf" srcId="{8C22EC52-0727-433D-8677-09A30C82CBFF}" destId="{9590A753-9F13-4B78-A274-D4758137E637}" srcOrd="3" destOrd="0" presId="urn:microsoft.com/office/officeart/2018/5/layout/IconCircleLabelList"/>
    <dgm:cxn modelId="{F094C49F-D5AF-44AA-8D3F-E335D62B3789}" type="presParOf" srcId="{B3592FB0-C5CE-4B51-B8DE-79799D811928}" destId="{5C2F18F2-7EB8-44EA-AC14-4ADD0169077F}" srcOrd="1" destOrd="0" presId="urn:microsoft.com/office/officeart/2018/5/layout/IconCircleLabelList"/>
    <dgm:cxn modelId="{9BC34CBD-54D9-4FED-9F7A-320C1E593D78}" type="presParOf" srcId="{B3592FB0-C5CE-4B51-B8DE-79799D811928}" destId="{F364F83D-C95A-46D2-A338-93B00785B020}" srcOrd="2" destOrd="0" presId="urn:microsoft.com/office/officeart/2018/5/layout/IconCircleLabelList"/>
    <dgm:cxn modelId="{71F71F89-282F-4162-BD33-A12A05C17DB0}" type="presParOf" srcId="{F364F83D-C95A-46D2-A338-93B00785B020}" destId="{FB3963BB-0D92-464C-ACF1-E3684073759A}" srcOrd="0" destOrd="0" presId="urn:microsoft.com/office/officeart/2018/5/layout/IconCircleLabelList"/>
    <dgm:cxn modelId="{2723D111-972B-432C-96C8-D7E561AF94EB}" type="presParOf" srcId="{F364F83D-C95A-46D2-A338-93B00785B020}" destId="{6D360DD8-8D16-46AE-89D4-429D53197DB6}" srcOrd="1" destOrd="0" presId="urn:microsoft.com/office/officeart/2018/5/layout/IconCircleLabelList"/>
    <dgm:cxn modelId="{7A419A0A-C53F-46DE-8DE8-68C7215FB802}" type="presParOf" srcId="{F364F83D-C95A-46D2-A338-93B00785B020}" destId="{CEFA9261-CF12-4A48-8DD8-CEA63929CA24}" srcOrd="2" destOrd="0" presId="urn:microsoft.com/office/officeart/2018/5/layout/IconCircleLabelList"/>
    <dgm:cxn modelId="{42377EA1-D4FC-4831-8D67-C03AA8BD73E4}" type="presParOf" srcId="{F364F83D-C95A-46D2-A338-93B00785B020}" destId="{2CAD6D4E-8072-40A7-8B14-2E01FD7045BF}" srcOrd="3" destOrd="0" presId="urn:microsoft.com/office/officeart/2018/5/layout/IconCircleLabelList"/>
    <dgm:cxn modelId="{6FC5A4A4-61C9-444C-BFB7-BF8D00D32E6C}" type="presParOf" srcId="{B3592FB0-C5CE-4B51-B8DE-79799D811928}" destId="{ABC39B42-30AB-4F88-A274-27384FE884A1}" srcOrd="3" destOrd="0" presId="urn:microsoft.com/office/officeart/2018/5/layout/IconCircleLabelList"/>
    <dgm:cxn modelId="{E7F66966-FE3C-4E24-8155-79B7FDB5A65B}" type="presParOf" srcId="{B3592FB0-C5CE-4B51-B8DE-79799D811928}" destId="{BDD4AF20-5E06-4FC9-976D-6E23EDE0D242}" srcOrd="4" destOrd="0" presId="urn:microsoft.com/office/officeart/2018/5/layout/IconCircleLabelList"/>
    <dgm:cxn modelId="{CC0CED72-CD7A-4AE8-90FD-6FFC238CAB4E}" type="presParOf" srcId="{BDD4AF20-5E06-4FC9-976D-6E23EDE0D242}" destId="{5A2C8010-7A3A-43E8-8469-0BE9475FBF42}" srcOrd="0" destOrd="0" presId="urn:microsoft.com/office/officeart/2018/5/layout/IconCircleLabelList"/>
    <dgm:cxn modelId="{BFC4EDB8-E335-48BB-8A6D-ABB859F54873}" type="presParOf" srcId="{BDD4AF20-5E06-4FC9-976D-6E23EDE0D242}" destId="{CE9F156B-1AF0-4477-81A4-44B9705C623C}" srcOrd="1" destOrd="0" presId="urn:microsoft.com/office/officeart/2018/5/layout/IconCircleLabelList"/>
    <dgm:cxn modelId="{5D7CF16E-5A7D-47B4-8249-591BF154CA91}" type="presParOf" srcId="{BDD4AF20-5E06-4FC9-976D-6E23EDE0D242}" destId="{57C49917-68C2-4158-995E-1E18247A06F5}" srcOrd="2" destOrd="0" presId="urn:microsoft.com/office/officeart/2018/5/layout/IconCircleLabelList"/>
    <dgm:cxn modelId="{3A5B2271-4AB0-43D5-9628-4F39B39438B7}" type="presParOf" srcId="{BDD4AF20-5E06-4FC9-976D-6E23EDE0D242}" destId="{2515838A-508E-4595-BC63-D0D8DE056FB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9E38CA-1126-4B22-B22E-F49DF150DC8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04816C-96EE-4BD1-B7C7-E1CEBD3745C2}">
      <dgm:prSet phldrT="[Text]" custT="1"/>
      <dgm:spPr/>
      <dgm:t>
        <a:bodyPr/>
        <a:lstStyle/>
        <a:p>
          <a:r>
            <a:rPr lang="en-US" sz="1800" b="1" u="sng"/>
            <a:t>M</a:t>
          </a:r>
          <a:r>
            <a:rPr lang="en-US" sz="1800" b="1"/>
            <a:t>IND</a:t>
          </a:r>
          <a:endParaRPr lang="en-US" sz="2000" dirty="0"/>
        </a:p>
      </dgm:t>
    </dgm:pt>
    <dgm:pt modelId="{0C989A88-D630-42B4-BDC5-EBA90114DE69}" type="parTrans" cxnId="{2E98FCF9-DD13-4602-9C98-D5FC03A3761C}">
      <dgm:prSet/>
      <dgm:spPr/>
      <dgm:t>
        <a:bodyPr/>
        <a:lstStyle/>
        <a:p>
          <a:endParaRPr lang="en-US" sz="1100"/>
        </a:p>
      </dgm:t>
    </dgm:pt>
    <dgm:pt modelId="{102DA029-549F-4183-A43F-C17805A56A98}" type="sibTrans" cxnId="{2E98FCF9-DD13-4602-9C98-D5FC03A3761C}">
      <dgm:prSet/>
      <dgm:spPr/>
      <dgm:t>
        <a:bodyPr/>
        <a:lstStyle/>
        <a:p>
          <a:endParaRPr lang="en-US" sz="1100"/>
        </a:p>
      </dgm:t>
    </dgm:pt>
    <dgm:pt modelId="{B328279C-27BA-46FB-8311-132C442E204C}">
      <dgm:prSet phldrT="[Text]" custT="1"/>
      <dgm:spPr/>
      <dgm:t>
        <a:bodyPr/>
        <a:lstStyle/>
        <a:p>
          <a:r>
            <a:rPr lang="en-US" sz="1400"/>
            <a:t>Mentation</a:t>
          </a:r>
          <a:endParaRPr lang="en-US" sz="1400" dirty="0"/>
        </a:p>
      </dgm:t>
    </dgm:pt>
    <dgm:pt modelId="{BFD3E3A4-4F91-4A2E-AA0A-0952A3D3E04F}" type="parTrans" cxnId="{8D7B47C6-BC6A-447E-8ACA-1A51210608A6}">
      <dgm:prSet/>
      <dgm:spPr/>
      <dgm:t>
        <a:bodyPr/>
        <a:lstStyle/>
        <a:p>
          <a:endParaRPr lang="en-US" sz="1100"/>
        </a:p>
      </dgm:t>
    </dgm:pt>
    <dgm:pt modelId="{820C6880-F3E6-4571-AA51-DF8273862A17}" type="sibTrans" cxnId="{8D7B47C6-BC6A-447E-8ACA-1A51210608A6}">
      <dgm:prSet/>
      <dgm:spPr/>
      <dgm:t>
        <a:bodyPr/>
        <a:lstStyle/>
        <a:p>
          <a:endParaRPr lang="en-US" sz="1100"/>
        </a:p>
      </dgm:t>
    </dgm:pt>
    <dgm:pt modelId="{B5844260-836E-4EC3-97F4-7F76CAC6901E}">
      <dgm:prSet phldrT="[Text]" custT="1"/>
      <dgm:spPr/>
      <dgm:t>
        <a:bodyPr/>
        <a:lstStyle/>
        <a:p>
          <a:r>
            <a:rPr lang="en-US" sz="1800" b="1" u="sng"/>
            <a:t>M</a:t>
          </a:r>
          <a:r>
            <a:rPr lang="en-US" sz="1800" b="1"/>
            <a:t>OBILITY</a:t>
          </a:r>
          <a:endParaRPr lang="en-US" sz="1800" dirty="0"/>
        </a:p>
      </dgm:t>
    </dgm:pt>
    <dgm:pt modelId="{75DFCC29-2C40-4B4A-9F74-A19B50BF8750}" type="parTrans" cxnId="{61ACD72A-DDF0-40F2-B26B-D42BEDC71073}">
      <dgm:prSet/>
      <dgm:spPr/>
      <dgm:t>
        <a:bodyPr/>
        <a:lstStyle/>
        <a:p>
          <a:endParaRPr lang="en-US" sz="1100"/>
        </a:p>
      </dgm:t>
    </dgm:pt>
    <dgm:pt modelId="{0310FFEC-4D9D-4DF4-BF1C-CAFD279E6059}" type="sibTrans" cxnId="{61ACD72A-DDF0-40F2-B26B-D42BEDC71073}">
      <dgm:prSet/>
      <dgm:spPr/>
      <dgm:t>
        <a:bodyPr/>
        <a:lstStyle/>
        <a:p>
          <a:endParaRPr lang="en-US" sz="1100"/>
        </a:p>
      </dgm:t>
    </dgm:pt>
    <dgm:pt modelId="{BF100F9F-8F36-4B80-8228-67B0A55694D3}">
      <dgm:prSet custT="1"/>
      <dgm:spPr/>
      <dgm:t>
        <a:bodyPr/>
        <a:lstStyle/>
        <a:p>
          <a:r>
            <a:rPr lang="en-US" sz="1400"/>
            <a:t>Dementia</a:t>
          </a:r>
          <a:endParaRPr lang="en-US" sz="1400" dirty="0"/>
        </a:p>
      </dgm:t>
    </dgm:pt>
    <dgm:pt modelId="{4B05ACAE-ECA8-4FFB-8D43-CE372981BAB9}" type="parTrans" cxnId="{F594A42B-1918-406A-8BCE-E22178284884}">
      <dgm:prSet/>
      <dgm:spPr/>
      <dgm:t>
        <a:bodyPr/>
        <a:lstStyle/>
        <a:p>
          <a:endParaRPr lang="en-US" sz="1100"/>
        </a:p>
      </dgm:t>
    </dgm:pt>
    <dgm:pt modelId="{0B9B7BD3-BC5E-4A1A-A02C-BC9B8307F7C9}" type="sibTrans" cxnId="{F594A42B-1918-406A-8BCE-E22178284884}">
      <dgm:prSet/>
      <dgm:spPr/>
      <dgm:t>
        <a:bodyPr/>
        <a:lstStyle/>
        <a:p>
          <a:endParaRPr lang="en-US" sz="1100"/>
        </a:p>
      </dgm:t>
    </dgm:pt>
    <dgm:pt modelId="{6EFE09CA-F47D-446A-83F2-65772ED87769}">
      <dgm:prSet custT="1"/>
      <dgm:spPr/>
      <dgm:t>
        <a:bodyPr/>
        <a:lstStyle/>
        <a:p>
          <a:r>
            <a:rPr lang="en-US" sz="1400"/>
            <a:t>Delirium</a:t>
          </a:r>
          <a:endParaRPr lang="en-US" sz="1400" dirty="0"/>
        </a:p>
      </dgm:t>
    </dgm:pt>
    <dgm:pt modelId="{0A92B6F1-0F25-4B89-BC09-1A29E03B988A}" type="parTrans" cxnId="{132BC02E-D7BE-480C-BA1B-80C74D485E3E}">
      <dgm:prSet/>
      <dgm:spPr/>
      <dgm:t>
        <a:bodyPr/>
        <a:lstStyle/>
        <a:p>
          <a:endParaRPr lang="en-US" sz="1100"/>
        </a:p>
      </dgm:t>
    </dgm:pt>
    <dgm:pt modelId="{08DC96D8-BB4B-4EE8-8E0B-C78D0E705992}" type="sibTrans" cxnId="{132BC02E-D7BE-480C-BA1B-80C74D485E3E}">
      <dgm:prSet/>
      <dgm:spPr/>
      <dgm:t>
        <a:bodyPr/>
        <a:lstStyle/>
        <a:p>
          <a:endParaRPr lang="en-US" sz="1100"/>
        </a:p>
      </dgm:t>
    </dgm:pt>
    <dgm:pt modelId="{C585E037-55B3-409A-9664-57361EDA9FD9}">
      <dgm:prSet custT="1"/>
      <dgm:spPr/>
      <dgm:t>
        <a:bodyPr/>
        <a:lstStyle/>
        <a:p>
          <a:r>
            <a:rPr lang="en-US" sz="1400"/>
            <a:t>Depression</a:t>
          </a:r>
          <a:endParaRPr lang="en-US" sz="1400" dirty="0"/>
        </a:p>
      </dgm:t>
    </dgm:pt>
    <dgm:pt modelId="{C12EBC9C-54CF-4C92-A359-24D8AD028548}" type="parTrans" cxnId="{92247C6E-FDE2-454C-8A40-96974C567E5B}">
      <dgm:prSet/>
      <dgm:spPr/>
      <dgm:t>
        <a:bodyPr/>
        <a:lstStyle/>
        <a:p>
          <a:endParaRPr lang="en-US" sz="1100"/>
        </a:p>
      </dgm:t>
    </dgm:pt>
    <dgm:pt modelId="{4064D61C-28B1-4024-BBD7-2DEFF2D1A080}" type="sibTrans" cxnId="{92247C6E-FDE2-454C-8A40-96974C567E5B}">
      <dgm:prSet/>
      <dgm:spPr/>
      <dgm:t>
        <a:bodyPr/>
        <a:lstStyle/>
        <a:p>
          <a:endParaRPr lang="en-US" sz="1100"/>
        </a:p>
      </dgm:t>
    </dgm:pt>
    <dgm:pt modelId="{58569E86-0691-416C-B643-C7AC9DD231FF}">
      <dgm:prSet phldrT="[Text]" custT="1"/>
      <dgm:spPr/>
      <dgm:t>
        <a:bodyPr/>
        <a:lstStyle/>
        <a:p>
          <a:r>
            <a:rPr lang="en-US" sz="1400"/>
            <a:t>Impaired gait and balance </a:t>
          </a:r>
          <a:endParaRPr lang="en-US" sz="1400" dirty="0"/>
        </a:p>
      </dgm:t>
    </dgm:pt>
    <dgm:pt modelId="{A00995A1-B047-4531-B0EF-9EB7FF0BA1D6}" type="parTrans" cxnId="{7E48D1C9-91AD-4BE0-B8F6-8F7C187DC93A}">
      <dgm:prSet/>
      <dgm:spPr/>
      <dgm:t>
        <a:bodyPr/>
        <a:lstStyle/>
        <a:p>
          <a:endParaRPr lang="en-US" sz="1100"/>
        </a:p>
      </dgm:t>
    </dgm:pt>
    <dgm:pt modelId="{D38E4C1C-58B2-436D-892B-DF66AD3CE7BF}" type="sibTrans" cxnId="{7E48D1C9-91AD-4BE0-B8F6-8F7C187DC93A}">
      <dgm:prSet/>
      <dgm:spPr/>
      <dgm:t>
        <a:bodyPr/>
        <a:lstStyle/>
        <a:p>
          <a:endParaRPr lang="en-US" sz="1100"/>
        </a:p>
      </dgm:t>
    </dgm:pt>
    <dgm:pt modelId="{1413E26D-49A7-4CF3-8A5F-059D72FBB610}">
      <dgm:prSet custT="1"/>
      <dgm:spPr/>
      <dgm:t>
        <a:bodyPr/>
        <a:lstStyle/>
        <a:p>
          <a:r>
            <a:rPr lang="en-US" sz="1400"/>
            <a:t>Fall injury prevention</a:t>
          </a:r>
          <a:endParaRPr lang="en-US" sz="1400" dirty="0"/>
        </a:p>
      </dgm:t>
    </dgm:pt>
    <dgm:pt modelId="{F646C62F-D9E0-47FE-AF37-4B5F05D78380}" type="parTrans" cxnId="{DDDBB5DB-57C9-495B-BB1A-3D9233DAC396}">
      <dgm:prSet/>
      <dgm:spPr/>
      <dgm:t>
        <a:bodyPr/>
        <a:lstStyle/>
        <a:p>
          <a:endParaRPr lang="en-US" sz="1100"/>
        </a:p>
      </dgm:t>
    </dgm:pt>
    <dgm:pt modelId="{7E82D46E-07A6-4027-8C02-0650418A2D86}" type="sibTrans" cxnId="{DDDBB5DB-57C9-495B-BB1A-3D9233DAC396}">
      <dgm:prSet/>
      <dgm:spPr/>
      <dgm:t>
        <a:bodyPr/>
        <a:lstStyle/>
        <a:p>
          <a:endParaRPr lang="en-US" sz="1100"/>
        </a:p>
      </dgm:t>
    </dgm:pt>
    <dgm:pt modelId="{265E5145-2C5F-4E28-BE2A-011E231EBFD7}">
      <dgm:prSet custT="1"/>
      <dgm:spPr/>
      <dgm:t>
        <a:bodyPr/>
        <a:lstStyle/>
        <a:p>
          <a:r>
            <a:rPr lang="en-US" sz="1800" b="1" u="sng"/>
            <a:t>M</a:t>
          </a:r>
          <a:r>
            <a:rPr lang="en-US" sz="1800" b="1"/>
            <a:t>EDICATIONS</a:t>
          </a:r>
          <a:endParaRPr lang="en-US" sz="1800" dirty="0"/>
        </a:p>
      </dgm:t>
    </dgm:pt>
    <dgm:pt modelId="{1796A781-DCAA-4CC7-8FA2-DACC71FDC862}" type="parTrans" cxnId="{68C0ED23-E84A-4358-8557-8E57696B1475}">
      <dgm:prSet/>
      <dgm:spPr/>
      <dgm:t>
        <a:bodyPr/>
        <a:lstStyle/>
        <a:p>
          <a:endParaRPr lang="en-US" sz="1100"/>
        </a:p>
      </dgm:t>
    </dgm:pt>
    <dgm:pt modelId="{A8A7F0EC-827E-4809-A538-1ED98F7D22A1}" type="sibTrans" cxnId="{68C0ED23-E84A-4358-8557-8E57696B1475}">
      <dgm:prSet/>
      <dgm:spPr/>
      <dgm:t>
        <a:bodyPr/>
        <a:lstStyle/>
        <a:p>
          <a:endParaRPr lang="en-US" sz="1100"/>
        </a:p>
      </dgm:t>
    </dgm:pt>
    <dgm:pt modelId="{E827C791-DE8B-42CB-BD27-CE1B12BE7D20}">
      <dgm:prSet custT="1"/>
      <dgm:spPr/>
      <dgm:t>
        <a:bodyPr/>
        <a:lstStyle/>
        <a:p>
          <a:r>
            <a:rPr lang="en-US" sz="1400"/>
            <a:t>Polypharmacy</a:t>
          </a:r>
          <a:endParaRPr lang="en-US" sz="1400" dirty="0"/>
        </a:p>
      </dgm:t>
    </dgm:pt>
    <dgm:pt modelId="{8A9DC500-6FD6-4890-A1D7-F833A9DF0A8B}" type="parTrans" cxnId="{E381951D-5C79-4732-8920-019A1362B17F}">
      <dgm:prSet/>
      <dgm:spPr/>
      <dgm:t>
        <a:bodyPr/>
        <a:lstStyle/>
        <a:p>
          <a:endParaRPr lang="en-US" sz="1100"/>
        </a:p>
      </dgm:t>
    </dgm:pt>
    <dgm:pt modelId="{18577209-1AF2-4619-A7F4-875AE13C1646}" type="sibTrans" cxnId="{E381951D-5C79-4732-8920-019A1362B17F}">
      <dgm:prSet/>
      <dgm:spPr/>
      <dgm:t>
        <a:bodyPr/>
        <a:lstStyle/>
        <a:p>
          <a:endParaRPr lang="en-US" sz="1100"/>
        </a:p>
      </dgm:t>
    </dgm:pt>
    <dgm:pt modelId="{B254CA5E-FAFA-49CF-95E5-0291E585B448}">
      <dgm:prSet custT="1"/>
      <dgm:spPr/>
      <dgm:t>
        <a:bodyPr/>
        <a:lstStyle/>
        <a:p>
          <a:r>
            <a:rPr lang="en-US" sz="1400"/>
            <a:t>De-prescribing </a:t>
          </a:r>
          <a:endParaRPr lang="en-US" sz="1400" dirty="0"/>
        </a:p>
      </dgm:t>
    </dgm:pt>
    <dgm:pt modelId="{0D30C1EF-3820-4846-965D-EF97905F4074}" type="parTrans" cxnId="{8FA5B83C-A5F2-4F54-9A45-179BFCACE039}">
      <dgm:prSet/>
      <dgm:spPr/>
      <dgm:t>
        <a:bodyPr/>
        <a:lstStyle/>
        <a:p>
          <a:endParaRPr lang="en-US" sz="1100"/>
        </a:p>
      </dgm:t>
    </dgm:pt>
    <dgm:pt modelId="{9903FD7B-0FD5-46BD-AA0C-B4EEB3FB607E}" type="sibTrans" cxnId="{8FA5B83C-A5F2-4F54-9A45-179BFCACE039}">
      <dgm:prSet/>
      <dgm:spPr/>
      <dgm:t>
        <a:bodyPr/>
        <a:lstStyle/>
        <a:p>
          <a:endParaRPr lang="en-US" sz="1100"/>
        </a:p>
      </dgm:t>
    </dgm:pt>
    <dgm:pt modelId="{1B555112-F6E7-47AA-9AFC-22274CA10927}">
      <dgm:prSet custT="1"/>
      <dgm:spPr/>
      <dgm:t>
        <a:bodyPr/>
        <a:lstStyle/>
        <a:p>
          <a:r>
            <a:rPr lang="en-US" sz="1400"/>
            <a:t>Optimal prescribing </a:t>
          </a:r>
          <a:endParaRPr lang="en-US" sz="1400" dirty="0"/>
        </a:p>
      </dgm:t>
    </dgm:pt>
    <dgm:pt modelId="{4B824283-EA45-4770-A9A8-805984B4D509}" type="parTrans" cxnId="{70C87C5B-DD22-4104-8B9B-17985889B643}">
      <dgm:prSet/>
      <dgm:spPr/>
      <dgm:t>
        <a:bodyPr/>
        <a:lstStyle/>
        <a:p>
          <a:endParaRPr lang="en-US" sz="1100"/>
        </a:p>
      </dgm:t>
    </dgm:pt>
    <dgm:pt modelId="{721B1249-BD6B-4CDA-A0BD-C4AB28D524E0}" type="sibTrans" cxnId="{70C87C5B-DD22-4104-8B9B-17985889B643}">
      <dgm:prSet/>
      <dgm:spPr/>
      <dgm:t>
        <a:bodyPr/>
        <a:lstStyle/>
        <a:p>
          <a:endParaRPr lang="en-US" sz="1100"/>
        </a:p>
      </dgm:t>
    </dgm:pt>
    <dgm:pt modelId="{9DEDF044-E70C-45E6-8627-38B7B02A0462}">
      <dgm:prSet custT="1"/>
      <dgm:spPr/>
      <dgm:t>
        <a:bodyPr/>
        <a:lstStyle/>
        <a:p>
          <a:r>
            <a:rPr lang="en-US" sz="1400"/>
            <a:t>Adverse medication effects and medication burden</a:t>
          </a:r>
          <a:endParaRPr lang="en-US" sz="1400" dirty="0"/>
        </a:p>
      </dgm:t>
    </dgm:pt>
    <dgm:pt modelId="{034A1E2E-1EB0-427C-8074-A5FD227D2B55}" type="parTrans" cxnId="{E33DC1A7-A40E-4976-A804-AE28372CE6D1}">
      <dgm:prSet/>
      <dgm:spPr/>
      <dgm:t>
        <a:bodyPr/>
        <a:lstStyle/>
        <a:p>
          <a:endParaRPr lang="en-US" sz="1100"/>
        </a:p>
      </dgm:t>
    </dgm:pt>
    <dgm:pt modelId="{B243385D-7584-463D-8E0D-4788FFA9CED1}" type="sibTrans" cxnId="{E33DC1A7-A40E-4976-A804-AE28372CE6D1}">
      <dgm:prSet/>
      <dgm:spPr/>
      <dgm:t>
        <a:bodyPr/>
        <a:lstStyle/>
        <a:p>
          <a:endParaRPr lang="en-US" sz="1100"/>
        </a:p>
      </dgm:t>
    </dgm:pt>
    <dgm:pt modelId="{855C128D-D672-4F7F-8AA4-2A5EED481BA9}">
      <dgm:prSet custT="1"/>
      <dgm:spPr/>
      <dgm:t>
        <a:bodyPr/>
        <a:lstStyle/>
        <a:p>
          <a:r>
            <a:rPr lang="en-US" sz="1800" b="1" u="sng"/>
            <a:t>M</a:t>
          </a:r>
          <a:r>
            <a:rPr lang="en-US" sz="1800" b="1"/>
            <a:t>ULTI-COMPLEXITY</a:t>
          </a:r>
          <a:endParaRPr lang="en-US" sz="1600" dirty="0"/>
        </a:p>
      </dgm:t>
    </dgm:pt>
    <dgm:pt modelId="{E44B9C28-0983-4E15-9FDD-9DE1FEFFEAFA}" type="parTrans" cxnId="{866F2BA0-C0C6-4AE1-81E2-CE1ACD368FF2}">
      <dgm:prSet/>
      <dgm:spPr/>
      <dgm:t>
        <a:bodyPr/>
        <a:lstStyle/>
        <a:p>
          <a:endParaRPr lang="en-US" sz="1100"/>
        </a:p>
      </dgm:t>
    </dgm:pt>
    <dgm:pt modelId="{EB3A0619-D4F2-4FEE-B44E-E640DB4AEF45}" type="sibTrans" cxnId="{866F2BA0-C0C6-4AE1-81E2-CE1ACD368FF2}">
      <dgm:prSet/>
      <dgm:spPr/>
      <dgm:t>
        <a:bodyPr/>
        <a:lstStyle/>
        <a:p>
          <a:endParaRPr lang="en-US" sz="1100"/>
        </a:p>
      </dgm:t>
    </dgm:pt>
    <dgm:pt modelId="{3AEAAEB0-0D1B-4C89-833C-56224E3AD6BA}">
      <dgm:prSet custT="1"/>
      <dgm:spPr/>
      <dgm:t>
        <a:bodyPr/>
        <a:lstStyle/>
        <a:p>
          <a:r>
            <a:rPr lang="en-US" sz="1400"/>
            <a:t>Multi-morbidity</a:t>
          </a:r>
          <a:endParaRPr lang="en-US" sz="1200" dirty="0"/>
        </a:p>
      </dgm:t>
    </dgm:pt>
    <dgm:pt modelId="{69FB1AB4-3FA2-4622-9B7B-AF02D5AFBD5C}" type="parTrans" cxnId="{4A20BC76-B30A-47D6-B421-2801A0490C24}">
      <dgm:prSet/>
      <dgm:spPr/>
      <dgm:t>
        <a:bodyPr/>
        <a:lstStyle/>
        <a:p>
          <a:endParaRPr lang="en-US" sz="1100"/>
        </a:p>
      </dgm:t>
    </dgm:pt>
    <dgm:pt modelId="{BF29390D-12B8-44EA-A504-820955FB68B7}" type="sibTrans" cxnId="{4A20BC76-B30A-47D6-B421-2801A0490C24}">
      <dgm:prSet/>
      <dgm:spPr/>
      <dgm:t>
        <a:bodyPr/>
        <a:lstStyle/>
        <a:p>
          <a:endParaRPr lang="en-US" sz="1100"/>
        </a:p>
      </dgm:t>
    </dgm:pt>
    <dgm:pt modelId="{5F43035A-B395-4235-9BAC-C52B58BBA736}">
      <dgm:prSet custT="1"/>
      <dgm:spPr/>
      <dgm:t>
        <a:bodyPr/>
        <a:lstStyle/>
        <a:p>
          <a:r>
            <a:rPr lang="en-US" sz="1400"/>
            <a:t>Complex bio-psycho-social situation</a:t>
          </a:r>
          <a:endParaRPr lang="en-US" sz="1400" dirty="0"/>
        </a:p>
      </dgm:t>
    </dgm:pt>
    <dgm:pt modelId="{B6353683-414C-4515-9603-882F98605BEC}" type="parTrans" cxnId="{B2B28EEA-B666-4123-8826-2EB71DE74E79}">
      <dgm:prSet/>
      <dgm:spPr/>
      <dgm:t>
        <a:bodyPr/>
        <a:lstStyle/>
        <a:p>
          <a:endParaRPr lang="en-US" sz="1100"/>
        </a:p>
      </dgm:t>
    </dgm:pt>
    <dgm:pt modelId="{44010BD4-4303-4067-A0F7-8EC207662C28}" type="sibTrans" cxnId="{B2B28EEA-B666-4123-8826-2EB71DE74E79}">
      <dgm:prSet/>
      <dgm:spPr/>
      <dgm:t>
        <a:bodyPr/>
        <a:lstStyle/>
        <a:p>
          <a:endParaRPr lang="en-US" sz="1100"/>
        </a:p>
      </dgm:t>
    </dgm:pt>
    <dgm:pt modelId="{DA1333C3-5B0D-4B8B-9517-6E9D9A6153EA}">
      <dgm:prSet custT="1"/>
      <dgm:spPr/>
      <dgm:t>
        <a:bodyPr/>
        <a:lstStyle/>
        <a:p>
          <a:r>
            <a:rPr lang="en-US" sz="1800" b="1" u="sng"/>
            <a:t>M</a:t>
          </a:r>
          <a:r>
            <a:rPr lang="en-US" sz="1800" b="1"/>
            <a:t>ATTERS MOST</a:t>
          </a:r>
          <a:endParaRPr lang="en-US" sz="1800" dirty="0"/>
        </a:p>
      </dgm:t>
    </dgm:pt>
    <dgm:pt modelId="{E6939258-592C-409E-A48C-C289AFD44473}" type="parTrans" cxnId="{194C5CF7-D0F7-459E-8926-EEF65435D7F2}">
      <dgm:prSet/>
      <dgm:spPr/>
      <dgm:t>
        <a:bodyPr/>
        <a:lstStyle/>
        <a:p>
          <a:endParaRPr lang="en-US" sz="1100"/>
        </a:p>
      </dgm:t>
    </dgm:pt>
    <dgm:pt modelId="{018E0D0A-205F-418F-85C2-5D0BED296909}" type="sibTrans" cxnId="{194C5CF7-D0F7-459E-8926-EEF65435D7F2}">
      <dgm:prSet/>
      <dgm:spPr/>
      <dgm:t>
        <a:bodyPr/>
        <a:lstStyle/>
        <a:p>
          <a:endParaRPr lang="en-US" sz="1100"/>
        </a:p>
      </dgm:t>
    </dgm:pt>
    <dgm:pt modelId="{0AB17A42-C36C-42AF-BC1F-5784BBD817BD}">
      <dgm:prSet custT="1"/>
      <dgm:spPr/>
      <dgm:t>
        <a:bodyPr/>
        <a:lstStyle/>
        <a:p>
          <a:r>
            <a:rPr lang="en-US" sz="1400"/>
            <a:t>Each individual’s own meaningful health outcome goals and care preferences (Goals of Care)</a:t>
          </a:r>
          <a:endParaRPr lang="en-US" sz="1400" dirty="0"/>
        </a:p>
      </dgm:t>
    </dgm:pt>
    <dgm:pt modelId="{4BEECC63-12D0-4E55-81FC-4C5BA5419FAF}" type="parTrans" cxnId="{2FF4D5DC-195E-434D-BD68-421F8B1963BE}">
      <dgm:prSet/>
      <dgm:spPr/>
      <dgm:t>
        <a:bodyPr/>
        <a:lstStyle/>
        <a:p>
          <a:endParaRPr lang="en-US" sz="1100"/>
        </a:p>
      </dgm:t>
    </dgm:pt>
    <dgm:pt modelId="{8F06674E-5424-4D12-BACC-C83336A87063}" type="sibTrans" cxnId="{2FF4D5DC-195E-434D-BD68-421F8B1963BE}">
      <dgm:prSet/>
      <dgm:spPr/>
      <dgm:t>
        <a:bodyPr/>
        <a:lstStyle/>
        <a:p>
          <a:endParaRPr lang="en-US" sz="1100"/>
        </a:p>
      </dgm:t>
    </dgm:pt>
    <dgm:pt modelId="{7EC3605E-7505-49CC-992A-8E5E875B2056}">
      <dgm:prSet custT="1"/>
      <dgm:spPr/>
      <dgm:t>
        <a:bodyPr/>
        <a:lstStyle/>
        <a:p>
          <a:r>
            <a:rPr lang="en-US" sz="1400"/>
            <a:t>Multiple interacting diseases</a:t>
          </a:r>
          <a:endParaRPr lang="en-US" sz="1400" dirty="0"/>
        </a:p>
      </dgm:t>
    </dgm:pt>
    <dgm:pt modelId="{CA83E2D6-AD30-448A-A827-9C972F63D03F}" type="parTrans" cxnId="{CA022EEA-7CDA-43C3-B77B-DE6CEFA4AB5F}">
      <dgm:prSet/>
      <dgm:spPr/>
      <dgm:t>
        <a:bodyPr/>
        <a:lstStyle/>
        <a:p>
          <a:endParaRPr lang="en-US" sz="1050"/>
        </a:p>
      </dgm:t>
    </dgm:pt>
    <dgm:pt modelId="{17FDE284-7C4A-4CE5-82ED-B9C202BA2ED6}" type="sibTrans" cxnId="{CA022EEA-7CDA-43C3-B77B-DE6CEFA4AB5F}">
      <dgm:prSet/>
      <dgm:spPr/>
      <dgm:t>
        <a:bodyPr/>
        <a:lstStyle/>
        <a:p>
          <a:endParaRPr lang="en-US" sz="1050"/>
        </a:p>
      </dgm:t>
    </dgm:pt>
    <dgm:pt modelId="{3ADE0410-68EB-4AC8-BB85-1DF6D27143E0}" type="pres">
      <dgm:prSet presAssocID="{7D9E38CA-1126-4B22-B22E-F49DF150DC88}" presName="Name0" presStyleCnt="0">
        <dgm:presLayoutVars>
          <dgm:dir/>
          <dgm:animLvl val="lvl"/>
          <dgm:resizeHandles val="exact"/>
        </dgm:presLayoutVars>
      </dgm:prSet>
      <dgm:spPr/>
    </dgm:pt>
    <dgm:pt modelId="{DD2321A7-BC34-4FC4-89CA-80CE39857695}" type="pres">
      <dgm:prSet presAssocID="{8504816C-96EE-4BD1-B7C7-E1CEBD3745C2}" presName="linNode" presStyleCnt="0"/>
      <dgm:spPr/>
    </dgm:pt>
    <dgm:pt modelId="{CE2B79B0-DD47-4F8C-9651-BB2C4DB6669A}" type="pres">
      <dgm:prSet presAssocID="{8504816C-96EE-4BD1-B7C7-E1CEBD3745C2}" presName="parentText" presStyleLbl="node1" presStyleIdx="0" presStyleCnt="5" custScaleX="84010">
        <dgm:presLayoutVars>
          <dgm:chMax val="1"/>
          <dgm:bulletEnabled val="1"/>
        </dgm:presLayoutVars>
      </dgm:prSet>
      <dgm:spPr/>
    </dgm:pt>
    <dgm:pt modelId="{7913C14F-D15D-4DB0-A129-14FB958D1AA1}" type="pres">
      <dgm:prSet presAssocID="{8504816C-96EE-4BD1-B7C7-E1CEBD3745C2}" presName="descendantText" presStyleLbl="alignAccFollowNode1" presStyleIdx="0" presStyleCnt="5">
        <dgm:presLayoutVars>
          <dgm:bulletEnabled val="1"/>
        </dgm:presLayoutVars>
      </dgm:prSet>
      <dgm:spPr/>
    </dgm:pt>
    <dgm:pt modelId="{53FE9FF3-7A43-4C5B-8A79-1E5C24F8F9BD}" type="pres">
      <dgm:prSet presAssocID="{102DA029-549F-4183-A43F-C17805A56A98}" presName="sp" presStyleCnt="0"/>
      <dgm:spPr/>
    </dgm:pt>
    <dgm:pt modelId="{86E2A3F6-53BB-4AF3-BDF1-35D8A6B9658C}" type="pres">
      <dgm:prSet presAssocID="{B5844260-836E-4EC3-97F4-7F76CAC6901E}" presName="linNode" presStyleCnt="0"/>
      <dgm:spPr/>
    </dgm:pt>
    <dgm:pt modelId="{FA14B901-0D97-48FD-90F1-26004F02BBE8}" type="pres">
      <dgm:prSet presAssocID="{B5844260-836E-4EC3-97F4-7F76CAC6901E}" presName="parentText" presStyleLbl="node1" presStyleIdx="1" presStyleCnt="5" custScaleX="84010">
        <dgm:presLayoutVars>
          <dgm:chMax val="1"/>
          <dgm:bulletEnabled val="1"/>
        </dgm:presLayoutVars>
      </dgm:prSet>
      <dgm:spPr/>
    </dgm:pt>
    <dgm:pt modelId="{09DDE494-FE5B-4A01-BA62-1206ACA5CA45}" type="pres">
      <dgm:prSet presAssocID="{B5844260-836E-4EC3-97F4-7F76CAC6901E}" presName="descendantText" presStyleLbl="alignAccFollowNode1" presStyleIdx="1" presStyleCnt="5">
        <dgm:presLayoutVars>
          <dgm:bulletEnabled val="1"/>
        </dgm:presLayoutVars>
      </dgm:prSet>
      <dgm:spPr/>
    </dgm:pt>
    <dgm:pt modelId="{087E8902-2A51-4329-B4CF-57BF8362E425}" type="pres">
      <dgm:prSet presAssocID="{0310FFEC-4D9D-4DF4-BF1C-CAFD279E6059}" presName="sp" presStyleCnt="0"/>
      <dgm:spPr/>
    </dgm:pt>
    <dgm:pt modelId="{9A45E8B7-F052-4549-8951-4F4EB58C7B08}" type="pres">
      <dgm:prSet presAssocID="{265E5145-2C5F-4E28-BE2A-011E231EBFD7}" presName="linNode" presStyleCnt="0"/>
      <dgm:spPr/>
    </dgm:pt>
    <dgm:pt modelId="{495D6DCD-3BE4-40FA-AB24-4639792C4565}" type="pres">
      <dgm:prSet presAssocID="{265E5145-2C5F-4E28-BE2A-011E231EBFD7}" presName="parentText" presStyleLbl="node1" presStyleIdx="2" presStyleCnt="5" custScaleX="84010">
        <dgm:presLayoutVars>
          <dgm:chMax val="1"/>
          <dgm:bulletEnabled val="1"/>
        </dgm:presLayoutVars>
      </dgm:prSet>
      <dgm:spPr/>
    </dgm:pt>
    <dgm:pt modelId="{AB92A779-30B4-48AD-A74A-D4092042535B}" type="pres">
      <dgm:prSet presAssocID="{265E5145-2C5F-4E28-BE2A-011E231EBFD7}" presName="descendantText" presStyleLbl="alignAccFollowNode1" presStyleIdx="2" presStyleCnt="5">
        <dgm:presLayoutVars>
          <dgm:bulletEnabled val="1"/>
        </dgm:presLayoutVars>
      </dgm:prSet>
      <dgm:spPr/>
    </dgm:pt>
    <dgm:pt modelId="{CD5FD8E7-FCBD-4455-9878-BAF1860DDEF5}" type="pres">
      <dgm:prSet presAssocID="{A8A7F0EC-827E-4809-A538-1ED98F7D22A1}" presName="sp" presStyleCnt="0"/>
      <dgm:spPr/>
    </dgm:pt>
    <dgm:pt modelId="{E90A6959-A9D9-4309-9042-43EB6CCD11C7}" type="pres">
      <dgm:prSet presAssocID="{855C128D-D672-4F7F-8AA4-2A5EED481BA9}" presName="linNode" presStyleCnt="0"/>
      <dgm:spPr/>
    </dgm:pt>
    <dgm:pt modelId="{221D9EC2-9892-454C-BBE2-01AFDEC47CBF}" type="pres">
      <dgm:prSet presAssocID="{855C128D-D672-4F7F-8AA4-2A5EED481BA9}" presName="parentText" presStyleLbl="node1" presStyleIdx="3" presStyleCnt="5" custScaleX="84011">
        <dgm:presLayoutVars>
          <dgm:chMax val="1"/>
          <dgm:bulletEnabled val="1"/>
        </dgm:presLayoutVars>
      </dgm:prSet>
      <dgm:spPr/>
    </dgm:pt>
    <dgm:pt modelId="{6422434F-4F0D-4DD7-8D8F-9E1EC477A40C}" type="pres">
      <dgm:prSet presAssocID="{855C128D-D672-4F7F-8AA4-2A5EED481BA9}" presName="descendantText" presStyleLbl="alignAccFollowNode1" presStyleIdx="3" presStyleCnt="5">
        <dgm:presLayoutVars>
          <dgm:bulletEnabled val="1"/>
        </dgm:presLayoutVars>
      </dgm:prSet>
      <dgm:spPr/>
    </dgm:pt>
    <dgm:pt modelId="{E1174CB4-15A3-4988-A1E6-05BE61F70DE2}" type="pres">
      <dgm:prSet presAssocID="{EB3A0619-D4F2-4FEE-B44E-E640DB4AEF45}" presName="sp" presStyleCnt="0"/>
      <dgm:spPr/>
    </dgm:pt>
    <dgm:pt modelId="{82DEF6A9-BAC7-43AA-8E67-7F4D414072C3}" type="pres">
      <dgm:prSet presAssocID="{DA1333C3-5B0D-4B8B-9517-6E9D9A6153EA}" presName="linNode" presStyleCnt="0"/>
      <dgm:spPr/>
    </dgm:pt>
    <dgm:pt modelId="{D385AE75-A52A-4305-BBB4-5813679C3D51}" type="pres">
      <dgm:prSet presAssocID="{DA1333C3-5B0D-4B8B-9517-6E9D9A6153EA}" presName="parentText" presStyleLbl="node1" presStyleIdx="4" presStyleCnt="5" custScaleX="84010">
        <dgm:presLayoutVars>
          <dgm:chMax val="1"/>
          <dgm:bulletEnabled val="1"/>
        </dgm:presLayoutVars>
      </dgm:prSet>
      <dgm:spPr/>
    </dgm:pt>
    <dgm:pt modelId="{F8A4E474-2601-4D0F-B55C-64F66173AE0E}" type="pres">
      <dgm:prSet presAssocID="{DA1333C3-5B0D-4B8B-9517-6E9D9A6153EA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E381951D-5C79-4732-8920-019A1362B17F}" srcId="{265E5145-2C5F-4E28-BE2A-011E231EBFD7}" destId="{E827C791-DE8B-42CB-BD27-CE1B12BE7D20}" srcOrd="0" destOrd="0" parTransId="{8A9DC500-6FD6-4890-A1D7-F833A9DF0A8B}" sibTransId="{18577209-1AF2-4619-A7F4-875AE13C1646}"/>
    <dgm:cxn modelId="{68C0ED23-E84A-4358-8557-8E57696B1475}" srcId="{7D9E38CA-1126-4B22-B22E-F49DF150DC88}" destId="{265E5145-2C5F-4E28-BE2A-011E231EBFD7}" srcOrd="2" destOrd="0" parTransId="{1796A781-DCAA-4CC7-8FA2-DACC71FDC862}" sibTransId="{A8A7F0EC-827E-4809-A538-1ED98F7D22A1}"/>
    <dgm:cxn modelId="{61ACD72A-DDF0-40F2-B26B-D42BEDC71073}" srcId="{7D9E38CA-1126-4B22-B22E-F49DF150DC88}" destId="{B5844260-836E-4EC3-97F4-7F76CAC6901E}" srcOrd="1" destOrd="0" parTransId="{75DFCC29-2C40-4B4A-9F74-A19B50BF8750}" sibTransId="{0310FFEC-4D9D-4DF4-BF1C-CAFD279E6059}"/>
    <dgm:cxn modelId="{F594A42B-1918-406A-8BCE-E22178284884}" srcId="{8504816C-96EE-4BD1-B7C7-E1CEBD3745C2}" destId="{BF100F9F-8F36-4B80-8228-67B0A55694D3}" srcOrd="1" destOrd="0" parTransId="{4B05ACAE-ECA8-4FFB-8D43-CE372981BAB9}" sibTransId="{0B9B7BD3-BC5E-4A1A-A02C-BC9B8307F7C9}"/>
    <dgm:cxn modelId="{132BC02E-D7BE-480C-BA1B-80C74D485E3E}" srcId="{8504816C-96EE-4BD1-B7C7-E1CEBD3745C2}" destId="{6EFE09CA-F47D-446A-83F2-65772ED87769}" srcOrd="2" destOrd="0" parTransId="{0A92B6F1-0F25-4B89-BC09-1A29E03B988A}" sibTransId="{08DC96D8-BB4B-4EE8-8E0B-C78D0E705992}"/>
    <dgm:cxn modelId="{8FA5B83C-A5F2-4F54-9A45-179BFCACE039}" srcId="{265E5145-2C5F-4E28-BE2A-011E231EBFD7}" destId="{B254CA5E-FAFA-49CF-95E5-0291E585B448}" srcOrd="1" destOrd="0" parTransId="{0D30C1EF-3820-4846-965D-EF97905F4074}" sibTransId="{9903FD7B-0FD5-46BD-AA0C-B4EEB3FB607E}"/>
    <dgm:cxn modelId="{70C87C5B-DD22-4104-8B9B-17985889B643}" srcId="{265E5145-2C5F-4E28-BE2A-011E231EBFD7}" destId="{1B555112-F6E7-47AA-9AFC-22274CA10927}" srcOrd="2" destOrd="0" parTransId="{4B824283-EA45-4770-A9A8-805984B4D509}" sibTransId="{721B1249-BD6B-4CDA-A0BD-C4AB28D524E0}"/>
    <dgm:cxn modelId="{BC9FAC61-B56B-42FA-99A1-209DA755730B}" type="presOf" srcId="{B328279C-27BA-46FB-8311-132C442E204C}" destId="{7913C14F-D15D-4DB0-A129-14FB958D1AA1}" srcOrd="0" destOrd="0" presId="urn:microsoft.com/office/officeart/2005/8/layout/vList5"/>
    <dgm:cxn modelId="{64815463-D9FB-4F58-B077-181C0E25D0F2}" type="presOf" srcId="{58569E86-0691-416C-B643-C7AC9DD231FF}" destId="{09DDE494-FE5B-4A01-BA62-1206ACA5CA45}" srcOrd="0" destOrd="0" presId="urn:microsoft.com/office/officeart/2005/8/layout/vList5"/>
    <dgm:cxn modelId="{8A06CB63-5F4E-443F-BE51-EAD9145B5245}" type="presOf" srcId="{0AB17A42-C36C-42AF-BC1F-5784BBD817BD}" destId="{F8A4E474-2601-4D0F-B55C-64F66173AE0E}" srcOrd="0" destOrd="0" presId="urn:microsoft.com/office/officeart/2005/8/layout/vList5"/>
    <dgm:cxn modelId="{35208944-8178-4675-830F-BBC55163AB2F}" type="presOf" srcId="{BF100F9F-8F36-4B80-8228-67B0A55694D3}" destId="{7913C14F-D15D-4DB0-A129-14FB958D1AA1}" srcOrd="0" destOrd="1" presId="urn:microsoft.com/office/officeart/2005/8/layout/vList5"/>
    <dgm:cxn modelId="{E087B849-DE49-4C80-A9CF-EF3EC125139B}" type="presOf" srcId="{6EFE09CA-F47D-446A-83F2-65772ED87769}" destId="{7913C14F-D15D-4DB0-A129-14FB958D1AA1}" srcOrd="0" destOrd="2" presId="urn:microsoft.com/office/officeart/2005/8/layout/vList5"/>
    <dgm:cxn modelId="{47C26F6E-C3B1-4AF8-B429-61D290D1BC7D}" type="presOf" srcId="{C585E037-55B3-409A-9664-57361EDA9FD9}" destId="{7913C14F-D15D-4DB0-A129-14FB958D1AA1}" srcOrd="0" destOrd="3" presId="urn:microsoft.com/office/officeart/2005/8/layout/vList5"/>
    <dgm:cxn modelId="{92247C6E-FDE2-454C-8A40-96974C567E5B}" srcId="{8504816C-96EE-4BD1-B7C7-E1CEBD3745C2}" destId="{C585E037-55B3-409A-9664-57361EDA9FD9}" srcOrd="3" destOrd="0" parTransId="{C12EBC9C-54CF-4C92-A359-24D8AD028548}" sibTransId="{4064D61C-28B1-4024-BBD7-2DEFF2D1A080}"/>
    <dgm:cxn modelId="{17C3A272-A15A-4F54-B8C1-99B5197A457E}" type="presOf" srcId="{7D9E38CA-1126-4B22-B22E-F49DF150DC88}" destId="{3ADE0410-68EB-4AC8-BB85-1DF6D27143E0}" srcOrd="0" destOrd="0" presId="urn:microsoft.com/office/officeart/2005/8/layout/vList5"/>
    <dgm:cxn modelId="{55CEB252-0FA8-42B4-B061-DBEF425DE541}" type="presOf" srcId="{855C128D-D672-4F7F-8AA4-2A5EED481BA9}" destId="{221D9EC2-9892-454C-BBE2-01AFDEC47CBF}" srcOrd="0" destOrd="0" presId="urn:microsoft.com/office/officeart/2005/8/layout/vList5"/>
    <dgm:cxn modelId="{B9D8AE73-CCDE-4856-964C-BC37A740FC6C}" type="presOf" srcId="{E827C791-DE8B-42CB-BD27-CE1B12BE7D20}" destId="{AB92A779-30B4-48AD-A74A-D4092042535B}" srcOrd="0" destOrd="0" presId="urn:microsoft.com/office/officeart/2005/8/layout/vList5"/>
    <dgm:cxn modelId="{4A20BC76-B30A-47D6-B421-2801A0490C24}" srcId="{855C128D-D672-4F7F-8AA4-2A5EED481BA9}" destId="{3AEAAEB0-0D1B-4C89-833C-56224E3AD6BA}" srcOrd="0" destOrd="0" parTransId="{69FB1AB4-3FA2-4622-9B7B-AF02D5AFBD5C}" sibTransId="{BF29390D-12B8-44EA-A504-820955FB68B7}"/>
    <dgm:cxn modelId="{6908868A-3619-422A-8935-2F452E1DCD36}" type="presOf" srcId="{9DEDF044-E70C-45E6-8627-38B7B02A0462}" destId="{AB92A779-30B4-48AD-A74A-D4092042535B}" srcOrd="0" destOrd="3" presId="urn:microsoft.com/office/officeart/2005/8/layout/vList5"/>
    <dgm:cxn modelId="{9D73C58B-1CA7-4989-916F-352D1325A85E}" type="presOf" srcId="{DA1333C3-5B0D-4B8B-9517-6E9D9A6153EA}" destId="{D385AE75-A52A-4305-BBB4-5813679C3D51}" srcOrd="0" destOrd="0" presId="urn:microsoft.com/office/officeart/2005/8/layout/vList5"/>
    <dgm:cxn modelId="{E697A291-14A6-4909-AEB0-E24F37B8200B}" type="presOf" srcId="{265E5145-2C5F-4E28-BE2A-011E231EBFD7}" destId="{495D6DCD-3BE4-40FA-AB24-4639792C4565}" srcOrd="0" destOrd="0" presId="urn:microsoft.com/office/officeart/2005/8/layout/vList5"/>
    <dgm:cxn modelId="{866F2BA0-C0C6-4AE1-81E2-CE1ACD368FF2}" srcId="{7D9E38CA-1126-4B22-B22E-F49DF150DC88}" destId="{855C128D-D672-4F7F-8AA4-2A5EED481BA9}" srcOrd="3" destOrd="0" parTransId="{E44B9C28-0983-4E15-9FDD-9DE1FEFFEAFA}" sibTransId="{EB3A0619-D4F2-4FEE-B44E-E640DB4AEF45}"/>
    <dgm:cxn modelId="{B9CEFDA1-3D8C-4882-9E19-093F29E7F927}" type="presOf" srcId="{1B555112-F6E7-47AA-9AFC-22274CA10927}" destId="{AB92A779-30B4-48AD-A74A-D4092042535B}" srcOrd="0" destOrd="2" presId="urn:microsoft.com/office/officeart/2005/8/layout/vList5"/>
    <dgm:cxn modelId="{0170D5A2-1B29-4158-A1A3-78A18F6ABBE0}" type="presOf" srcId="{7EC3605E-7505-49CC-992A-8E5E875B2056}" destId="{6422434F-4F0D-4DD7-8D8F-9E1EC477A40C}" srcOrd="0" destOrd="2" presId="urn:microsoft.com/office/officeart/2005/8/layout/vList5"/>
    <dgm:cxn modelId="{E33DC1A7-A40E-4976-A804-AE28372CE6D1}" srcId="{265E5145-2C5F-4E28-BE2A-011E231EBFD7}" destId="{9DEDF044-E70C-45E6-8627-38B7B02A0462}" srcOrd="3" destOrd="0" parTransId="{034A1E2E-1EB0-427C-8074-A5FD227D2B55}" sibTransId="{B243385D-7584-463D-8E0D-4788FFA9CED1}"/>
    <dgm:cxn modelId="{8D7B47C6-BC6A-447E-8ACA-1A51210608A6}" srcId="{8504816C-96EE-4BD1-B7C7-E1CEBD3745C2}" destId="{B328279C-27BA-46FB-8311-132C442E204C}" srcOrd="0" destOrd="0" parTransId="{BFD3E3A4-4F91-4A2E-AA0A-0952A3D3E04F}" sibTransId="{820C6880-F3E6-4571-AA51-DF8273862A17}"/>
    <dgm:cxn modelId="{329786C7-093C-4CE0-9B0C-04192A0BF42B}" type="presOf" srcId="{8504816C-96EE-4BD1-B7C7-E1CEBD3745C2}" destId="{CE2B79B0-DD47-4F8C-9651-BB2C4DB6669A}" srcOrd="0" destOrd="0" presId="urn:microsoft.com/office/officeart/2005/8/layout/vList5"/>
    <dgm:cxn modelId="{05A1ACC7-A6FF-433A-A8E4-149106E624DB}" type="presOf" srcId="{5F43035A-B395-4235-9BAC-C52B58BBA736}" destId="{6422434F-4F0D-4DD7-8D8F-9E1EC477A40C}" srcOrd="0" destOrd="1" presId="urn:microsoft.com/office/officeart/2005/8/layout/vList5"/>
    <dgm:cxn modelId="{7E48D1C9-91AD-4BE0-B8F6-8F7C187DC93A}" srcId="{B5844260-836E-4EC3-97F4-7F76CAC6901E}" destId="{58569E86-0691-416C-B643-C7AC9DD231FF}" srcOrd="0" destOrd="0" parTransId="{A00995A1-B047-4531-B0EF-9EB7FF0BA1D6}" sibTransId="{D38E4C1C-58B2-436D-892B-DF66AD3CE7BF}"/>
    <dgm:cxn modelId="{A53DC6D4-7140-481B-A869-4A0848139FC1}" type="presOf" srcId="{B5844260-836E-4EC3-97F4-7F76CAC6901E}" destId="{FA14B901-0D97-48FD-90F1-26004F02BBE8}" srcOrd="0" destOrd="0" presId="urn:microsoft.com/office/officeart/2005/8/layout/vList5"/>
    <dgm:cxn modelId="{26402CD9-DDA1-447D-8B09-AB38A623C062}" type="presOf" srcId="{3AEAAEB0-0D1B-4C89-833C-56224E3AD6BA}" destId="{6422434F-4F0D-4DD7-8D8F-9E1EC477A40C}" srcOrd="0" destOrd="0" presId="urn:microsoft.com/office/officeart/2005/8/layout/vList5"/>
    <dgm:cxn modelId="{DDDBB5DB-57C9-495B-BB1A-3D9233DAC396}" srcId="{B5844260-836E-4EC3-97F4-7F76CAC6901E}" destId="{1413E26D-49A7-4CF3-8A5F-059D72FBB610}" srcOrd="1" destOrd="0" parTransId="{F646C62F-D9E0-47FE-AF37-4B5F05D78380}" sibTransId="{7E82D46E-07A6-4027-8C02-0650418A2D86}"/>
    <dgm:cxn modelId="{2FF4D5DC-195E-434D-BD68-421F8B1963BE}" srcId="{DA1333C3-5B0D-4B8B-9517-6E9D9A6153EA}" destId="{0AB17A42-C36C-42AF-BC1F-5784BBD817BD}" srcOrd="0" destOrd="0" parTransId="{4BEECC63-12D0-4E55-81FC-4C5BA5419FAF}" sibTransId="{8F06674E-5424-4D12-BACC-C83336A87063}"/>
    <dgm:cxn modelId="{CA022EEA-7CDA-43C3-B77B-DE6CEFA4AB5F}" srcId="{855C128D-D672-4F7F-8AA4-2A5EED481BA9}" destId="{7EC3605E-7505-49CC-992A-8E5E875B2056}" srcOrd="2" destOrd="0" parTransId="{CA83E2D6-AD30-448A-A827-9C972F63D03F}" sibTransId="{17FDE284-7C4A-4CE5-82ED-B9C202BA2ED6}"/>
    <dgm:cxn modelId="{B2B28EEA-B666-4123-8826-2EB71DE74E79}" srcId="{855C128D-D672-4F7F-8AA4-2A5EED481BA9}" destId="{5F43035A-B395-4235-9BAC-C52B58BBA736}" srcOrd="1" destOrd="0" parTransId="{B6353683-414C-4515-9603-882F98605BEC}" sibTransId="{44010BD4-4303-4067-A0F7-8EC207662C28}"/>
    <dgm:cxn modelId="{41252CF7-67A6-4958-B948-788068FE4E92}" type="presOf" srcId="{1413E26D-49A7-4CF3-8A5F-059D72FBB610}" destId="{09DDE494-FE5B-4A01-BA62-1206ACA5CA45}" srcOrd="0" destOrd="1" presId="urn:microsoft.com/office/officeart/2005/8/layout/vList5"/>
    <dgm:cxn modelId="{194C5CF7-D0F7-459E-8926-EEF65435D7F2}" srcId="{7D9E38CA-1126-4B22-B22E-F49DF150DC88}" destId="{DA1333C3-5B0D-4B8B-9517-6E9D9A6153EA}" srcOrd="4" destOrd="0" parTransId="{E6939258-592C-409E-A48C-C289AFD44473}" sibTransId="{018E0D0A-205F-418F-85C2-5D0BED296909}"/>
    <dgm:cxn modelId="{2E98FCF9-DD13-4602-9C98-D5FC03A3761C}" srcId="{7D9E38CA-1126-4B22-B22E-F49DF150DC88}" destId="{8504816C-96EE-4BD1-B7C7-E1CEBD3745C2}" srcOrd="0" destOrd="0" parTransId="{0C989A88-D630-42B4-BDC5-EBA90114DE69}" sibTransId="{102DA029-549F-4183-A43F-C17805A56A98}"/>
    <dgm:cxn modelId="{995364FF-B723-4CD7-9243-2C7B09A28CE3}" type="presOf" srcId="{B254CA5E-FAFA-49CF-95E5-0291E585B448}" destId="{AB92A779-30B4-48AD-A74A-D4092042535B}" srcOrd="0" destOrd="1" presId="urn:microsoft.com/office/officeart/2005/8/layout/vList5"/>
    <dgm:cxn modelId="{8C2C261F-0DC6-4950-BC00-867ECE43A453}" type="presParOf" srcId="{3ADE0410-68EB-4AC8-BB85-1DF6D27143E0}" destId="{DD2321A7-BC34-4FC4-89CA-80CE39857695}" srcOrd="0" destOrd="0" presId="urn:microsoft.com/office/officeart/2005/8/layout/vList5"/>
    <dgm:cxn modelId="{37B357E2-1CF4-4AE6-B4F1-83CFA7D35552}" type="presParOf" srcId="{DD2321A7-BC34-4FC4-89CA-80CE39857695}" destId="{CE2B79B0-DD47-4F8C-9651-BB2C4DB6669A}" srcOrd="0" destOrd="0" presId="urn:microsoft.com/office/officeart/2005/8/layout/vList5"/>
    <dgm:cxn modelId="{ECB692AB-BBA1-4F4F-B68B-14D9CEDC2988}" type="presParOf" srcId="{DD2321A7-BC34-4FC4-89CA-80CE39857695}" destId="{7913C14F-D15D-4DB0-A129-14FB958D1AA1}" srcOrd="1" destOrd="0" presId="urn:microsoft.com/office/officeart/2005/8/layout/vList5"/>
    <dgm:cxn modelId="{14749511-4C28-4D93-A558-B10A776CD942}" type="presParOf" srcId="{3ADE0410-68EB-4AC8-BB85-1DF6D27143E0}" destId="{53FE9FF3-7A43-4C5B-8A79-1E5C24F8F9BD}" srcOrd="1" destOrd="0" presId="urn:microsoft.com/office/officeart/2005/8/layout/vList5"/>
    <dgm:cxn modelId="{1417C9C8-1C8D-4847-B1A5-02C10ACD8DD4}" type="presParOf" srcId="{3ADE0410-68EB-4AC8-BB85-1DF6D27143E0}" destId="{86E2A3F6-53BB-4AF3-BDF1-35D8A6B9658C}" srcOrd="2" destOrd="0" presId="urn:microsoft.com/office/officeart/2005/8/layout/vList5"/>
    <dgm:cxn modelId="{A5ED3D87-DF2B-46B8-A6FD-AC162F68F25C}" type="presParOf" srcId="{86E2A3F6-53BB-4AF3-BDF1-35D8A6B9658C}" destId="{FA14B901-0D97-48FD-90F1-26004F02BBE8}" srcOrd="0" destOrd="0" presId="urn:microsoft.com/office/officeart/2005/8/layout/vList5"/>
    <dgm:cxn modelId="{B22B1ABF-2C89-4437-9B17-B57B004B5E60}" type="presParOf" srcId="{86E2A3F6-53BB-4AF3-BDF1-35D8A6B9658C}" destId="{09DDE494-FE5B-4A01-BA62-1206ACA5CA45}" srcOrd="1" destOrd="0" presId="urn:microsoft.com/office/officeart/2005/8/layout/vList5"/>
    <dgm:cxn modelId="{DBDAE5FE-B093-4877-9085-CA3F72E7552B}" type="presParOf" srcId="{3ADE0410-68EB-4AC8-BB85-1DF6D27143E0}" destId="{087E8902-2A51-4329-B4CF-57BF8362E425}" srcOrd="3" destOrd="0" presId="urn:microsoft.com/office/officeart/2005/8/layout/vList5"/>
    <dgm:cxn modelId="{D913AF84-7AF0-4320-9113-1B555B7039B2}" type="presParOf" srcId="{3ADE0410-68EB-4AC8-BB85-1DF6D27143E0}" destId="{9A45E8B7-F052-4549-8951-4F4EB58C7B08}" srcOrd="4" destOrd="0" presId="urn:microsoft.com/office/officeart/2005/8/layout/vList5"/>
    <dgm:cxn modelId="{E06D9CDC-6B74-425E-B2D5-1B2701CB1E11}" type="presParOf" srcId="{9A45E8B7-F052-4549-8951-4F4EB58C7B08}" destId="{495D6DCD-3BE4-40FA-AB24-4639792C4565}" srcOrd="0" destOrd="0" presId="urn:microsoft.com/office/officeart/2005/8/layout/vList5"/>
    <dgm:cxn modelId="{5C289497-35BA-4B11-A235-4E904459DB55}" type="presParOf" srcId="{9A45E8B7-F052-4549-8951-4F4EB58C7B08}" destId="{AB92A779-30B4-48AD-A74A-D4092042535B}" srcOrd="1" destOrd="0" presId="urn:microsoft.com/office/officeart/2005/8/layout/vList5"/>
    <dgm:cxn modelId="{AD68AA6F-A37A-4EB4-8922-665D4D9635A8}" type="presParOf" srcId="{3ADE0410-68EB-4AC8-BB85-1DF6D27143E0}" destId="{CD5FD8E7-FCBD-4455-9878-BAF1860DDEF5}" srcOrd="5" destOrd="0" presId="urn:microsoft.com/office/officeart/2005/8/layout/vList5"/>
    <dgm:cxn modelId="{8655D53F-0F2B-4F71-9A2C-3628F84FEBBE}" type="presParOf" srcId="{3ADE0410-68EB-4AC8-BB85-1DF6D27143E0}" destId="{E90A6959-A9D9-4309-9042-43EB6CCD11C7}" srcOrd="6" destOrd="0" presId="urn:microsoft.com/office/officeart/2005/8/layout/vList5"/>
    <dgm:cxn modelId="{89A023D9-2728-4C4A-8188-A794E28BC802}" type="presParOf" srcId="{E90A6959-A9D9-4309-9042-43EB6CCD11C7}" destId="{221D9EC2-9892-454C-BBE2-01AFDEC47CBF}" srcOrd="0" destOrd="0" presId="urn:microsoft.com/office/officeart/2005/8/layout/vList5"/>
    <dgm:cxn modelId="{7F773550-D703-4250-8616-EC896D7ADCC4}" type="presParOf" srcId="{E90A6959-A9D9-4309-9042-43EB6CCD11C7}" destId="{6422434F-4F0D-4DD7-8D8F-9E1EC477A40C}" srcOrd="1" destOrd="0" presId="urn:microsoft.com/office/officeart/2005/8/layout/vList5"/>
    <dgm:cxn modelId="{9A528AAB-C4D4-496C-AC0D-3D0A8F96681B}" type="presParOf" srcId="{3ADE0410-68EB-4AC8-BB85-1DF6D27143E0}" destId="{E1174CB4-15A3-4988-A1E6-05BE61F70DE2}" srcOrd="7" destOrd="0" presId="urn:microsoft.com/office/officeart/2005/8/layout/vList5"/>
    <dgm:cxn modelId="{D59A721F-9172-4FCC-9423-F4856C44F3E4}" type="presParOf" srcId="{3ADE0410-68EB-4AC8-BB85-1DF6D27143E0}" destId="{82DEF6A9-BAC7-43AA-8E67-7F4D414072C3}" srcOrd="8" destOrd="0" presId="urn:microsoft.com/office/officeart/2005/8/layout/vList5"/>
    <dgm:cxn modelId="{002161C8-F268-4B30-9FB4-F09D046AE5EF}" type="presParOf" srcId="{82DEF6A9-BAC7-43AA-8E67-7F4D414072C3}" destId="{D385AE75-A52A-4305-BBB4-5813679C3D51}" srcOrd="0" destOrd="0" presId="urn:microsoft.com/office/officeart/2005/8/layout/vList5"/>
    <dgm:cxn modelId="{17431FB5-9B1D-4DEE-A24D-9163DE399939}" type="presParOf" srcId="{82DEF6A9-BAC7-43AA-8E67-7F4D414072C3}" destId="{F8A4E474-2601-4D0F-B55C-64F66173AE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44948B-BA64-4EA9-B402-0830419B9743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3443C0-3DCA-4D84-A107-61EDC1D7C075}">
      <dgm:prSet phldrT="[Text]"/>
      <dgm:spPr/>
      <dgm:t>
        <a:bodyPr/>
        <a:lstStyle/>
        <a:p>
          <a:r>
            <a:rPr lang="en-CA" dirty="0">
              <a:latin typeface="Franklin Gothic Demi" panose="020B0703020102020204" pitchFamily="34" charset="0"/>
            </a:rPr>
            <a:t>To better understand the human cost of falls</a:t>
          </a:r>
          <a:endParaRPr lang="en-US" dirty="0"/>
        </a:p>
      </dgm:t>
    </dgm:pt>
    <dgm:pt modelId="{A3E2468C-370D-4AD1-B8C8-17230BB6DA26}" type="parTrans" cxnId="{2BAF4D04-24A0-4D8C-9503-D63CBD49C89F}">
      <dgm:prSet/>
      <dgm:spPr/>
      <dgm:t>
        <a:bodyPr/>
        <a:lstStyle/>
        <a:p>
          <a:endParaRPr lang="en-US"/>
        </a:p>
      </dgm:t>
    </dgm:pt>
    <dgm:pt modelId="{0FE2C310-882B-43E1-87BB-907D1E4C786C}" type="sibTrans" cxnId="{2BAF4D04-24A0-4D8C-9503-D63CBD49C89F}">
      <dgm:prSet/>
      <dgm:spPr/>
      <dgm:t>
        <a:bodyPr/>
        <a:lstStyle/>
        <a:p>
          <a:endParaRPr lang="en-US"/>
        </a:p>
      </dgm:t>
    </dgm:pt>
    <dgm:pt modelId="{8834A9CB-787D-4745-AED3-7E1674A2B825}">
      <dgm:prSet/>
      <dgm:spPr/>
      <dgm:t>
        <a:bodyPr/>
        <a:lstStyle/>
        <a:p>
          <a:r>
            <a:rPr lang="en-CA">
              <a:latin typeface="Franklin Gothic Demi" panose="020B0703020102020204" pitchFamily="34" charset="0"/>
            </a:rPr>
            <a:t>To better understand the economic impact of falls</a:t>
          </a:r>
          <a:endParaRPr lang="en-CA" dirty="0">
            <a:latin typeface="Franklin Gothic Demi" panose="020B0703020102020204" pitchFamily="34" charset="0"/>
          </a:endParaRPr>
        </a:p>
      </dgm:t>
    </dgm:pt>
    <dgm:pt modelId="{0F288229-0FCB-44B4-AAFD-E5F0471377C7}" type="parTrans" cxnId="{4E7EB5B3-1353-469B-BC02-DBDBDBC723D7}">
      <dgm:prSet/>
      <dgm:spPr/>
      <dgm:t>
        <a:bodyPr/>
        <a:lstStyle/>
        <a:p>
          <a:endParaRPr lang="en-US"/>
        </a:p>
      </dgm:t>
    </dgm:pt>
    <dgm:pt modelId="{2216ACED-35DE-4CCC-877F-716250BA5076}" type="sibTrans" cxnId="{4E7EB5B3-1353-469B-BC02-DBDBDBC723D7}">
      <dgm:prSet/>
      <dgm:spPr/>
      <dgm:t>
        <a:bodyPr/>
        <a:lstStyle/>
        <a:p>
          <a:endParaRPr lang="en-US"/>
        </a:p>
      </dgm:t>
    </dgm:pt>
    <dgm:pt modelId="{CFDDC960-D819-415B-A4F1-1018FCCDBD15}">
      <dgm:prSet/>
      <dgm:spPr/>
      <dgm:t>
        <a:bodyPr/>
        <a:lstStyle/>
        <a:p>
          <a:r>
            <a:rPr lang="en-CA">
              <a:latin typeface="Franklin Gothic Demi" panose="020B0703020102020204" pitchFamily="34" charset="0"/>
            </a:rPr>
            <a:t>To appreciate the critical importance of </a:t>
          </a:r>
          <a:r>
            <a:rPr lang="en-CA" b="1" u="sng">
              <a:latin typeface="Franklin Gothic Demi" panose="020B0703020102020204" pitchFamily="34" charset="0"/>
            </a:rPr>
            <a:t>near falls</a:t>
          </a:r>
          <a:endParaRPr lang="en-CA" b="1" u="sng" dirty="0">
            <a:latin typeface="Franklin Gothic Demi" panose="020B0703020102020204" pitchFamily="34" charset="0"/>
          </a:endParaRPr>
        </a:p>
      </dgm:t>
    </dgm:pt>
    <dgm:pt modelId="{A55099FD-7A77-48BE-9555-A4B5EE404F89}" type="parTrans" cxnId="{BF98B8B8-1CE9-4F9B-A355-95BEF83400AE}">
      <dgm:prSet/>
      <dgm:spPr/>
      <dgm:t>
        <a:bodyPr/>
        <a:lstStyle/>
        <a:p>
          <a:endParaRPr lang="en-US"/>
        </a:p>
      </dgm:t>
    </dgm:pt>
    <dgm:pt modelId="{D944A5AD-1D5B-4CF7-8F9B-A15E8ED940F9}" type="sibTrans" cxnId="{BF98B8B8-1CE9-4F9B-A355-95BEF83400AE}">
      <dgm:prSet/>
      <dgm:spPr/>
      <dgm:t>
        <a:bodyPr/>
        <a:lstStyle/>
        <a:p>
          <a:endParaRPr lang="en-US"/>
        </a:p>
      </dgm:t>
    </dgm:pt>
    <dgm:pt modelId="{963E6BB9-4984-40CF-9A62-7A16033C4833}" type="pres">
      <dgm:prSet presAssocID="{6144948B-BA64-4EA9-B402-0830419B9743}" presName="Name0" presStyleCnt="0">
        <dgm:presLayoutVars>
          <dgm:chMax val="7"/>
          <dgm:chPref val="7"/>
          <dgm:dir/>
        </dgm:presLayoutVars>
      </dgm:prSet>
      <dgm:spPr/>
    </dgm:pt>
    <dgm:pt modelId="{8EB9BA90-B05B-41CB-8F5D-6570D4E8E5F7}" type="pres">
      <dgm:prSet presAssocID="{6144948B-BA64-4EA9-B402-0830419B9743}" presName="Name1" presStyleCnt="0"/>
      <dgm:spPr/>
    </dgm:pt>
    <dgm:pt modelId="{6EAC26BF-A31D-47B8-9ACB-20852F3A3094}" type="pres">
      <dgm:prSet presAssocID="{6144948B-BA64-4EA9-B402-0830419B9743}" presName="cycle" presStyleCnt="0"/>
      <dgm:spPr/>
    </dgm:pt>
    <dgm:pt modelId="{AC166BA3-E44A-4A4B-86F1-80738DFA0EC1}" type="pres">
      <dgm:prSet presAssocID="{6144948B-BA64-4EA9-B402-0830419B9743}" presName="srcNode" presStyleLbl="node1" presStyleIdx="0" presStyleCnt="3"/>
      <dgm:spPr/>
    </dgm:pt>
    <dgm:pt modelId="{AB066771-FBA2-4485-9A68-FBEF5260D55F}" type="pres">
      <dgm:prSet presAssocID="{6144948B-BA64-4EA9-B402-0830419B9743}" presName="conn" presStyleLbl="parChTrans1D2" presStyleIdx="0" presStyleCnt="1"/>
      <dgm:spPr/>
    </dgm:pt>
    <dgm:pt modelId="{25FA30B8-751A-4E14-BC11-3690DB07ACD3}" type="pres">
      <dgm:prSet presAssocID="{6144948B-BA64-4EA9-B402-0830419B9743}" presName="extraNode" presStyleLbl="node1" presStyleIdx="0" presStyleCnt="3"/>
      <dgm:spPr/>
    </dgm:pt>
    <dgm:pt modelId="{D9D30969-0D5D-4305-B359-14E2179CD190}" type="pres">
      <dgm:prSet presAssocID="{6144948B-BA64-4EA9-B402-0830419B9743}" presName="dstNode" presStyleLbl="node1" presStyleIdx="0" presStyleCnt="3"/>
      <dgm:spPr/>
    </dgm:pt>
    <dgm:pt modelId="{C6D72E71-D40D-44BF-B970-74E868ECDA48}" type="pres">
      <dgm:prSet presAssocID="{943443C0-3DCA-4D84-A107-61EDC1D7C075}" presName="text_1" presStyleLbl="node1" presStyleIdx="0" presStyleCnt="3">
        <dgm:presLayoutVars>
          <dgm:bulletEnabled val="1"/>
        </dgm:presLayoutVars>
      </dgm:prSet>
      <dgm:spPr/>
    </dgm:pt>
    <dgm:pt modelId="{C574C0EE-1ADD-488C-A218-06F9EAF64825}" type="pres">
      <dgm:prSet presAssocID="{943443C0-3DCA-4D84-A107-61EDC1D7C075}" presName="accent_1" presStyleCnt="0"/>
      <dgm:spPr/>
    </dgm:pt>
    <dgm:pt modelId="{03635083-C76B-4BFB-A2AB-553BA956EBCA}" type="pres">
      <dgm:prSet presAssocID="{943443C0-3DCA-4D84-A107-61EDC1D7C075}" presName="accentRepeatNode" presStyleLbl="solidFgAcc1" presStyleIdx="0" presStyleCnt="3"/>
      <dgm:spPr/>
    </dgm:pt>
    <dgm:pt modelId="{38205923-EE6E-48EE-9518-30EAC2ED609D}" type="pres">
      <dgm:prSet presAssocID="{8834A9CB-787D-4745-AED3-7E1674A2B825}" presName="text_2" presStyleLbl="node1" presStyleIdx="1" presStyleCnt="3">
        <dgm:presLayoutVars>
          <dgm:bulletEnabled val="1"/>
        </dgm:presLayoutVars>
      </dgm:prSet>
      <dgm:spPr/>
    </dgm:pt>
    <dgm:pt modelId="{11CFADE9-E92C-4155-BB2D-84A886F0EF99}" type="pres">
      <dgm:prSet presAssocID="{8834A9CB-787D-4745-AED3-7E1674A2B825}" presName="accent_2" presStyleCnt="0"/>
      <dgm:spPr/>
    </dgm:pt>
    <dgm:pt modelId="{C3798162-95E7-4C9F-B3F8-5D92103304A5}" type="pres">
      <dgm:prSet presAssocID="{8834A9CB-787D-4745-AED3-7E1674A2B825}" presName="accentRepeatNode" presStyleLbl="solidFgAcc1" presStyleIdx="1" presStyleCnt="3"/>
      <dgm:spPr/>
    </dgm:pt>
    <dgm:pt modelId="{67A6820C-1B61-4888-A457-8FB330E52F50}" type="pres">
      <dgm:prSet presAssocID="{CFDDC960-D819-415B-A4F1-1018FCCDBD15}" presName="text_3" presStyleLbl="node1" presStyleIdx="2" presStyleCnt="3">
        <dgm:presLayoutVars>
          <dgm:bulletEnabled val="1"/>
        </dgm:presLayoutVars>
      </dgm:prSet>
      <dgm:spPr/>
    </dgm:pt>
    <dgm:pt modelId="{5D6C8917-B978-4B92-8FEB-AE4D9E6C2C50}" type="pres">
      <dgm:prSet presAssocID="{CFDDC960-D819-415B-A4F1-1018FCCDBD15}" presName="accent_3" presStyleCnt="0"/>
      <dgm:spPr/>
    </dgm:pt>
    <dgm:pt modelId="{988B742C-65E4-44E1-955A-192E95456ED4}" type="pres">
      <dgm:prSet presAssocID="{CFDDC960-D819-415B-A4F1-1018FCCDBD15}" presName="accentRepeatNode" presStyleLbl="solidFgAcc1" presStyleIdx="2" presStyleCnt="3"/>
      <dgm:spPr/>
    </dgm:pt>
  </dgm:ptLst>
  <dgm:cxnLst>
    <dgm:cxn modelId="{2BAF4D04-24A0-4D8C-9503-D63CBD49C89F}" srcId="{6144948B-BA64-4EA9-B402-0830419B9743}" destId="{943443C0-3DCA-4D84-A107-61EDC1D7C075}" srcOrd="0" destOrd="0" parTransId="{A3E2468C-370D-4AD1-B8C8-17230BB6DA26}" sibTransId="{0FE2C310-882B-43E1-87BB-907D1E4C786C}"/>
    <dgm:cxn modelId="{94E0924F-8FD4-484B-8F15-D8C5B4E20548}" type="presOf" srcId="{8834A9CB-787D-4745-AED3-7E1674A2B825}" destId="{38205923-EE6E-48EE-9518-30EAC2ED609D}" srcOrd="0" destOrd="0" presId="urn:microsoft.com/office/officeart/2008/layout/VerticalCurvedList"/>
    <dgm:cxn modelId="{C2055E96-5D47-470A-A5FB-569B56A07981}" type="presOf" srcId="{6144948B-BA64-4EA9-B402-0830419B9743}" destId="{963E6BB9-4984-40CF-9A62-7A16033C4833}" srcOrd="0" destOrd="0" presId="urn:microsoft.com/office/officeart/2008/layout/VerticalCurvedList"/>
    <dgm:cxn modelId="{29AE87A5-8DBA-4F1B-A53C-E2EAA910502F}" type="presOf" srcId="{0FE2C310-882B-43E1-87BB-907D1E4C786C}" destId="{AB066771-FBA2-4485-9A68-FBEF5260D55F}" srcOrd="0" destOrd="0" presId="urn:microsoft.com/office/officeart/2008/layout/VerticalCurvedList"/>
    <dgm:cxn modelId="{1ECB37AC-B197-42E9-AE41-67D61DA04D75}" type="presOf" srcId="{943443C0-3DCA-4D84-A107-61EDC1D7C075}" destId="{C6D72E71-D40D-44BF-B970-74E868ECDA48}" srcOrd="0" destOrd="0" presId="urn:microsoft.com/office/officeart/2008/layout/VerticalCurvedList"/>
    <dgm:cxn modelId="{4E7EB5B3-1353-469B-BC02-DBDBDBC723D7}" srcId="{6144948B-BA64-4EA9-B402-0830419B9743}" destId="{8834A9CB-787D-4745-AED3-7E1674A2B825}" srcOrd="1" destOrd="0" parTransId="{0F288229-0FCB-44B4-AAFD-E5F0471377C7}" sibTransId="{2216ACED-35DE-4CCC-877F-716250BA5076}"/>
    <dgm:cxn modelId="{681319B4-F308-4BA6-86D6-4320E22CBB5E}" type="presOf" srcId="{CFDDC960-D819-415B-A4F1-1018FCCDBD15}" destId="{67A6820C-1B61-4888-A457-8FB330E52F50}" srcOrd="0" destOrd="0" presId="urn:microsoft.com/office/officeart/2008/layout/VerticalCurvedList"/>
    <dgm:cxn modelId="{BF98B8B8-1CE9-4F9B-A355-95BEF83400AE}" srcId="{6144948B-BA64-4EA9-B402-0830419B9743}" destId="{CFDDC960-D819-415B-A4F1-1018FCCDBD15}" srcOrd="2" destOrd="0" parTransId="{A55099FD-7A77-48BE-9555-A4B5EE404F89}" sibTransId="{D944A5AD-1D5B-4CF7-8F9B-A15E8ED940F9}"/>
    <dgm:cxn modelId="{B7EA4446-B164-4ABB-98EB-0C48048B682E}" type="presParOf" srcId="{963E6BB9-4984-40CF-9A62-7A16033C4833}" destId="{8EB9BA90-B05B-41CB-8F5D-6570D4E8E5F7}" srcOrd="0" destOrd="0" presId="urn:microsoft.com/office/officeart/2008/layout/VerticalCurvedList"/>
    <dgm:cxn modelId="{9D333EDF-CF88-4421-B34B-EBD22669BA41}" type="presParOf" srcId="{8EB9BA90-B05B-41CB-8F5D-6570D4E8E5F7}" destId="{6EAC26BF-A31D-47B8-9ACB-20852F3A3094}" srcOrd="0" destOrd="0" presId="urn:microsoft.com/office/officeart/2008/layout/VerticalCurvedList"/>
    <dgm:cxn modelId="{AC3C84F7-0AF4-463F-BF85-A86C552C0432}" type="presParOf" srcId="{6EAC26BF-A31D-47B8-9ACB-20852F3A3094}" destId="{AC166BA3-E44A-4A4B-86F1-80738DFA0EC1}" srcOrd="0" destOrd="0" presId="urn:microsoft.com/office/officeart/2008/layout/VerticalCurvedList"/>
    <dgm:cxn modelId="{6BA3B6E2-D11E-41A9-AA17-D580D1D35AC9}" type="presParOf" srcId="{6EAC26BF-A31D-47B8-9ACB-20852F3A3094}" destId="{AB066771-FBA2-4485-9A68-FBEF5260D55F}" srcOrd="1" destOrd="0" presId="urn:microsoft.com/office/officeart/2008/layout/VerticalCurvedList"/>
    <dgm:cxn modelId="{5CC8C178-B111-4BC5-ACA2-F27BCB5E10A9}" type="presParOf" srcId="{6EAC26BF-A31D-47B8-9ACB-20852F3A3094}" destId="{25FA30B8-751A-4E14-BC11-3690DB07ACD3}" srcOrd="2" destOrd="0" presId="urn:microsoft.com/office/officeart/2008/layout/VerticalCurvedList"/>
    <dgm:cxn modelId="{F9CEE618-5AC3-4EA0-B82F-3DD261821403}" type="presParOf" srcId="{6EAC26BF-A31D-47B8-9ACB-20852F3A3094}" destId="{D9D30969-0D5D-4305-B359-14E2179CD190}" srcOrd="3" destOrd="0" presId="urn:microsoft.com/office/officeart/2008/layout/VerticalCurvedList"/>
    <dgm:cxn modelId="{D1807ECE-FFF4-4295-A86C-1A9261027EAC}" type="presParOf" srcId="{8EB9BA90-B05B-41CB-8F5D-6570D4E8E5F7}" destId="{C6D72E71-D40D-44BF-B970-74E868ECDA48}" srcOrd="1" destOrd="0" presId="urn:microsoft.com/office/officeart/2008/layout/VerticalCurvedList"/>
    <dgm:cxn modelId="{D200F7A1-5165-41DF-9D5B-EC9E0B023D74}" type="presParOf" srcId="{8EB9BA90-B05B-41CB-8F5D-6570D4E8E5F7}" destId="{C574C0EE-1ADD-488C-A218-06F9EAF64825}" srcOrd="2" destOrd="0" presId="urn:microsoft.com/office/officeart/2008/layout/VerticalCurvedList"/>
    <dgm:cxn modelId="{DECC256F-6276-4902-97A8-BCD0FF8C41B1}" type="presParOf" srcId="{C574C0EE-1ADD-488C-A218-06F9EAF64825}" destId="{03635083-C76B-4BFB-A2AB-553BA956EBCA}" srcOrd="0" destOrd="0" presId="urn:microsoft.com/office/officeart/2008/layout/VerticalCurvedList"/>
    <dgm:cxn modelId="{662C799E-2E4A-4FEC-B33F-4F1910C61E62}" type="presParOf" srcId="{8EB9BA90-B05B-41CB-8F5D-6570D4E8E5F7}" destId="{38205923-EE6E-48EE-9518-30EAC2ED609D}" srcOrd="3" destOrd="0" presId="urn:microsoft.com/office/officeart/2008/layout/VerticalCurvedList"/>
    <dgm:cxn modelId="{C535871E-5F18-49E3-ABA0-17109C63BEE1}" type="presParOf" srcId="{8EB9BA90-B05B-41CB-8F5D-6570D4E8E5F7}" destId="{11CFADE9-E92C-4155-BB2D-84A886F0EF99}" srcOrd="4" destOrd="0" presId="urn:microsoft.com/office/officeart/2008/layout/VerticalCurvedList"/>
    <dgm:cxn modelId="{051D6942-C4AB-43C4-8478-AD621B85DB6A}" type="presParOf" srcId="{11CFADE9-E92C-4155-BB2D-84A886F0EF99}" destId="{C3798162-95E7-4C9F-B3F8-5D92103304A5}" srcOrd="0" destOrd="0" presId="urn:microsoft.com/office/officeart/2008/layout/VerticalCurvedList"/>
    <dgm:cxn modelId="{41F8BB09-94BC-4E36-BA9F-16AE07706BC9}" type="presParOf" srcId="{8EB9BA90-B05B-41CB-8F5D-6570D4E8E5F7}" destId="{67A6820C-1B61-4888-A457-8FB330E52F50}" srcOrd="5" destOrd="0" presId="urn:microsoft.com/office/officeart/2008/layout/VerticalCurvedList"/>
    <dgm:cxn modelId="{8E10FF51-9081-425A-8A5E-40E09FB0FFAD}" type="presParOf" srcId="{8EB9BA90-B05B-41CB-8F5D-6570D4E8E5F7}" destId="{5D6C8917-B978-4B92-8FEB-AE4D9E6C2C50}" srcOrd="6" destOrd="0" presId="urn:microsoft.com/office/officeart/2008/layout/VerticalCurvedList"/>
    <dgm:cxn modelId="{E3F5DA5E-8A5B-43B9-B439-23E8F2E73B57}" type="presParOf" srcId="{5D6C8917-B978-4B92-8FEB-AE4D9E6C2C50}" destId="{988B742C-65E4-44E1-955A-192E95456ED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2AF4D5-A452-4425-B753-BF5CA4A1BAFA}" type="doc">
      <dgm:prSet loTypeId="urn:microsoft.com/office/officeart/2008/layout/VerticalCircleList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39032C00-0981-4F8D-A5AF-5734092C219B}">
      <dgm:prSet custT="1"/>
      <dgm:spPr>
        <a:solidFill>
          <a:schemeClr val="tx1">
            <a:lumMod val="85000"/>
            <a:lumOff val="15000"/>
            <a:alpha val="90000"/>
          </a:schemeClr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  <a:latin typeface="Franklin Gothic Medium" panose="020B0603020102020204" pitchFamily="34" charset="0"/>
            </a:rPr>
            <a:t>In 2013 the Champlain (eastern Ontario) LHIN Funded regional Falls Strategy developed a falls algorithm based on </a:t>
          </a:r>
          <a:r>
            <a:rPr lang="en-US" sz="2400" u="sng" dirty="0">
              <a:solidFill>
                <a:schemeClr val="bg1"/>
              </a:solidFill>
              <a:latin typeface="Franklin Gothic Medium" panose="020B0603020102020204" pitchFamily="34" charset="0"/>
            </a:rPr>
            <a:t>American and British Geriatric Society Clinical Practice Guidelines</a:t>
          </a:r>
          <a:r>
            <a:rPr lang="en-US" sz="2400" dirty="0">
              <a:solidFill>
                <a:schemeClr val="bg1"/>
              </a:solidFill>
              <a:latin typeface="Franklin Gothic Medium" panose="020B0603020102020204" pitchFamily="34" charset="0"/>
            </a:rPr>
            <a:t>.  The approach you will see is more detailed than that employed by the AGS/BGS and prioritized items that are more common and more reversible  </a:t>
          </a:r>
        </a:p>
      </dgm:t>
    </dgm:pt>
    <dgm:pt modelId="{74E37BB9-366F-46DE-9E99-66F2B0B37DCB}" type="parTrans" cxnId="{2B7E46E3-A4B4-4D16-B685-381CFC8B8699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Franklin Gothic Medium" panose="020B0603020102020204" pitchFamily="34" charset="0"/>
          </a:endParaRPr>
        </a:p>
      </dgm:t>
    </dgm:pt>
    <dgm:pt modelId="{CF058ACB-A1E5-4DF0-851B-B853E6D5E512}" type="sibTrans" cxnId="{2B7E46E3-A4B4-4D16-B685-381CFC8B8699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Franklin Gothic Medium" panose="020B0603020102020204" pitchFamily="34" charset="0"/>
          </a:endParaRPr>
        </a:p>
      </dgm:t>
    </dgm:pt>
    <dgm:pt modelId="{93F703C8-AA7C-460C-AC70-6523E2FE5A87}">
      <dgm:prSet custT="1"/>
      <dgm:spPr>
        <a:solidFill>
          <a:schemeClr val="tx1">
            <a:lumMod val="85000"/>
            <a:lumOff val="15000"/>
            <a:alpha val="70000"/>
          </a:schemeClr>
        </a:solidFill>
      </dgm:spPr>
      <dgm:t>
        <a:bodyPr/>
        <a:lstStyle/>
        <a:p>
          <a:r>
            <a:rPr lang="en-US" sz="2400" b="1">
              <a:solidFill>
                <a:schemeClr val="bg1"/>
              </a:solidFill>
              <a:latin typeface="Franklin Gothic Medium" panose="020B0603020102020204" pitchFamily="34" charset="0"/>
            </a:rPr>
            <a:t>A Primary Care - Specialist Care Collaboration</a:t>
          </a:r>
          <a:r>
            <a:rPr lang="en-US" sz="2400">
              <a:solidFill>
                <a:schemeClr val="bg1"/>
              </a:solidFill>
              <a:latin typeface="Franklin Gothic Medium" panose="020B0603020102020204" pitchFamily="34" charset="0"/>
            </a:rPr>
            <a:t>: Tested in Primary Care and refined with Primary Care based on feedback </a:t>
          </a:r>
        </a:p>
      </dgm:t>
    </dgm:pt>
    <dgm:pt modelId="{FEAE1598-A7DC-4723-A0EC-43B0ED8E8B6C}" type="parTrans" cxnId="{85FDB948-0769-4F25-B5D0-16ED59BE7594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Franklin Gothic Medium" panose="020B0603020102020204" pitchFamily="34" charset="0"/>
          </a:endParaRPr>
        </a:p>
      </dgm:t>
    </dgm:pt>
    <dgm:pt modelId="{4F3D308C-A3B9-4AD8-9DC0-678EF1801BF1}" type="sibTrans" cxnId="{85FDB948-0769-4F25-B5D0-16ED59BE7594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Franklin Gothic Medium" panose="020B0603020102020204" pitchFamily="34" charset="0"/>
          </a:endParaRPr>
        </a:p>
      </dgm:t>
    </dgm:pt>
    <dgm:pt modelId="{47800F25-EB28-4DBF-9394-0232C9B21878}">
      <dgm:prSet custT="1"/>
      <dgm:spPr>
        <a:solidFill>
          <a:schemeClr val="tx1">
            <a:lumMod val="85000"/>
            <a:lumOff val="15000"/>
            <a:alpha val="50000"/>
          </a:schemeClr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  <a:latin typeface="Franklin Gothic Medium" panose="020B0603020102020204" pitchFamily="34" charset="0"/>
            </a:rPr>
            <a:t>Adopted a standardized validated self screening tool “</a:t>
          </a:r>
          <a:r>
            <a:rPr lang="en-US" sz="2400" b="1" dirty="0">
              <a:solidFill>
                <a:schemeClr val="bg1"/>
              </a:solidFill>
              <a:latin typeface="Franklin Gothic Medium" panose="020B0603020102020204" pitchFamily="34" charset="0"/>
            </a:rPr>
            <a:t>Staying Independent Checklist</a:t>
          </a:r>
          <a:r>
            <a:rPr lang="en-US" sz="2400" dirty="0">
              <a:solidFill>
                <a:schemeClr val="bg1"/>
              </a:solidFill>
              <a:latin typeface="Franklin Gothic Medium" panose="020B0603020102020204" pitchFamily="34" charset="0"/>
            </a:rPr>
            <a:t>”  to complement the algorithm - can be completed by seniors and family members in physician’s offices and/or in the community.   </a:t>
          </a:r>
        </a:p>
      </dgm:t>
    </dgm:pt>
    <dgm:pt modelId="{9DDA5CC8-C545-40A9-AAB0-A166D8D52201}" type="parTrans" cxnId="{DF529241-6F6C-425E-8C4C-9280FDBACF78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Franklin Gothic Medium" panose="020B0603020102020204" pitchFamily="34" charset="0"/>
          </a:endParaRPr>
        </a:p>
      </dgm:t>
    </dgm:pt>
    <dgm:pt modelId="{07EBAEDD-404E-4928-AD0B-E6146598F41B}" type="sibTrans" cxnId="{DF529241-6F6C-425E-8C4C-9280FDBACF78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Franklin Gothic Medium" panose="020B0603020102020204" pitchFamily="34" charset="0"/>
          </a:endParaRPr>
        </a:p>
      </dgm:t>
    </dgm:pt>
    <dgm:pt modelId="{2ABFDB99-28C4-4838-9ADE-BCDDDAD835B4}" type="pres">
      <dgm:prSet presAssocID="{512AF4D5-A452-4425-B753-BF5CA4A1BAFA}" presName="Name0" presStyleCnt="0">
        <dgm:presLayoutVars>
          <dgm:dir/>
        </dgm:presLayoutVars>
      </dgm:prSet>
      <dgm:spPr/>
    </dgm:pt>
    <dgm:pt modelId="{31255FF1-48F8-4225-AB83-7B5A149B7B0F}" type="pres">
      <dgm:prSet presAssocID="{39032C00-0981-4F8D-A5AF-5734092C219B}" presName="noChildren" presStyleCnt="0"/>
      <dgm:spPr/>
    </dgm:pt>
    <dgm:pt modelId="{90AAC890-C633-4616-88D8-7180E5E7F50D}" type="pres">
      <dgm:prSet presAssocID="{39032C00-0981-4F8D-A5AF-5734092C219B}" presName="gap" presStyleCnt="0"/>
      <dgm:spPr/>
    </dgm:pt>
    <dgm:pt modelId="{F9278298-1CD1-44FC-A7A6-34863D0C81BE}" type="pres">
      <dgm:prSet presAssocID="{39032C00-0981-4F8D-A5AF-5734092C219B}" presName="medCircle2" presStyleLbl="vennNode1" presStyleIdx="0" presStyleCnt="3"/>
      <dgm:spPr/>
    </dgm:pt>
    <dgm:pt modelId="{A21680CC-381E-4A48-8E96-3B8E8559CB2F}" type="pres">
      <dgm:prSet presAssocID="{39032C00-0981-4F8D-A5AF-5734092C219B}" presName="txLvlOnly1" presStyleLbl="revTx" presStyleIdx="0" presStyleCnt="3"/>
      <dgm:spPr/>
    </dgm:pt>
    <dgm:pt modelId="{9265C563-3EA6-4227-8703-B309367467A2}" type="pres">
      <dgm:prSet presAssocID="{93F703C8-AA7C-460C-AC70-6523E2FE5A87}" presName="noChildren" presStyleCnt="0"/>
      <dgm:spPr/>
    </dgm:pt>
    <dgm:pt modelId="{6F2AE84E-4997-40DD-9166-C28D7DA7C3D7}" type="pres">
      <dgm:prSet presAssocID="{93F703C8-AA7C-460C-AC70-6523E2FE5A87}" presName="gap" presStyleCnt="0"/>
      <dgm:spPr/>
    </dgm:pt>
    <dgm:pt modelId="{76BBB48C-6CF2-4BB7-8CE6-2C75860510AA}" type="pres">
      <dgm:prSet presAssocID="{93F703C8-AA7C-460C-AC70-6523E2FE5A87}" presName="medCircle2" presStyleLbl="vennNode1" presStyleIdx="1" presStyleCnt="3"/>
      <dgm:spPr/>
    </dgm:pt>
    <dgm:pt modelId="{6C25BBCA-59C8-4A9D-90AD-D9E61F2BB623}" type="pres">
      <dgm:prSet presAssocID="{93F703C8-AA7C-460C-AC70-6523E2FE5A87}" presName="txLvlOnly1" presStyleLbl="revTx" presStyleIdx="1" presStyleCnt="3"/>
      <dgm:spPr/>
    </dgm:pt>
    <dgm:pt modelId="{A81D382C-EDE0-4768-80F1-3BB1A63842F1}" type="pres">
      <dgm:prSet presAssocID="{47800F25-EB28-4DBF-9394-0232C9B21878}" presName="noChildren" presStyleCnt="0"/>
      <dgm:spPr/>
    </dgm:pt>
    <dgm:pt modelId="{8CCE3403-DC4E-403F-9119-8FA5DF435E1F}" type="pres">
      <dgm:prSet presAssocID="{47800F25-EB28-4DBF-9394-0232C9B21878}" presName="gap" presStyleCnt="0"/>
      <dgm:spPr/>
    </dgm:pt>
    <dgm:pt modelId="{BCE51FB0-DC58-4EC4-9EE9-682241FD088A}" type="pres">
      <dgm:prSet presAssocID="{47800F25-EB28-4DBF-9394-0232C9B21878}" presName="medCircle2" presStyleLbl="vennNode1" presStyleIdx="2" presStyleCnt="3"/>
      <dgm:spPr/>
    </dgm:pt>
    <dgm:pt modelId="{F8926D15-D6B7-444A-A2FD-253888953C0D}" type="pres">
      <dgm:prSet presAssocID="{47800F25-EB28-4DBF-9394-0232C9B21878}" presName="txLvlOnly1" presStyleLbl="revTx" presStyleIdx="2" presStyleCnt="3"/>
      <dgm:spPr/>
    </dgm:pt>
  </dgm:ptLst>
  <dgm:cxnLst>
    <dgm:cxn modelId="{5D13723D-982F-46A7-910B-9A18C3FC0A11}" type="presOf" srcId="{512AF4D5-A452-4425-B753-BF5CA4A1BAFA}" destId="{2ABFDB99-28C4-4838-9ADE-BCDDDAD835B4}" srcOrd="0" destOrd="0" presId="urn:microsoft.com/office/officeart/2008/layout/VerticalCircleList"/>
    <dgm:cxn modelId="{0B981A5B-5BE9-441E-8ABB-583EF67E5CD3}" type="presOf" srcId="{39032C00-0981-4F8D-A5AF-5734092C219B}" destId="{A21680CC-381E-4A48-8E96-3B8E8559CB2F}" srcOrd="0" destOrd="0" presId="urn:microsoft.com/office/officeart/2008/layout/VerticalCircleList"/>
    <dgm:cxn modelId="{DF529241-6F6C-425E-8C4C-9280FDBACF78}" srcId="{512AF4D5-A452-4425-B753-BF5CA4A1BAFA}" destId="{47800F25-EB28-4DBF-9394-0232C9B21878}" srcOrd="2" destOrd="0" parTransId="{9DDA5CC8-C545-40A9-AAB0-A166D8D52201}" sibTransId="{07EBAEDD-404E-4928-AD0B-E6146598F41B}"/>
    <dgm:cxn modelId="{85FDB948-0769-4F25-B5D0-16ED59BE7594}" srcId="{512AF4D5-A452-4425-B753-BF5CA4A1BAFA}" destId="{93F703C8-AA7C-460C-AC70-6523E2FE5A87}" srcOrd="1" destOrd="0" parTransId="{FEAE1598-A7DC-4723-A0EC-43B0ED8E8B6C}" sibTransId="{4F3D308C-A3B9-4AD8-9DC0-678EF1801BF1}"/>
    <dgm:cxn modelId="{3403C457-13CB-4A3C-A889-7E5133B54D26}" type="presOf" srcId="{93F703C8-AA7C-460C-AC70-6523E2FE5A87}" destId="{6C25BBCA-59C8-4A9D-90AD-D9E61F2BB623}" srcOrd="0" destOrd="0" presId="urn:microsoft.com/office/officeart/2008/layout/VerticalCircleList"/>
    <dgm:cxn modelId="{2B7E46E3-A4B4-4D16-B685-381CFC8B8699}" srcId="{512AF4D5-A452-4425-B753-BF5CA4A1BAFA}" destId="{39032C00-0981-4F8D-A5AF-5734092C219B}" srcOrd="0" destOrd="0" parTransId="{74E37BB9-366F-46DE-9E99-66F2B0B37DCB}" sibTransId="{CF058ACB-A1E5-4DF0-851B-B853E6D5E512}"/>
    <dgm:cxn modelId="{95E39CFA-3D55-4381-A174-F8A5CC316710}" type="presOf" srcId="{47800F25-EB28-4DBF-9394-0232C9B21878}" destId="{F8926D15-D6B7-444A-A2FD-253888953C0D}" srcOrd="0" destOrd="0" presId="urn:microsoft.com/office/officeart/2008/layout/VerticalCircleList"/>
    <dgm:cxn modelId="{A2EA60FA-7BBC-40EA-B3CF-69EA678B0B47}" type="presParOf" srcId="{2ABFDB99-28C4-4838-9ADE-BCDDDAD835B4}" destId="{31255FF1-48F8-4225-AB83-7B5A149B7B0F}" srcOrd="0" destOrd="0" presId="urn:microsoft.com/office/officeart/2008/layout/VerticalCircleList"/>
    <dgm:cxn modelId="{20DF40BF-FECF-4A00-B5CB-AA65B4035565}" type="presParOf" srcId="{31255FF1-48F8-4225-AB83-7B5A149B7B0F}" destId="{90AAC890-C633-4616-88D8-7180E5E7F50D}" srcOrd="0" destOrd="0" presId="urn:microsoft.com/office/officeart/2008/layout/VerticalCircleList"/>
    <dgm:cxn modelId="{6C1CEC5E-F0D4-4ED2-85EC-A71B77E71E8C}" type="presParOf" srcId="{31255FF1-48F8-4225-AB83-7B5A149B7B0F}" destId="{F9278298-1CD1-44FC-A7A6-34863D0C81BE}" srcOrd="1" destOrd="0" presId="urn:microsoft.com/office/officeart/2008/layout/VerticalCircleList"/>
    <dgm:cxn modelId="{70C34BB7-4987-4CFA-838C-0BBFBBB83179}" type="presParOf" srcId="{31255FF1-48F8-4225-AB83-7B5A149B7B0F}" destId="{A21680CC-381E-4A48-8E96-3B8E8559CB2F}" srcOrd="2" destOrd="0" presId="urn:microsoft.com/office/officeart/2008/layout/VerticalCircleList"/>
    <dgm:cxn modelId="{D24C5A4C-B05E-41DF-9A94-6A98277B81C4}" type="presParOf" srcId="{2ABFDB99-28C4-4838-9ADE-BCDDDAD835B4}" destId="{9265C563-3EA6-4227-8703-B309367467A2}" srcOrd="1" destOrd="0" presId="urn:microsoft.com/office/officeart/2008/layout/VerticalCircleList"/>
    <dgm:cxn modelId="{BF13A539-2224-44FA-9EAD-776FDAE9E966}" type="presParOf" srcId="{9265C563-3EA6-4227-8703-B309367467A2}" destId="{6F2AE84E-4997-40DD-9166-C28D7DA7C3D7}" srcOrd="0" destOrd="0" presId="urn:microsoft.com/office/officeart/2008/layout/VerticalCircleList"/>
    <dgm:cxn modelId="{9F9BED6F-33F2-4567-BCE7-391299554558}" type="presParOf" srcId="{9265C563-3EA6-4227-8703-B309367467A2}" destId="{76BBB48C-6CF2-4BB7-8CE6-2C75860510AA}" srcOrd="1" destOrd="0" presId="urn:microsoft.com/office/officeart/2008/layout/VerticalCircleList"/>
    <dgm:cxn modelId="{9CB83D90-1960-4187-B801-1C81E90BEC0D}" type="presParOf" srcId="{9265C563-3EA6-4227-8703-B309367467A2}" destId="{6C25BBCA-59C8-4A9D-90AD-D9E61F2BB623}" srcOrd="2" destOrd="0" presId="urn:microsoft.com/office/officeart/2008/layout/VerticalCircleList"/>
    <dgm:cxn modelId="{B7ACD5DA-F85C-4230-BDD3-D1B6B80DE26D}" type="presParOf" srcId="{2ABFDB99-28C4-4838-9ADE-BCDDDAD835B4}" destId="{A81D382C-EDE0-4768-80F1-3BB1A63842F1}" srcOrd="2" destOrd="0" presId="urn:microsoft.com/office/officeart/2008/layout/VerticalCircleList"/>
    <dgm:cxn modelId="{E3FAF35C-DA93-4D44-AB69-4CB17ECFFA8F}" type="presParOf" srcId="{A81D382C-EDE0-4768-80F1-3BB1A63842F1}" destId="{8CCE3403-DC4E-403F-9119-8FA5DF435E1F}" srcOrd="0" destOrd="0" presId="urn:microsoft.com/office/officeart/2008/layout/VerticalCircleList"/>
    <dgm:cxn modelId="{9D9D8044-2E05-4FD4-9D91-1F14CA9AE3E9}" type="presParOf" srcId="{A81D382C-EDE0-4768-80F1-3BB1A63842F1}" destId="{BCE51FB0-DC58-4EC4-9EE9-682241FD088A}" srcOrd="1" destOrd="0" presId="urn:microsoft.com/office/officeart/2008/layout/VerticalCircleList"/>
    <dgm:cxn modelId="{D0098470-A3FC-4024-80CC-2E40527234BB}" type="presParOf" srcId="{A81D382C-EDE0-4768-80F1-3BB1A63842F1}" destId="{F8926D15-D6B7-444A-A2FD-253888953C0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141586-4F93-4D08-8B1B-60145496E3A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AB29F1-97C7-46A0-9D72-36531E1C2A97}">
      <dgm:prSet phldrT="[Text]"/>
      <dgm:spPr/>
      <dgm:t>
        <a:bodyPr/>
        <a:lstStyle/>
        <a:p>
          <a:r>
            <a:rPr lang="en-CA" dirty="0">
              <a:latin typeface="Franklin Gothic Demi" panose="020B0703020102020204" pitchFamily="34" charset="0"/>
            </a:rPr>
            <a:t>To better understand when and how to screen for Fall Risk</a:t>
          </a:r>
          <a:endParaRPr lang="en-US" dirty="0"/>
        </a:p>
      </dgm:t>
    </dgm:pt>
    <dgm:pt modelId="{99D95150-C4E5-4C66-BB54-CE14DBCFE361}" type="parTrans" cxnId="{B32F23B4-06FC-4E67-A075-265222013038}">
      <dgm:prSet/>
      <dgm:spPr/>
      <dgm:t>
        <a:bodyPr/>
        <a:lstStyle/>
        <a:p>
          <a:endParaRPr lang="en-US"/>
        </a:p>
      </dgm:t>
    </dgm:pt>
    <dgm:pt modelId="{06F26C48-C240-4230-BB49-D0A80125CD87}" type="sibTrans" cxnId="{B32F23B4-06FC-4E67-A075-265222013038}">
      <dgm:prSet/>
      <dgm:spPr/>
      <dgm:t>
        <a:bodyPr/>
        <a:lstStyle/>
        <a:p>
          <a:endParaRPr lang="en-US"/>
        </a:p>
      </dgm:t>
    </dgm:pt>
    <dgm:pt modelId="{3C27883C-DC02-40A7-9F1D-BA323DC87BCD}">
      <dgm:prSet/>
      <dgm:spPr/>
      <dgm:t>
        <a:bodyPr/>
        <a:lstStyle/>
        <a:p>
          <a:r>
            <a:rPr lang="en-CA" dirty="0">
              <a:latin typeface="Franklin Gothic Demi" panose="020B0703020102020204" pitchFamily="34" charset="0"/>
            </a:rPr>
            <a:t>To become familiar with the </a:t>
          </a:r>
          <a:r>
            <a:rPr lang="en-CA" u="sng" dirty="0">
              <a:latin typeface="Franklin Gothic Demi" panose="020B0703020102020204" pitchFamily="34" charset="0"/>
            </a:rPr>
            <a:t>Staying Independent Checklist</a:t>
          </a:r>
        </a:p>
      </dgm:t>
    </dgm:pt>
    <dgm:pt modelId="{DE960D99-D814-4EEB-A865-C983FCF82CF2}" type="parTrans" cxnId="{4E19DBAF-56CD-409A-A677-E18DBF89227C}">
      <dgm:prSet/>
      <dgm:spPr/>
      <dgm:t>
        <a:bodyPr/>
        <a:lstStyle/>
        <a:p>
          <a:endParaRPr lang="en-US"/>
        </a:p>
      </dgm:t>
    </dgm:pt>
    <dgm:pt modelId="{792C62DD-4F3E-41D5-9292-31CC73A768A4}" type="sibTrans" cxnId="{4E19DBAF-56CD-409A-A677-E18DBF89227C}">
      <dgm:prSet/>
      <dgm:spPr/>
      <dgm:t>
        <a:bodyPr/>
        <a:lstStyle/>
        <a:p>
          <a:endParaRPr lang="en-US"/>
        </a:p>
      </dgm:t>
    </dgm:pt>
    <dgm:pt modelId="{244181C6-35C7-48AE-9F27-E6290DE007E9}">
      <dgm:prSet/>
      <dgm:spPr/>
      <dgm:t>
        <a:bodyPr/>
        <a:lstStyle/>
        <a:p>
          <a:r>
            <a:rPr lang="en-CA" dirty="0">
              <a:latin typeface="Franklin Gothic Demi" panose="020B0703020102020204" pitchFamily="34" charset="0"/>
            </a:rPr>
            <a:t>To become familiar with published standardized balance and mobility assessment tools </a:t>
          </a:r>
        </a:p>
      </dgm:t>
    </dgm:pt>
    <dgm:pt modelId="{383F5BBC-FD03-4484-BCC1-DD652D38041C}" type="parTrans" cxnId="{0BB97F04-A483-4CFE-A328-CF5B3D8996B2}">
      <dgm:prSet/>
      <dgm:spPr/>
      <dgm:t>
        <a:bodyPr/>
        <a:lstStyle/>
        <a:p>
          <a:endParaRPr lang="en-US"/>
        </a:p>
      </dgm:t>
    </dgm:pt>
    <dgm:pt modelId="{EA53E1AD-6293-4FD7-B74B-F936C2840E30}" type="sibTrans" cxnId="{0BB97F04-A483-4CFE-A328-CF5B3D8996B2}">
      <dgm:prSet/>
      <dgm:spPr/>
      <dgm:t>
        <a:bodyPr/>
        <a:lstStyle/>
        <a:p>
          <a:endParaRPr lang="en-US"/>
        </a:p>
      </dgm:t>
    </dgm:pt>
    <dgm:pt modelId="{EA37D1A3-50BD-4B86-9BF2-6384C5229D50}">
      <dgm:prSet/>
      <dgm:spPr/>
      <dgm:t>
        <a:bodyPr/>
        <a:lstStyle/>
        <a:p>
          <a:r>
            <a:rPr lang="en-CA" dirty="0">
              <a:latin typeface="Franklin Gothic Demi" panose="020B0703020102020204" pitchFamily="34" charset="0"/>
            </a:rPr>
            <a:t>Identify and support recommendations for bone health and fall prevention </a:t>
          </a:r>
        </a:p>
      </dgm:t>
    </dgm:pt>
    <dgm:pt modelId="{ABBDF553-850E-4FA8-A314-8EEDF827619F}" type="parTrans" cxnId="{F5814B53-7E67-4E9E-8401-F3054A4F2D33}">
      <dgm:prSet/>
      <dgm:spPr/>
      <dgm:t>
        <a:bodyPr/>
        <a:lstStyle/>
        <a:p>
          <a:endParaRPr lang="en-US"/>
        </a:p>
      </dgm:t>
    </dgm:pt>
    <dgm:pt modelId="{360C86D3-B6C2-4585-8262-774AF3F7572A}" type="sibTrans" cxnId="{F5814B53-7E67-4E9E-8401-F3054A4F2D33}">
      <dgm:prSet/>
      <dgm:spPr/>
      <dgm:t>
        <a:bodyPr/>
        <a:lstStyle/>
        <a:p>
          <a:endParaRPr lang="en-US"/>
        </a:p>
      </dgm:t>
    </dgm:pt>
    <dgm:pt modelId="{5583BFC3-D530-42AB-847C-EDB8A7C16D02}" type="pres">
      <dgm:prSet presAssocID="{29141586-4F93-4D08-8B1B-60145496E3AC}" presName="Name0" presStyleCnt="0">
        <dgm:presLayoutVars>
          <dgm:chMax val="7"/>
          <dgm:chPref val="7"/>
          <dgm:dir/>
        </dgm:presLayoutVars>
      </dgm:prSet>
      <dgm:spPr/>
    </dgm:pt>
    <dgm:pt modelId="{F44962DC-5EF7-4086-97C2-7CEE664360A6}" type="pres">
      <dgm:prSet presAssocID="{29141586-4F93-4D08-8B1B-60145496E3AC}" presName="Name1" presStyleCnt="0"/>
      <dgm:spPr/>
    </dgm:pt>
    <dgm:pt modelId="{B1E52827-3B6C-4551-8A86-D095869718EA}" type="pres">
      <dgm:prSet presAssocID="{29141586-4F93-4D08-8B1B-60145496E3AC}" presName="cycle" presStyleCnt="0"/>
      <dgm:spPr/>
    </dgm:pt>
    <dgm:pt modelId="{30D2068E-D92D-448F-A1E5-2BA344DF4E07}" type="pres">
      <dgm:prSet presAssocID="{29141586-4F93-4D08-8B1B-60145496E3AC}" presName="srcNode" presStyleLbl="node1" presStyleIdx="0" presStyleCnt="4"/>
      <dgm:spPr/>
    </dgm:pt>
    <dgm:pt modelId="{AC6F7C90-1A99-41B9-BFBE-829B33DA20E5}" type="pres">
      <dgm:prSet presAssocID="{29141586-4F93-4D08-8B1B-60145496E3AC}" presName="conn" presStyleLbl="parChTrans1D2" presStyleIdx="0" presStyleCnt="1"/>
      <dgm:spPr/>
    </dgm:pt>
    <dgm:pt modelId="{FE9622C2-AF56-4BBB-BE59-0B1085A2456C}" type="pres">
      <dgm:prSet presAssocID="{29141586-4F93-4D08-8B1B-60145496E3AC}" presName="extraNode" presStyleLbl="node1" presStyleIdx="0" presStyleCnt="4"/>
      <dgm:spPr/>
    </dgm:pt>
    <dgm:pt modelId="{FDBFBA1C-6711-4D44-9B74-90B9A1D7B5AA}" type="pres">
      <dgm:prSet presAssocID="{29141586-4F93-4D08-8B1B-60145496E3AC}" presName="dstNode" presStyleLbl="node1" presStyleIdx="0" presStyleCnt="4"/>
      <dgm:spPr/>
    </dgm:pt>
    <dgm:pt modelId="{E19263E3-7540-4F57-B3ED-B051404778EC}" type="pres">
      <dgm:prSet presAssocID="{CFAB29F1-97C7-46A0-9D72-36531E1C2A97}" presName="text_1" presStyleLbl="node1" presStyleIdx="0" presStyleCnt="4">
        <dgm:presLayoutVars>
          <dgm:bulletEnabled val="1"/>
        </dgm:presLayoutVars>
      </dgm:prSet>
      <dgm:spPr/>
    </dgm:pt>
    <dgm:pt modelId="{464A95A8-B5C8-4A79-8BC9-CCCE634E103B}" type="pres">
      <dgm:prSet presAssocID="{CFAB29F1-97C7-46A0-9D72-36531E1C2A97}" presName="accent_1" presStyleCnt="0"/>
      <dgm:spPr/>
    </dgm:pt>
    <dgm:pt modelId="{5D1F0FDE-E9E0-490C-A9AA-02DB1D1A25F8}" type="pres">
      <dgm:prSet presAssocID="{CFAB29F1-97C7-46A0-9D72-36531E1C2A97}" presName="accentRepeatNode" presStyleLbl="solidFgAcc1" presStyleIdx="0" presStyleCnt="4"/>
      <dgm:spPr/>
    </dgm:pt>
    <dgm:pt modelId="{7CEA6121-8BDE-4549-8296-E2A1E7870876}" type="pres">
      <dgm:prSet presAssocID="{3C27883C-DC02-40A7-9F1D-BA323DC87BCD}" presName="text_2" presStyleLbl="node1" presStyleIdx="1" presStyleCnt="4">
        <dgm:presLayoutVars>
          <dgm:bulletEnabled val="1"/>
        </dgm:presLayoutVars>
      </dgm:prSet>
      <dgm:spPr/>
    </dgm:pt>
    <dgm:pt modelId="{CB985DB5-2B71-4D5A-9AF6-27AA40CECED7}" type="pres">
      <dgm:prSet presAssocID="{3C27883C-DC02-40A7-9F1D-BA323DC87BCD}" presName="accent_2" presStyleCnt="0"/>
      <dgm:spPr/>
    </dgm:pt>
    <dgm:pt modelId="{25ABB188-CF68-43BC-8622-687B523A22D3}" type="pres">
      <dgm:prSet presAssocID="{3C27883C-DC02-40A7-9F1D-BA323DC87BCD}" presName="accentRepeatNode" presStyleLbl="solidFgAcc1" presStyleIdx="1" presStyleCnt="4"/>
      <dgm:spPr/>
    </dgm:pt>
    <dgm:pt modelId="{76D21762-CD4D-4FDA-B5EE-A624707ECE14}" type="pres">
      <dgm:prSet presAssocID="{244181C6-35C7-48AE-9F27-E6290DE007E9}" presName="text_3" presStyleLbl="node1" presStyleIdx="2" presStyleCnt="4">
        <dgm:presLayoutVars>
          <dgm:bulletEnabled val="1"/>
        </dgm:presLayoutVars>
      </dgm:prSet>
      <dgm:spPr/>
    </dgm:pt>
    <dgm:pt modelId="{BFF67207-AB01-45A7-ABE7-06B35C1DF772}" type="pres">
      <dgm:prSet presAssocID="{244181C6-35C7-48AE-9F27-E6290DE007E9}" presName="accent_3" presStyleCnt="0"/>
      <dgm:spPr/>
    </dgm:pt>
    <dgm:pt modelId="{2ECE4EA9-EB2D-41AD-B6A1-03D47FD1527B}" type="pres">
      <dgm:prSet presAssocID="{244181C6-35C7-48AE-9F27-E6290DE007E9}" presName="accentRepeatNode" presStyleLbl="solidFgAcc1" presStyleIdx="2" presStyleCnt="4"/>
      <dgm:spPr/>
    </dgm:pt>
    <dgm:pt modelId="{7BE1DF04-881B-4F9C-A667-06F2FABBA372}" type="pres">
      <dgm:prSet presAssocID="{EA37D1A3-50BD-4B86-9BF2-6384C5229D50}" presName="text_4" presStyleLbl="node1" presStyleIdx="3" presStyleCnt="4">
        <dgm:presLayoutVars>
          <dgm:bulletEnabled val="1"/>
        </dgm:presLayoutVars>
      </dgm:prSet>
      <dgm:spPr/>
    </dgm:pt>
    <dgm:pt modelId="{12DA8030-224C-4251-94C8-55793C87E427}" type="pres">
      <dgm:prSet presAssocID="{EA37D1A3-50BD-4B86-9BF2-6384C5229D50}" presName="accent_4" presStyleCnt="0"/>
      <dgm:spPr/>
    </dgm:pt>
    <dgm:pt modelId="{0EDF86F8-8079-4F72-A104-97E97CD0347D}" type="pres">
      <dgm:prSet presAssocID="{EA37D1A3-50BD-4B86-9BF2-6384C5229D50}" presName="accentRepeatNode" presStyleLbl="solidFgAcc1" presStyleIdx="3" presStyleCnt="4"/>
      <dgm:spPr/>
    </dgm:pt>
  </dgm:ptLst>
  <dgm:cxnLst>
    <dgm:cxn modelId="{0BB97F04-A483-4CFE-A328-CF5B3D8996B2}" srcId="{29141586-4F93-4D08-8B1B-60145496E3AC}" destId="{244181C6-35C7-48AE-9F27-E6290DE007E9}" srcOrd="2" destOrd="0" parTransId="{383F5BBC-FD03-4484-BCC1-DD652D38041C}" sibTransId="{EA53E1AD-6293-4FD7-B74B-F936C2840E30}"/>
    <dgm:cxn modelId="{C4469165-A70D-458D-9827-CCEE0035EA7A}" type="presOf" srcId="{06F26C48-C240-4230-BB49-D0A80125CD87}" destId="{AC6F7C90-1A99-41B9-BFBE-829B33DA20E5}" srcOrd="0" destOrd="0" presId="urn:microsoft.com/office/officeart/2008/layout/VerticalCurvedList"/>
    <dgm:cxn modelId="{D5B7184A-BB67-4000-852C-0019C339ABB8}" type="presOf" srcId="{CFAB29F1-97C7-46A0-9D72-36531E1C2A97}" destId="{E19263E3-7540-4F57-B3ED-B051404778EC}" srcOrd="0" destOrd="0" presId="urn:microsoft.com/office/officeart/2008/layout/VerticalCurvedList"/>
    <dgm:cxn modelId="{F5814B53-7E67-4E9E-8401-F3054A4F2D33}" srcId="{29141586-4F93-4D08-8B1B-60145496E3AC}" destId="{EA37D1A3-50BD-4B86-9BF2-6384C5229D50}" srcOrd="3" destOrd="0" parTransId="{ABBDF553-850E-4FA8-A314-8EEDF827619F}" sibTransId="{360C86D3-B6C2-4585-8262-774AF3F7572A}"/>
    <dgm:cxn modelId="{376A87A8-9F55-47C1-BD3E-2948ABBC170E}" type="presOf" srcId="{29141586-4F93-4D08-8B1B-60145496E3AC}" destId="{5583BFC3-D530-42AB-847C-EDB8A7C16D02}" srcOrd="0" destOrd="0" presId="urn:microsoft.com/office/officeart/2008/layout/VerticalCurvedList"/>
    <dgm:cxn modelId="{4E19DBAF-56CD-409A-A677-E18DBF89227C}" srcId="{29141586-4F93-4D08-8B1B-60145496E3AC}" destId="{3C27883C-DC02-40A7-9F1D-BA323DC87BCD}" srcOrd="1" destOrd="0" parTransId="{DE960D99-D814-4EEB-A865-C983FCF82CF2}" sibTransId="{792C62DD-4F3E-41D5-9292-31CC73A768A4}"/>
    <dgm:cxn modelId="{B32F23B4-06FC-4E67-A075-265222013038}" srcId="{29141586-4F93-4D08-8B1B-60145496E3AC}" destId="{CFAB29F1-97C7-46A0-9D72-36531E1C2A97}" srcOrd="0" destOrd="0" parTransId="{99D95150-C4E5-4C66-BB54-CE14DBCFE361}" sibTransId="{06F26C48-C240-4230-BB49-D0A80125CD87}"/>
    <dgm:cxn modelId="{BE9B65DC-729C-44C4-869E-4CC18E9BAA4B}" type="presOf" srcId="{3C27883C-DC02-40A7-9F1D-BA323DC87BCD}" destId="{7CEA6121-8BDE-4549-8296-E2A1E7870876}" srcOrd="0" destOrd="0" presId="urn:microsoft.com/office/officeart/2008/layout/VerticalCurvedList"/>
    <dgm:cxn modelId="{5EBCEDF7-43F4-4D6D-9A05-D10979DC9D89}" type="presOf" srcId="{EA37D1A3-50BD-4B86-9BF2-6384C5229D50}" destId="{7BE1DF04-881B-4F9C-A667-06F2FABBA372}" srcOrd="0" destOrd="0" presId="urn:microsoft.com/office/officeart/2008/layout/VerticalCurvedList"/>
    <dgm:cxn modelId="{A48A33FC-E7AB-46E7-A2D8-96525E50F244}" type="presOf" srcId="{244181C6-35C7-48AE-9F27-E6290DE007E9}" destId="{76D21762-CD4D-4FDA-B5EE-A624707ECE14}" srcOrd="0" destOrd="0" presId="urn:microsoft.com/office/officeart/2008/layout/VerticalCurvedList"/>
    <dgm:cxn modelId="{F337358B-394E-4333-80BD-C641C37196DA}" type="presParOf" srcId="{5583BFC3-D530-42AB-847C-EDB8A7C16D02}" destId="{F44962DC-5EF7-4086-97C2-7CEE664360A6}" srcOrd="0" destOrd="0" presId="urn:microsoft.com/office/officeart/2008/layout/VerticalCurvedList"/>
    <dgm:cxn modelId="{F48277C2-4232-4E84-8A4A-7524CA26DC70}" type="presParOf" srcId="{F44962DC-5EF7-4086-97C2-7CEE664360A6}" destId="{B1E52827-3B6C-4551-8A86-D095869718EA}" srcOrd="0" destOrd="0" presId="urn:microsoft.com/office/officeart/2008/layout/VerticalCurvedList"/>
    <dgm:cxn modelId="{17DC4DD7-6B1E-468E-AD18-1D7EE0C301F0}" type="presParOf" srcId="{B1E52827-3B6C-4551-8A86-D095869718EA}" destId="{30D2068E-D92D-448F-A1E5-2BA344DF4E07}" srcOrd="0" destOrd="0" presId="urn:microsoft.com/office/officeart/2008/layout/VerticalCurvedList"/>
    <dgm:cxn modelId="{CEBF677E-9CC6-4D16-9E89-3BE500DD99BF}" type="presParOf" srcId="{B1E52827-3B6C-4551-8A86-D095869718EA}" destId="{AC6F7C90-1A99-41B9-BFBE-829B33DA20E5}" srcOrd="1" destOrd="0" presId="urn:microsoft.com/office/officeart/2008/layout/VerticalCurvedList"/>
    <dgm:cxn modelId="{69F1592B-0E9E-45E6-8D03-6EFA8A841552}" type="presParOf" srcId="{B1E52827-3B6C-4551-8A86-D095869718EA}" destId="{FE9622C2-AF56-4BBB-BE59-0B1085A2456C}" srcOrd="2" destOrd="0" presId="urn:microsoft.com/office/officeart/2008/layout/VerticalCurvedList"/>
    <dgm:cxn modelId="{B5918C96-E401-43BB-BE81-61302084016C}" type="presParOf" srcId="{B1E52827-3B6C-4551-8A86-D095869718EA}" destId="{FDBFBA1C-6711-4D44-9B74-90B9A1D7B5AA}" srcOrd="3" destOrd="0" presId="urn:microsoft.com/office/officeart/2008/layout/VerticalCurvedList"/>
    <dgm:cxn modelId="{10B5460A-2AB9-4971-8FB2-81E69F78E526}" type="presParOf" srcId="{F44962DC-5EF7-4086-97C2-7CEE664360A6}" destId="{E19263E3-7540-4F57-B3ED-B051404778EC}" srcOrd="1" destOrd="0" presId="urn:microsoft.com/office/officeart/2008/layout/VerticalCurvedList"/>
    <dgm:cxn modelId="{66A8AFE9-47C7-47C8-B3D6-38C930609561}" type="presParOf" srcId="{F44962DC-5EF7-4086-97C2-7CEE664360A6}" destId="{464A95A8-B5C8-4A79-8BC9-CCCE634E103B}" srcOrd="2" destOrd="0" presId="urn:microsoft.com/office/officeart/2008/layout/VerticalCurvedList"/>
    <dgm:cxn modelId="{DAA2BF49-FE79-4C0C-AC96-8ED5E7C815DF}" type="presParOf" srcId="{464A95A8-B5C8-4A79-8BC9-CCCE634E103B}" destId="{5D1F0FDE-E9E0-490C-A9AA-02DB1D1A25F8}" srcOrd="0" destOrd="0" presId="urn:microsoft.com/office/officeart/2008/layout/VerticalCurvedList"/>
    <dgm:cxn modelId="{55714B68-58A0-4950-8D10-FF0223C7F18E}" type="presParOf" srcId="{F44962DC-5EF7-4086-97C2-7CEE664360A6}" destId="{7CEA6121-8BDE-4549-8296-E2A1E7870876}" srcOrd="3" destOrd="0" presId="urn:microsoft.com/office/officeart/2008/layout/VerticalCurvedList"/>
    <dgm:cxn modelId="{C70D7E77-B09B-478B-B849-343E5093A23A}" type="presParOf" srcId="{F44962DC-5EF7-4086-97C2-7CEE664360A6}" destId="{CB985DB5-2B71-4D5A-9AF6-27AA40CECED7}" srcOrd="4" destOrd="0" presId="urn:microsoft.com/office/officeart/2008/layout/VerticalCurvedList"/>
    <dgm:cxn modelId="{A30F281A-BEB5-48A0-B30C-98184D2EA77E}" type="presParOf" srcId="{CB985DB5-2B71-4D5A-9AF6-27AA40CECED7}" destId="{25ABB188-CF68-43BC-8622-687B523A22D3}" srcOrd="0" destOrd="0" presId="urn:microsoft.com/office/officeart/2008/layout/VerticalCurvedList"/>
    <dgm:cxn modelId="{C23F1748-4D5A-4676-AC51-88431F74CE6C}" type="presParOf" srcId="{F44962DC-5EF7-4086-97C2-7CEE664360A6}" destId="{76D21762-CD4D-4FDA-B5EE-A624707ECE14}" srcOrd="5" destOrd="0" presId="urn:microsoft.com/office/officeart/2008/layout/VerticalCurvedList"/>
    <dgm:cxn modelId="{59C5CE50-2189-4F04-BF58-CE7A94242AD8}" type="presParOf" srcId="{F44962DC-5EF7-4086-97C2-7CEE664360A6}" destId="{BFF67207-AB01-45A7-ABE7-06B35C1DF772}" srcOrd="6" destOrd="0" presId="urn:microsoft.com/office/officeart/2008/layout/VerticalCurvedList"/>
    <dgm:cxn modelId="{63FC3DBA-E979-4FBE-8072-645C333EE117}" type="presParOf" srcId="{BFF67207-AB01-45A7-ABE7-06B35C1DF772}" destId="{2ECE4EA9-EB2D-41AD-B6A1-03D47FD1527B}" srcOrd="0" destOrd="0" presId="urn:microsoft.com/office/officeart/2008/layout/VerticalCurvedList"/>
    <dgm:cxn modelId="{8415564B-A333-4AF6-AAF7-FDD2A06AFD46}" type="presParOf" srcId="{F44962DC-5EF7-4086-97C2-7CEE664360A6}" destId="{7BE1DF04-881B-4F9C-A667-06F2FABBA372}" srcOrd="7" destOrd="0" presId="urn:microsoft.com/office/officeart/2008/layout/VerticalCurvedList"/>
    <dgm:cxn modelId="{3FFD656C-5AA6-46FB-A036-E05D3ADF336E}" type="presParOf" srcId="{F44962DC-5EF7-4086-97C2-7CEE664360A6}" destId="{12DA8030-224C-4251-94C8-55793C87E427}" srcOrd="8" destOrd="0" presId="urn:microsoft.com/office/officeart/2008/layout/VerticalCurvedList"/>
    <dgm:cxn modelId="{36AEA8D9-7292-41CF-A98D-5119106B7530}" type="presParOf" srcId="{12DA8030-224C-4251-94C8-55793C87E427}" destId="{0EDF86F8-8079-4F72-A104-97E97CD0347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E03ED6-A893-497A-881D-5477F195AD08}" type="doc">
      <dgm:prSet loTypeId="urn:microsoft.com/office/officeart/2009/3/layout/StepUp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27FE8CD-3F5F-45AC-92E5-A85FF98536EE}">
      <dgm:prSet custT="1"/>
      <dgm:spPr/>
      <dgm:t>
        <a:bodyPr/>
        <a:lstStyle/>
        <a:p>
          <a:r>
            <a:rPr lang="en-US" sz="2400" b="1" dirty="0">
              <a:latin typeface="Franklin Gothic Medium" panose="020B0603020102020204" pitchFamily="34" charset="0"/>
            </a:rPr>
            <a:t>All older adults should be asked at least once a year about falls, frequency of falling and difficulties in gait or balance.</a:t>
          </a:r>
          <a:r>
            <a:rPr lang="en-US" sz="2400" dirty="0">
              <a:latin typeface="Franklin Gothic Medium" panose="020B0603020102020204" pitchFamily="34" charset="0"/>
            </a:rPr>
            <a:t>  </a:t>
          </a:r>
          <a:r>
            <a:rPr lang="en-US" sz="2000" dirty="0">
              <a:latin typeface="Franklin Gothic Medium" panose="020B0603020102020204" pitchFamily="34" charset="0"/>
            </a:rPr>
            <a:t>(</a:t>
          </a:r>
          <a:r>
            <a:rPr lang="en-CA" sz="2000" dirty="0">
              <a:latin typeface="Franklin Gothic Medium" panose="020B0603020102020204" pitchFamily="34" charset="0"/>
            </a:rPr>
            <a:t>AGS/BGS guidelines January 2011 – Vol 59, p149.) </a:t>
          </a:r>
          <a:endParaRPr lang="en-US" sz="2200" dirty="0">
            <a:latin typeface="Franklin Gothic Medium" panose="020B0603020102020204" pitchFamily="34" charset="0"/>
          </a:endParaRPr>
        </a:p>
      </dgm:t>
    </dgm:pt>
    <dgm:pt modelId="{652C02E3-E948-404A-A4AA-A0BAA7AC6AB7}" type="parTrans" cxnId="{93228F6F-EA20-424B-9E52-185A81CBB9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2BDEF4B-1ACE-46C1-9A15-41D5DD407899}" type="sibTrans" cxnId="{93228F6F-EA20-424B-9E52-185A81CBB9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71BA51D-3E47-463D-9FAA-B314DB544C65}">
      <dgm:prSet custT="1"/>
      <dgm:spPr/>
      <dgm:t>
        <a:bodyPr/>
        <a:lstStyle/>
        <a:p>
          <a:r>
            <a:rPr lang="en-US" sz="2600" dirty="0">
              <a:latin typeface="Franklin Gothic Demi" panose="020B0703020102020204" pitchFamily="34" charset="0"/>
            </a:rPr>
            <a:t>A fall in the previous year is the strongest predictor for a future fall </a:t>
          </a:r>
          <a:r>
            <a:rPr lang="en-US" sz="2000" b="0" dirty="0">
              <a:latin typeface="Franklin Gothic Medium" panose="020B0603020102020204" pitchFamily="34" charset="0"/>
            </a:rPr>
            <a:t>(</a:t>
          </a:r>
          <a:r>
            <a:rPr lang="en-US" sz="2000" b="0" dirty="0" err="1">
              <a:latin typeface="Franklin Gothic Medium" panose="020B0603020102020204" pitchFamily="34" charset="0"/>
            </a:rPr>
            <a:t>Delbaere</a:t>
          </a:r>
          <a:r>
            <a:rPr lang="en-US" sz="2000" b="0" dirty="0">
              <a:latin typeface="Franklin Gothic Medium" panose="020B0603020102020204" pitchFamily="34" charset="0"/>
            </a:rPr>
            <a:t>, et al. 2008;  ICSI 2010;)</a:t>
          </a:r>
          <a:endParaRPr lang="en-US" sz="2600" b="0" dirty="0">
            <a:latin typeface="Franklin Gothic Medium" panose="020B0603020102020204" pitchFamily="34" charset="0"/>
          </a:endParaRPr>
        </a:p>
      </dgm:t>
    </dgm:pt>
    <dgm:pt modelId="{F3426AA4-796F-4CD5-97FA-C310C6D7D2F9}" type="parTrans" cxnId="{DABA48F5-B007-47E4-AA18-C43074108CF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7538EA0-CAA1-4381-888B-D25AB56B63A6}" type="sibTrans" cxnId="{DABA48F5-B007-47E4-AA18-C43074108CF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5FCBE50-A4F6-4C16-9905-2EAF241FF193}">
      <dgm:prSet custT="1"/>
      <dgm:spPr/>
      <dgm:t>
        <a:bodyPr/>
        <a:lstStyle/>
        <a:p>
          <a:r>
            <a:rPr lang="en-US" sz="2400" dirty="0">
              <a:latin typeface="Franklin Gothic Demi" panose="020B0703020102020204" pitchFamily="34" charset="0"/>
            </a:rPr>
            <a:t>Do NOT forget to ask about </a:t>
          </a:r>
          <a:r>
            <a:rPr lang="en-US" sz="2400" b="1" u="sng" dirty="0">
              <a:latin typeface="Franklin Gothic Demi" panose="020B0703020102020204" pitchFamily="34" charset="0"/>
            </a:rPr>
            <a:t>NEAR FALLS</a:t>
          </a:r>
          <a:endParaRPr lang="en-US" sz="2400" dirty="0">
            <a:latin typeface="Franklin Gothic Demi" panose="020B0703020102020204" pitchFamily="34" charset="0"/>
          </a:endParaRPr>
        </a:p>
      </dgm:t>
    </dgm:pt>
    <dgm:pt modelId="{9D27FCDA-D8F4-4146-A9D5-DA68E4216B57}" type="parTrans" cxnId="{EB98FDE3-B5DF-4EF9-8F39-A09A4BA6351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C61A9AC-8361-4727-A0C5-EF48B1B4E2EE}" type="sibTrans" cxnId="{EB98FDE3-B5DF-4EF9-8F39-A09A4BA6351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0C4CA21-885B-4693-A5E8-8FFE3424924F}">
      <dgm:prSet custT="1"/>
      <dgm:spPr/>
      <dgm:t>
        <a:bodyPr/>
        <a:lstStyle/>
        <a:p>
          <a:r>
            <a:rPr lang="en-US" sz="2400" dirty="0">
              <a:latin typeface="Franklin Gothic Demi" panose="020B0703020102020204" pitchFamily="34" charset="0"/>
            </a:rPr>
            <a:t>This is the optimal time to intervene</a:t>
          </a:r>
        </a:p>
      </dgm:t>
    </dgm:pt>
    <dgm:pt modelId="{016BC429-6778-4B2E-9FA5-2D0ADCDDAA82}" type="parTrans" cxnId="{8BF00831-3F2F-4CF8-81D0-94AAD114BBA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238475E-452F-41C2-A856-C84025D1723A}" type="sibTrans" cxnId="{8BF00831-3F2F-4CF8-81D0-94AAD114BBA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3FAA02C-B924-4D33-85D8-53BD7EBA0E4D}" type="pres">
      <dgm:prSet presAssocID="{DEE03ED6-A893-497A-881D-5477F195AD08}" presName="rootnode" presStyleCnt="0">
        <dgm:presLayoutVars>
          <dgm:chMax/>
          <dgm:chPref/>
          <dgm:dir/>
          <dgm:animLvl val="lvl"/>
        </dgm:presLayoutVars>
      </dgm:prSet>
      <dgm:spPr/>
    </dgm:pt>
    <dgm:pt modelId="{3BA7073E-8460-4D25-8DAC-4FCF5B7DC0F3}" type="pres">
      <dgm:prSet presAssocID="{C27FE8CD-3F5F-45AC-92E5-A85FF98536EE}" presName="composite" presStyleCnt="0"/>
      <dgm:spPr/>
    </dgm:pt>
    <dgm:pt modelId="{250F2D38-013A-47F6-B196-7001762813EA}" type="pres">
      <dgm:prSet presAssocID="{C27FE8CD-3F5F-45AC-92E5-A85FF98536EE}" presName="LShape" presStyleLbl="alignNode1" presStyleIdx="0" presStyleCnt="5"/>
      <dgm:spPr/>
    </dgm:pt>
    <dgm:pt modelId="{EBA44657-41F8-41EA-97F0-4133B568C7C3}" type="pres">
      <dgm:prSet presAssocID="{C27FE8CD-3F5F-45AC-92E5-A85FF98536E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566DA0E-152D-4676-8505-838A4DF47A30}" type="pres">
      <dgm:prSet presAssocID="{C27FE8CD-3F5F-45AC-92E5-A85FF98536EE}" presName="Triangle" presStyleLbl="alignNode1" presStyleIdx="1" presStyleCnt="5"/>
      <dgm:spPr/>
    </dgm:pt>
    <dgm:pt modelId="{B58D405D-FDB6-48DF-B977-679488E6EE91}" type="pres">
      <dgm:prSet presAssocID="{B2BDEF4B-1ACE-46C1-9A15-41D5DD407899}" presName="sibTrans" presStyleCnt="0"/>
      <dgm:spPr/>
    </dgm:pt>
    <dgm:pt modelId="{66BC9B2A-6F49-4D49-B3A1-263F2D2E0D75}" type="pres">
      <dgm:prSet presAssocID="{B2BDEF4B-1ACE-46C1-9A15-41D5DD407899}" presName="space" presStyleCnt="0"/>
      <dgm:spPr/>
    </dgm:pt>
    <dgm:pt modelId="{7FC876C1-56AA-4244-8BEB-8FC3DC50C593}" type="pres">
      <dgm:prSet presAssocID="{171BA51D-3E47-463D-9FAA-B314DB544C65}" presName="composite" presStyleCnt="0"/>
      <dgm:spPr/>
    </dgm:pt>
    <dgm:pt modelId="{85FF8635-E4F0-46CE-B9C2-DB944E0494B1}" type="pres">
      <dgm:prSet presAssocID="{171BA51D-3E47-463D-9FAA-B314DB544C65}" presName="LShape" presStyleLbl="alignNode1" presStyleIdx="2" presStyleCnt="5"/>
      <dgm:spPr/>
    </dgm:pt>
    <dgm:pt modelId="{B42213F8-0615-4046-8D1B-176F121E0F0A}" type="pres">
      <dgm:prSet presAssocID="{171BA51D-3E47-463D-9FAA-B314DB544C65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54BE959-FDB7-490E-B81D-5AA10FE389FF}" type="pres">
      <dgm:prSet presAssocID="{171BA51D-3E47-463D-9FAA-B314DB544C65}" presName="Triangle" presStyleLbl="alignNode1" presStyleIdx="3" presStyleCnt="5"/>
      <dgm:spPr/>
    </dgm:pt>
    <dgm:pt modelId="{E65BB185-137B-4C5D-B22E-F14DB0F41445}" type="pres">
      <dgm:prSet presAssocID="{C7538EA0-CAA1-4381-888B-D25AB56B63A6}" presName="sibTrans" presStyleCnt="0"/>
      <dgm:spPr/>
    </dgm:pt>
    <dgm:pt modelId="{361F7A24-0C93-43F0-A61B-3C315CCBC8AC}" type="pres">
      <dgm:prSet presAssocID="{C7538EA0-CAA1-4381-888B-D25AB56B63A6}" presName="space" presStyleCnt="0"/>
      <dgm:spPr/>
    </dgm:pt>
    <dgm:pt modelId="{4EA5D429-A98B-4102-A923-EB76FAF38E64}" type="pres">
      <dgm:prSet presAssocID="{25FCBE50-A4F6-4C16-9905-2EAF241FF193}" presName="composite" presStyleCnt="0"/>
      <dgm:spPr/>
    </dgm:pt>
    <dgm:pt modelId="{BC96D3D7-ABD5-4ECB-9C90-30D0CCED589D}" type="pres">
      <dgm:prSet presAssocID="{25FCBE50-A4F6-4C16-9905-2EAF241FF193}" presName="LShape" presStyleLbl="alignNode1" presStyleIdx="4" presStyleCnt="5"/>
      <dgm:spPr/>
    </dgm:pt>
    <dgm:pt modelId="{F28C6ABD-E6CA-43D5-B1B2-DF623415747F}" type="pres">
      <dgm:prSet presAssocID="{25FCBE50-A4F6-4C16-9905-2EAF241FF193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BF00831-3F2F-4CF8-81D0-94AAD114BBAE}" srcId="{25FCBE50-A4F6-4C16-9905-2EAF241FF193}" destId="{B0C4CA21-885B-4693-A5E8-8FFE3424924F}" srcOrd="0" destOrd="0" parTransId="{016BC429-6778-4B2E-9FA5-2D0ADCDDAA82}" sibTransId="{4238475E-452F-41C2-A856-C84025D1723A}"/>
    <dgm:cxn modelId="{93228F6F-EA20-424B-9E52-185A81CBB9EF}" srcId="{DEE03ED6-A893-497A-881D-5477F195AD08}" destId="{C27FE8CD-3F5F-45AC-92E5-A85FF98536EE}" srcOrd="0" destOrd="0" parTransId="{652C02E3-E948-404A-A4AA-A0BAA7AC6AB7}" sibTransId="{B2BDEF4B-1ACE-46C1-9A15-41D5DD407899}"/>
    <dgm:cxn modelId="{2B399155-C41C-4E8F-A314-094542D081A7}" type="presOf" srcId="{B0C4CA21-885B-4693-A5E8-8FFE3424924F}" destId="{F28C6ABD-E6CA-43D5-B1B2-DF623415747F}" srcOrd="0" destOrd="1" presId="urn:microsoft.com/office/officeart/2009/3/layout/StepUpProcess"/>
    <dgm:cxn modelId="{F88A6AA1-FD49-4CF8-AB92-C5214C2BA1CD}" type="presOf" srcId="{25FCBE50-A4F6-4C16-9905-2EAF241FF193}" destId="{F28C6ABD-E6CA-43D5-B1B2-DF623415747F}" srcOrd="0" destOrd="0" presId="urn:microsoft.com/office/officeart/2009/3/layout/StepUpProcess"/>
    <dgm:cxn modelId="{7A226BBE-A132-4CC2-8514-B942E6F9710A}" type="presOf" srcId="{C27FE8CD-3F5F-45AC-92E5-A85FF98536EE}" destId="{EBA44657-41F8-41EA-97F0-4133B568C7C3}" srcOrd="0" destOrd="0" presId="urn:microsoft.com/office/officeart/2009/3/layout/StepUpProcess"/>
    <dgm:cxn modelId="{1CAA4EC2-3333-4474-BFB6-F788AA2AC586}" type="presOf" srcId="{171BA51D-3E47-463D-9FAA-B314DB544C65}" destId="{B42213F8-0615-4046-8D1B-176F121E0F0A}" srcOrd="0" destOrd="0" presId="urn:microsoft.com/office/officeart/2009/3/layout/StepUpProcess"/>
    <dgm:cxn modelId="{6BD97AC3-374D-4A4E-9F3A-80EBB1599499}" type="presOf" srcId="{DEE03ED6-A893-497A-881D-5477F195AD08}" destId="{B3FAA02C-B924-4D33-85D8-53BD7EBA0E4D}" srcOrd="0" destOrd="0" presId="urn:microsoft.com/office/officeart/2009/3/layout/StepUpProcess"/>
    <dgm:cxn modelId="{EB98FDE3-B5DF-4EF9-8F39-A09A4BA63510}" srcId="{DEE03ED6-A893-497A-881D-5477F195AD08}" destId="{25FCBE50-A4F6-4C16-9905-2EAF241FF193}" srcOrd="2" destOrd="0" parTransId="{9D27FCDA-D8F4-4146-A9D5-DA68E4216B57}" sibTransId="{AC61A9AC-8361-4727-A0C5-EF48B1B4E2EE}"/>
    <dgm:cxn modelId="{DABA48F5-B007-47E4-AA18-C43074108CF6}" srcId="{DEE03ED6-A893-497A-881D-5477F195AD08}" destId="{171BA51D-3E47-463D-9FAA-B314DB544C65}" srcOrd="1" destOrd="0" parTransId="{F3426AA4-796F-4CD5-97FA-C310C6D7D2F9}" sibTransId="{C7538EA0-CAA1-4381-888B-D25AB56B63A6}"/>
    <dgm:cxn modelId="{796F0897-A570-4489-AD61-58ED3809D19B}" type="presParOf" srcId="{B3FAA02C-B924-4D33-85D8-53BD7EBA0E4D}" destId="{3BA7073E-8460-4D25-8DAC-4FCF5B7DC0F3}" srcOrd="0" destOrd="0" presId="urn:microsoft.com/office/officeart/2009/3/layout/StepUpProcess"/>
    <dgm:cxn modelId="{66F8557A-AF16-4969-8352-E8A9222EF64C}" type="presParOf" srcId="{3BA7073E-8460-4D25-8DAC-4FCF5B7DC0F3}" destId="{250F2D38-013A-47F6-B196-7001762813EA}" srcOrd="0" destOrd="0" presId="urn:microsoft.com/office/officeart/2009/3/layout/StepUpProcess"/>
    <dgm:cxn modelId="{9A0F4398-600A-445E-85CC-51C97EEA1340}" type="presParOf" srcId="{3BA7073E-8460-4D25-8DAC-4FCF5B7DC0F3}" destId="{EBA44657-41F8-41EA-97F0-4133B568C7C3}" srcOrd="1" destOrd="0" presId="urn:microsoft.com/office/officeart/2009/3/layout/StepUpProcess"/>
    <dgm:cxn modelId="{15BCE6AF-8979-4A1F-A3A5-48732FE74D4E}" type="presParOf" srcId="{3BA7073E-8460-4D25-8DAC-4FCF5B7DC0F3}" destId="{9566DA0E-152D-4676-8505-838A4DF47A30}" srcOrd="2" destOrd="0" presId="urn:microsoft.com/office/officeart/2009/3/layout/StepUpProcess"/>
    <dgm:cxn modelId="{492CCC4F-0607-42B2-BF2B-A4B3FBC35E57}" type="presParOf" srcId="{B3FAA02C-B924-4D33-85D8-53BD7EBA0E4D}" destId="{B58D405D-FDB6-48DF-B977-679488E6EE91}" srcOrd="1" destOrd="0" presId="urn:microsoft.com/office/officeart/2009/3/layout/StepUpProcess"/>
    <dgm:cxn modelId="{0BFB6ADB-7DC5-42DA-B789-F523F966B40D}" type="presParOf" srcId="{B58D405D-FDB6-48DF-B977-679488E6EE91}" destId="{66BC9B2A-6F49-4D49-B3A1-263F2D2E0D75}" srcOrd="0" destOrd="0" presId="urn:microsoft.com/office/officeart/2009/3/layout/StepUpProcess"/>
    <dgm:cxn modelId="{4E3BCC93-0568-4748-851C-45221B031C4F}" type="presParOf" srcId="{B3FAA02C-B924-4D33-85D8-53BD7EBA0E4D}" destId="{7FC876C1-56AA-4244-8BEB-8FC3DC50C593}" srcOrd="2" destOrd="0" presId="urn:microsoft.com/office/officeart/2009/3/layout/StepUpProcess"/>
    <dgm:cxn modelId="{C03BB8B0-F501-4F43-88DE-6D512A0625F5}" type="presParOf" srcId="{7FC876C1-56AA-4244-8BEB-8FC3DC50C593}" destId="{85FF8635-E4F0-46CE-B9C2-DB944E0494B1}" srcOrd="0" destOrd="0" presId="urn:microsoft.com/office/officeart/2009/3/layout/StepUpProcess"/>
    <dgm:cxn modelId="{85ADBA1D-F6CA-4F55-8513-9287BAB7BDCB}" type="presParOf" srcId="{7FC876C1-56AA-4244-8BEB-8FC3DC50C593}" destId="{B42213F8-0615-4046-8D1B-176F121E0F0A}" srcOrd="1" destOrd="0" presId="urn:microsoft.com/office/officeart/2009/3/layout/StepUpProcess"/>
    <dgm:cxn modelId="{759A167E-627D-44BC-BF14-BD273F5509E5}" type="presParOf" srcId="{7FC876C1-56AA-4244-8BEB-8FC3DC50C593}" destId="{854BE959-FDB7-490E-B81D-5AA10FE389FF}" srcOrd="2" destOrd="0" presId="urn:microsoft.com/office/officeart/2009/3/layout/StepUpProcess"/>
    <dgm:cxn modelId="{3DD6F937-3D8C-40AB-9158-6CB6A42B46A9}" type="presParOf" srcId="{B3FAA02C-B924-4D33-85D8-53BD7EBA0E4D}" destId="{E65BB185-137B-4C5D-B22E-F14DB0F41445}" srcOrd="3" destOrd="0" presId="urn:microsoft.com/office/officeart/2009/3/layout/StepUpProcess"/>
    <dgm:cxn modelId="{DB6D1BE3-24B3-462B-8126-2F63817C5153}" type="presParOf" srcId="{E65BB185-137B-4C5D-B22E-F14DB0F41445}" destId="{361F7A24-0C93-43F0-A61B-3C315CCBC8AC}" srcOrd="0" destOrd="0" presId="urn:microsoft.com/office/officeart/2009/3/layout/StepUpProcess"/>
    <dgm:cxn modelId="{EA46C208-5097-402C-8A09-DFB656A64E26}" type="presParOf" srcId="{B3FAA02C-B924-4D33-85D8-53BD7EBA0E4D}" destId="{4EA5D429-A98B-4102-A923-EB76FAF38E64}" srcOrd="4" destOrd="0" presId="urn:microsoft.com/office/officeart/2009/3/layout/StepUpProcess"/>
    <dgm:cxn modelId="{0076E13B-7C2E-4F12-BDA0-EDC45D089EA7}" type="presParOf" srcId="{4EA5D429-A98B-4102-A923-EB76FAF38E64}" destId="{BC96D3D7-ABD5-4ECB-9C90-30D0CCED589D}" srcOrd="0" destOrd="0" presId="urn:microsoft.com/office/officeart/2009/3/layout/StepUpProcess"/>
    <dgm:cxn modelId="{C95BCE91-9B8A-4543-A8D9-A83A35735093}" type="presParOf" srcId="{4EA5D429-A98B-4102-A923-EB76FAF38E64}" destId="{F28C6ABD-E6CA-43D5-B1B2-DF623415747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BF4916-8CEE-4EDB-A54A-C81B25260BE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60968B8-007E-4A8A-BF0C-97A73801533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>
              <a:latin typeface="Franklin Gothic Demi" panose="020B0703020102020204" pitchFamily="34" charset="0"/>
            </a:rPr>
            <a:t>Developed by VA hospitals in US, used broadly in BC. </a:t>
          </a:r>
        </a:p>
      </dgm:t>
    </dgm:pt>
    <dgm:pt modelId="{6C9BB237-7CE2-4C14-A3BA-D4CD0999938B}" type="parTrans" cxnId="{425F0B91-AD1B-4C83-8A87-5B61CD9D6E5A}">
      <dgm:prSet/>
      <dgm:spPr/>
      <dgm:t>
        <a:bodyPr/>
        <a:lstStyle/>
        <a:p>
          <a:endParaRPr lang="en-US" sz="3600" b="0">
            <a:latin typeface="Franklin Gothic Demi" panose="020B0703020102020204" pitchFamily="34" charset="0"/>
          </a:endParaRPr>
        </a:p>
      </dgm:t>
    </dgm:pt>
    <dgm:pt modelId="{93D5264F-6A8B-4051-A0D8-31D42504B828}" type="sibTrans" cxnId="{425F0B91-AD1B-4C83-8A87-5B61CD9D6E5A}">
      <dgm:prSet/>
      <dgm:spPr/>
      <dgm:t>
        <a:bodyPr/>
        <a:lstStyle/>
        <a:p>
          <a:pPr>
            <a:lnSpc>
              <a:spcPct val="100000"/>
            </a:lnSpc>
          </a:pPr>
          <a:endParaRPr lang="en-US" sz="2800" b="0">
            <a:latin typeface="Franklin Gothic Demi" panose="020B0703020102020204" pitchFamily="34" charset="0"/>
          </a:endParaRPr>
        </a:p>
      </dgm:t>
    </dgm:pt>
    <dgm:pt modelId="{B790822C-BF79-413E-9BA5-93A4B7EB2E9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>
              <a:latin typeface="Franklin Gothic Demi" panose="020B0703020102020204" pitchFamily="34" charset="0"/>
            </a:rPr>
            <a:t>Validated and standardized. </a:t>
          </a:r>
        </a:p>
      </dgm:t>
    </dgm:pt>
    <dgm:pt modelId="{E3970586-8132-4AFB-B605-4A816F5D6642}" type="parTrans" cxnId="{3629F87A-FB62-4C7D-9E7A-AA4FF958C6C3}">
      <dgm:prSet/>
      <dgm:spPr/>
      <dgm:t>
        <a:bodyPr/>
        <a:lstStyle/>
        <a:p>
          <a:endParaRPr lang="en-US" sz="3600" b="0">
            <a:latin typeface="Franklin Gothic Demi" panose="020B0703020102020204" pitchFamily="34" charset="0"/>
          </a:endParaRPr>
        </a:p>
      </dgm:t>
    </dgm:pt>
    <dgm:pt modelId="{F75F431E-9357-446C-8E32-FD565C9F24A0}" type="sibTrans" cxnId="{3629F87A-FB62-4C7D-9E7A-AA4FF958C6C3}">
      <dgm:prSet/>
      <dgm:spPr/>
      <dgm:t>
        <a:bodyPr/>
        <a:lstStyle/>
        <a:p>
          <a:pPr>
            <a:lnSpc>
              <a:spcPct val="100000"/>
            </a:lnSpc>
          </a:pPr>
          <a:endParaRPr lang="en-US" sz="2800" b="0">
            <a:latin typeface="Franklin Gothic Demi" panose="020B0703020102020204" pitchFamily="34" charset="0"/>
          </a:endParaRPr>
        </a:p>
      </dgm:t>
    </dgm:pt>
    <dgm:pt modelId="{1B89A91E-F48A-4380-83B1-12DC0990928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dirty="0">
              <a:latin typeface="Franklin Gothic Demi" panose="020B0703020102020204" pitchFamily="34" charset="0"/>
            </a:rPr>
            <a:t>Useful as a self-screening tool </a:t>
          </a:r>
        </a:p>
      </dgm:t>
    </dgm:pt>
    <dgm:pt modelId="{53BD86D5-C045-44C0-A69B-EC8CA65A1F6D}" type="parTrans" cxnId="{2AD71EB2-0E2B-4DE8-9A15-07A568224B79}">
      <dgm:prSet/>
      <dgm:spPr/>
      <dgm:t>
        <a:bodyPr/>
        <a:lstStyle/>
        <a:p>
          <a:endParaRPr lang="en-US" sz="3600" b="0">
            <a:latin typeface="Franklin Gothic Demi" panose="020B0703020102020204" pitchFamily="34" charset="0"/>
          </a:endParaRPr>
        </a:p>
      </dgm:t>
    </dgm:pt>
    <dgm:pt modelId="{2584940A-9732-4A8B-A1DF-23D5F0CC6BEC}" type="sibTrans" cxnId="{2AD71EB2-0E2B-4DE8-9A15-07A568224B79}">
      <dgm:prSet/>
      <dgm:spPr/>
      <dgm:t>
        <a:bodyPr/>
        <a:lstStyle/>
        <a:p>
          <a:pPr>
            <a:lnSpc>
              <a:spcPct val="100000"/>
            </a:lnSpc>
          </a:pPr>
          <a:endParaRPr lang="en-US" sz="2800" b="0">
            <a:latin typeface="Franklin Gothic Demi" panose="020B0703020102020204" pitchFamily="34" charset="0"/>
          </a:endParaRPr>
        </a:p>
      </dgm:t>
    </dgm:pt>
    <dgm:pt modelId="{2A5C03FA-78D8-45FC-A539-E23142B458E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>
              <a:latin typeface="Franklin Gothic Demi" panose="020B0703020102020204" pitchFamily="34" charset="0"/>
            </a:rPr>
            <a:t>Can be completed by patients alone or with help of family in your waiting room, in their home or in other community settings</a:t>
          </a:r>
        </a:p>
      </dgm:t>
    </dgm:pt>
    <dgm:pt modelId="{331B05A5-33BD-4EF1-8362-76CCF521D07D}" type="parTrans" cxnId="{827B35F0-6DD2-45B5-B4DD-8E02DF7DE05E}">
      <dgm:prSet/>
      <dgm:spPr/>
      <dgm:t>
        <a:bodyPr/>
        <a:lstStyle/>
        <a:p>
          <a:endParaRPr lang="en-US" sz="3600" b="0">
            <a:latin typeface="Franklin Gothic Demi" panose="020B0703020102020204" pitchFamily="34" charset="0"/>
          </a:endParaRPr>
        </a:p>
      </dgm:t>
    </dgm:pt>
    <dgm:pt modelId="{98F381CB-9C1B-4FAA-9EA9-17EE0B9B43B1}" type="sibTrans" cxnId="{827B35F0-6DD2-45B5-B4DD-8E02DF7DE05E}">
      <dgm:prSet/>
      <dgm:spPr/>
      <dgm:t>
        <a:bodyPr/>
        <a:lstStyle/>
        <a:p>
          <a:endParaRPr lang="en-US" sz="2800" b="0">
            <a:latin typeface="Franklin Gothic Demi" panose="020B0703020102020204" pitchFamily="34" charset="0"/>
          </a:endParaRPr>
        </a:p>
      </dgm:t>
    </dgm:pt>
    <dgm:pt modelId="{6DD9E13B-CD2B-4594-833F-A06D0A79DE0F}" type="pres">
      <dgm:prSet presAssocID="{D4BF4916-8CEE-4EDB-A54A-C81B25260BE9}" presName="root" presStyleCnt="0">
        <dgm:presLayoutVars>
          <dgm:dir/>
          <dgm:resizeHandles val="exact"/>
        </dgm:presLayoutVars>
      </dgm:prSet>
      <dgm:spPr/>
    </dgm:pt>
    <dgm:pt modelId="{533E0DEB-3798-4250-9FB5-DB8A460C719E}" type="pres">
      <dgm:prSet presAssocID="{D4BF4916-8CEE-4EDB-A54A-C81B25260BE9}" presName="container" presStyleCnt="0">
        <dgm:presLayoutVars>
          <dgm:dir/>
          <dgm:resizeHandles val="exact"/>
        </dgm:presLayoutVars>
      </dgm:prSet>
      <dgm:spPr/>
    </dgm:pt>
    <dgm:pt modelId="{A2DDC1C0-2128-4734-A06D-66F4A2CD6B45}" type="pres">
      <dgm:prSet presAssocID="{D60968B8-007E-4A8A-BF0C-97A738015334}" presName="compNode" presStyleCnt="0"/>
      <dgm:spPr/>
    </dgm:pt>
    <dgm:pt modelId="{B61AEFC9-5485-4BBF-9CDF-0C5E2D1BD0C3}" type="pres">
      <dgm:prSet presAssocID="{D60968B8-007E-4A8A-BF0C-97A738015334}" presName="iconBgRect" presStyleLbl="bgShp" presStyleIdx="0" presStyleCnt="4"/>
      <dgm:spPr/>
    </dgm:pt>
    <dgm:pt modelId="{65B69004-647B-45E4-A611-CC7CB6953093}" type="pres">
      <dgm:prSet presAssocID="{D60968B8-007E-4A8A-BF0C-97A73801533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B0020ECF-51FE-4CD8-8557-45C6110F2A91}" type="pres">
      <dgm:prSet presAssocID="{D60968B8-007E-4A8A-BF0C-97A738015334}" presName="spaceRect" presStyleCnt="0"/>
      <dgm:spPr/>
    </dgm:pt>
    <dgm:pt modelId="{EDD01DCE-5AFD-49C0-BC25-9C076174BB3D}" type="pres">
      <dgm:prSet presAssocID="{D60968B8-007E-4A8A-BF0C-97A738015334}" presName="textRect" presStyleLbl="revTx" presStyleIdx="0" presStyleCnt="4">
        <dgm:presLayoutVars>
          <dgm:chMax val="1"/>
          <dgm:chPref val="1"/>
        </dgm:presLayoutVars>
      </dgm:prSet>
      <dgm:spPr/>
    </dgm:pt>
    <dgm:pt modelId="{FA06020E-83E4-4930-AE5C-44C2AB48177E}" type="pres">
      <dgm:prSet presAssocID="{93D5264F-6A8B-4051-A0D8-31D42504B828}" presName="sibTrans" presStyleLbl="sibTrans2D1" presStyleIdx="0" presStyleCnt="0"/>
      <dgm:spPr/>
    </dgm:pt>
    <dgm:pt modelId="{C595A0C8-530A-4559-ACC2-5ECA7FAE885B}" type="pres">
      <dgm:prSet presAssocID="{B790822C-BF79-413E-9BA5-93A4B7EB2E90}" presName="compNode" presStyleCnt="0"/>
      <dgm:spPr/>
    </dgm:pt>
    <dgm:pt modelId="{1698665B-A47A-487F-95B1-E7237237DF7C}" type="pres">
      <dgm:prSet presAssocID="{B790822C-BF79-413E-9BA5-93A4B7EB2E90}" presName="iconBgRect" presStyleLbl="bgShp" presStyleIdx="1" presStyleCnt="4"/>
      <dgm:spPr/>
    </dgm:pt>
    <dgm:pt modelId="{34C3DDA6-34D7-49BB-B1C9-5FA1BE03D96A}" type="pres">
      <dgm:prSet presAssocID="{B790822C-BF79-413E-9BA5-93A4B7EB2E9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8B913F7E-E58E-44BE-8E54-F458803E734C}" type="pres">
      <dgm:prSet presAssocID="{B790822C-BF79-413E-9BA5-93A4B7EB2E90}" presName="spaceRect" presStyleCnt="0"/>
      <dgm:spPr/>
    </dgm:pt>
    <dgm:pt modelId="{E211A72B-0162-4438-8DC4-F7473B8ABA74}" type="pres">
      <dgm:prSet presAssocID="{B790822C-BF79-413E-9BA5-93A4B7EB2E90}" presName="textRect" presStyleLbl="revTx" presStyleIdx="1" presStyleCnt="4">
        <dgm:presLayoutVars>
          <dgm:chMax val="1"/>
          <dgm:chPref val="1"/>
        </dgm:presLayoutVars>
      </dgm:prSet>
      <dgm:spPr/>
    </dgm:pt>
    <dgm:pt modelId="{D89EEFD1-5AF5-4998-B715-894114606DEF}" type="pres">
      <dgm:prSet presAssocID="{F75F431E-9357-446C-8E32-FD565C9F24A0}" presName="sibTrans" presStyleLbl="sibTrans2D1" presStyleIdx="0" presStyleCnt="0"/>
      <dgm:spPr/>
    </dgm:pt>
    <dgm:pt modelId="{557BD3C4-3CC3-4579-B450-7B0C295267A8}" type="pres">
      <dgm:prSet presAssocID="{1B89A91E-F48A-4380-83B1-12DC0990928A}" presName="compNode" presStyleCnt="0"/>
      <dgm:spPr/>
    </dgm:pt>
    <dgm:pt modelId="{618CD378-F859-4CAA-A06C-4F0F48FE1EB3}" type="pres">
      <dgm:prSet presAssocID="{1B89A91E-F48A-4380-83B1-12DC0990928A}" presName="iconBgRect" presStyleLbl="bgShp" presStyleIdx="2" presStyleCnt="4"/>
      <dgm:spPr/>
    </dgm:pt>
    <dgm:pt modelId="{F98BCFB4-5C0B-4BFF-A26E-1B39E3B22D6A}" type="pres">
      <dgm:prSet presAssocID="{1B89A91E-F48A-4380-83B1-12DC0990928A}" presName="iconRect" presStyleLbl="node1" presStyleIdx="2" presStyleCnt="4"/>
      <dgm:spPr>
        <a:blipFill>
          <a:blip xmlns:r="http://schemas.openxmlformats.org/officeDocument/2006/relationships" r:embed="rId5">
            <a:lum bright="100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hand"/>
        </a:ext>
      </dgm:extLst>
    </dgm:pt>
    <dgm:pt modelId="{915ECDD3-4CE3-4C29-B6D9-9FFEB638DDDB}" type="pres">
      <dgm:prSet presAssocID="{1B89A91E-F48A-4380-83B1-12DC0990928A}" presName="spaceRect" presStyleCnt="0"/>
      <dgm:spPr/>
    </dgm:pt>
    <dgm:pt modelId="{E8F57E19-FB3F-44DA-B99B-1AC4BF30CABE}" type="pres">
      <dgm:prSet presAssocID="{1B89A91E-F48A-4380-83B1-12DC0990928A}" presName="textRect" presStyleLbl="revTx" presStyleIdx="2" presStyleCnt="4">
        <dgm:presLayoutVars>
          <dgm:chMax val="1"/>
          <dgm:chPref val="1"/>
        </dgm:presLayoutVars>
      </dgm:prSet>
      <dgm:spPr/>
    </dgm:pt>
    <dgm:pt modelId="{07C9A1A6-1AA9-4E2B-83BE-19C28EAFBADC}" type="pres">
      <dgm:prSet presAssocID="{2584940A-9732-4A8B-A1DF-23D5F0CC6BEC}" presName="sibTrans" presStyleLbl="sibTrans2D1" presStyleIdx="0" presStyleCnt="0"/>
      <dgm:spPr/>
    </dgm:pt>
    <dgm:pt modelId="{7CD28C16-896D-4550-9148-296709BB3EAF}" type="pres">
      <dgm:prSet presAssocID="{2A5C03FA-78D8-45FC-A539-E23142B458E7}" presName="compNode" presStyleCnt="0"/>
      <dgm:spPr/>
    </dgm:pt>
    <dgm:pt modelId="{E7C66BC4-02DC-4EAD-9744-604EC8B39068}" type="pres">
      <dgm:prSet presAssocID="{2A5C03FA-78D8-45FC-A539-E23142B458E7}" presName="iconBgRect" presStyleLbl="bgShp" presStyleIdx="3" presStyleCnt="4"/>
      <dgm:spPr/>
    </dgm:pt>
    <dgm:pt modelId="{75BCFE17-B723-405D-8CCA-EFF8CD0F040D}" type="pres">
      <dgm:prSet presAssocID="{2A5C03FA-78D8-45FC-A539-E23142B458E7}" presName="iconRect" presStyleLbl="node1" presStyleIdx="3" presStyleCnt="4"/>
      <dgm:spPr>
        <a:blipFill>
          <a:blip xmlns:r="http://schemas.openxmlformats.org/officeDocument/2006/relationships" r:embed="rId7">
            <a:lum bright="100000"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DEF4364D-20BB-4AB1-9388-9683CE20717B}" type="pres">
      <dgm:prSet presAssocID="{2A5C03FA-78D8-45FC-A539-E23142B458E7}" presName="spaceRect" presStyleCnt="0"/>
      <dgm:spPr/>
    </dgm:pt>
    <dgm:pt modelId="{0F5537EF-E407-4EC2-B74C-6396C19ED17E}" type="pres">
      <dgm:prSet presAssocID="{2A5C03FA-78D8-45FC-A539-E23142B458E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E151D20-2CB0-4F97-BF9E-D6A9F0AD5F24}" type="presOf" srcId="{1B89A91E-F48A-4380-83B1-12DC0990928A}" destId="{E8F57E19-FB3F-44DA-B99B-1AC4BF30CABE}" srcOrd="0" destOrd="0" presId="urn:microsoft.com/office/officeart/2018/2/layout/IconCircleList"/>
    <dgm:cxn modelId="{CF45713E-8AFC-476D-8389-0CF09DAA32F5}" type="presOf" srcId="{93D5264F-6A8B-4051-A0D8-31D42504B828}" destId="{FA06020E-83E4-4930-AE5C-44C2AB48177E}" srcOrd="0" destOrd="0" presId="urn:microsoft.com/office/officeart/2018/2/layout/IconCircleList"/>
    <dgm:cxn modelId="{E5E0DF75-2CDC-45F0-BCB7-375097C790DD}" type="presOf" srcId="{D4BF4916-8CEE-4EDB-A54A-C81B25260BE9}" destId="{6DD9E13B-CD2B-4594-833F-A06D0A79DE0F}" srcOrd="0" destOrd="0" presId="urn:microsoft.com/office/officeart/2018/2/layout/IconCircleList"/>
    <dgm:cxn modelId="{6B93F578-3FEE-48E0-BA6B-42BE6C4EDA3B}" type="presOf" srcId="{B790822C-BF79-413E-9BA5-93A4B7EB2E90}" destId="{E211A72B-0162-4438-8DC4-F7473B8ABA74}" srcOrd="0" destOrd="0" presId="urn:microsoft.com/office/officeart/2018/2/layout/IconCircleList"/>
    <dgm:cxn modelId="{3629F87A-FB62-4C7D-9E7A-AA4FF958C6C3}" srcId="{D4BF4916-8CEE-4EDB-A54A-C81B25260BE9}" destId="{B790822C-BF79-413E-9BA5-93A4B7EB2E90}" srcOrd="1" destOrd="0" parTransId="{E3970586-8132-4AFB-B605-4A816F5D6642}" sibTransId="{F75F431E-9357-446C-8E32-FD565C9F24A0}"/>
    <dgm:cxn modelId="{425F0B91-AD1B-4C83-8A87-5B61CD9D6E5A}" srcId="{D4BF4916-8CEE-4EDB-A54A-C81B25260BE9}" destId="{D60968B8-007E-4A8A-BF0C-97A738015334}" srcOrd="0" destOrd="0" parTransId="{6C9BB237-7CE2-4C14-A3BA-D4CD0999938B}" sibTransId="{93D5264F-6A8B-4051-A0D8-31D42504B828}"/>
    <dgm:cxn modelId="{3A1B2CAE-FAF6-4F31-AACA-9C1D2A9A5049}" type="presOf" srcId="{2A5C03FA-78D8-45FC-A539-E23142B458E7}" destId="{0F5537EF-E407-4EC2-B74C-6396C19ED17E}" srcOrd="0" destOrd="0" presId="urn:microsoft.com/office/officeart/2018/2/layout/IconCircleList"/>
    <dgm:cxn modelId="{2AD71EB2-0E2B-4DE8-9A15-07A568224B79}" srcId="{D4BF4916-8CEE-4EDB-A54A-C81B25260BE9}" destId="{1B89A91E-F48A-4380-83B1-12DC0990928A}" srcOrd="2" destOrd="0" parTransId="{53BD86D5-C045-44C0-A69B-EC8CA65A1F6D}" sibTransId="{2584940A-9732-4A8B-A1DF-23D5F0CC6BEC}"/>
    <dgm:cxn modelId="{0AB889BE-A448-4F4D-A1C8-D752E5106B6A}" type="presOf" srcId="{D60968B8-007E-4A8A-BF0C-97A738015334}" destId="{EDD01DCE-5AFD-49C0-BC25-9C076174BB3D}" srcOrd="0" destOrd="0" presId="urn:microsoft.com/office/officeart/2018/2/layout/IconCircleList"/>
    <dgm:cxn modelId="{C248F2D3-D705-47EF-B5AB-DCA453F5C5D8}" type="presOf" srcId="{2584940A-9732-4A8B-A1DF-23D5F0CC6BEC}" destId="{07C9A1A6-1AA9-4E2B-83BE-19C28EAFBADC}" srcOrd="0" destOrd="0" presId="urn:microsoft.com/office/officeart/2018/2/layout/IconCircleList"/>
    <dgm:cxn modelId="{7E63CDE9-E2ED-4766-A8F3-D053C5B73574}" type="presOf" srcId="{F75F431E-9357-446C-8E32-FD565C9F24A0}" destId="{D89EEFD1-5AF5-4998-B715-894114606DEF}" srcOrd="0" destOrd="0" presId="urn:microsoft.com/office/officeart/2018/2/layout/IconCircleList"/>
    <dgm:cxn modelId="{827B35F0-6DD2-45B5-B4DD-8E02DF7DE05E}" srcId="{D4BF4916-8CEE-4EDB-A54A-C81B25260BE9}" destId="{2A5C03FA-78D8-45FC-A539-E23142B458E7}" srcOrd="3" destOrd="0" parTransId="{331B05A5-33BD-4EF1-8362-76CCF521D07D}" sibTransId="{98F381CB-9C1B-4FAA-9EA9-17EE0B9B43B1}"/>
    <dgm:cxn modelId="{0EFC0CEA-7692-462F-BD2E-8766B2B60F32}" type="presParOf" srcId="{6DD9E13B-CD2B-4594-833F-A06D0A79DE0F}" destId="{533E0DEB-3798-4250-9FB5-DB8A460C719E}" srcOrd="0" destOrd="0" presId="urn:microsoft.com/office/officeart/2018/2/layout/IconCircleList"/>
    <dgm:cxn modelId="{2DADBC5B-BA03-421C-8CB4-880627F41EC1}" type="presParOf" srcId="{533E0DEB-3798-4250-9FB5-DB8A460C719E}" destId="{A2DDC1C0-2128-4734-A06D-66F4A2CD6B45}" srcOrd="0" destOrd="0" presId="urn:microsoft.com/office/officeart/2018/2/layout/IconCircleList"/>
    <dgm:cxn modelId="{ED6C449B-4544-4E79-8DD3-73E8907945CB}" type="presParOf" srcId="{A2DDC1C0-2128-4734-A06D-66F4A2CD6B45}" destId="{B61AEFC9-5485-4BBF-9CDF-0C5E2D1BD0C3}" srcOrd="0" destOrd="0" presId="urn:microsoft.com/office/officeart/2018/2/layout/IconCircleList"/>
    <dgm:cxn modelId="{A8B7ED5D-FE0D-4522-AC4B-B0E13FC6C257}" type="presParOf" srcId="{A2DDC1C0-2128-4734-A06D-66F4A2CD6B45}" destId="{65B69004-647B-45E4-A611-CC7CB6953093}" srcOrd="1" destOrd="0" presId="urn:microsoft.com/office/officeart/2018/2/layout/IconCircleList"/>
    <dgm:cxn modelId="{E9A5666A-A370-4DF4-8FC3-F26E124B7D0D}" type="presParOf" srcId="{A2DDC1C0-2128-4734-A06D-66F4A2CD6B45}" destId="{B0020ECF-51FE-4CD8-8557-45C6110F2A91}" srcOrd="2" destOrd="0" presId="urn:microsoft.com/office/officeart/2018/2/layout/IconCircleList"/>
    <dgm:cxn modelId="{8281B95D-DBED-46DC-90B4-96547E13F836}" type="presParOf" srcId="{A2DDC1C0-2128-4734-A06D-66F4A2CD6B45}" destId="{EDD01DCE-5AFD-49C0-BC25-9C076174BB3D}" srcOrd="3" destOrd="0" presId="urn:microsoft.com/office/officeart/2018/2/layout/IconCircleList"/>
    <dgm:cxn modelId="{2FD62932-CCBF-4482-BCCC-DB37317C1F02}" type="presParOf" srcId="{533E0DEB-3798-4250-9FB5-DB8A460C719E}" destId="{FA06020E-83E4-4930-AE5C-44C2AB48177E}" srcOrd="1" destOrd="0" presId="urn:microsoft.com/office/officeart/2018/2/layout/IconCircleList"/>
    <dgm:cxn modelId="{56777DB9-2F4F-4BB5-B900-199029C3297B}" type="presParOf" srcId="{533E0DEB-3798-4250-9FB5-DB8A460C719E}" destId="{C595A0C8-530A-4559-ACC2-5ECA7FAE885B}" srcOrd="2" destOrd="0" presId="urn:microsoft.com/office/officeart/2018/2/layout/IconCircleList"/>
    <dgm:cxn modelId="{C24CA9C3-C363-4D66-A1FC-0599967F483F}" type="presParOf" srcId="{C595A0C8-530A-4559-ACC2-5ECA7FAE885B}" destId="{1698665B-A47A-487F-95B1-E7237237DF7C}" srcOrd="0" destOrd="0" presId="urn:microsoft.com/office/officeart/2018/2/layout/IconCircleList"/>
    <dgm:cxn modelId="{2321EB17-8904-41F8-B182-F0E31F2E7B97}" type="presParOf" srcId="{C595A0C8-530A-4559-ACC2-5ECA7FAE885B}" destId="{34C3DDA6-34D7-49BB-B1C9-5FA1BE03D96A}" srcOrd="1" destOrd="0" presId="urn:microsoft.com/office/officeart/2018/2/layout/IconCircleList"/>
    <dgm:cxn modelId="{8939381C-1D4C-46EF-821D-495C04D9E8E0}" type="presParOf" srcId="{C595A0C8-530A-4559-ACC2-5ECA7FAE885B}" destId="{8B913F7E-E58E-44BE-8E54-F458803E734C}" srcOrd="2" destOrd="0" presId="urn:microsoft.com/office/officeart/2018/2/layout/IconCircleList"/>
    <dgm:cxn modelId="{3ABAFD69-509C-47D8-8C36-B5E8DFE8FCB5}" type="presParOf" srcId="{C595A0C8-530A-4559-ACC2-5ECA7FAE885B}" destId="{E211A72B-0162-4438-8DC4-F7473B8ABA74}" srcOrd="3" destOrd="0" presId="urn:microsoft.com/office/officeart/2018/2/layout/IconCircleList"/>
    <dgm:cxn modelId="{34ED0505-C60E-4032-8216-3B69B370A949}" type="presParOf" srcId="{533E0DEB-3798-4250-9FB5-DB8A460C719E}" destId="{D89EEFD1-5AF5-4998-B715-894114606DEF}" srcOrd="3" destOrd="0" presId="urn:microsoft.com/office/officeart/2018/2/layout/IconCircleList"/>
    <dgm:cxn modelId="{B57D8E5D-C6FE-4706-9DAD-4BDE9030F671}" type="presParOf" srcId="{533E0DEB-3798-4250-9FB5-DB8A460C719E}" destId="{557BD3C4-3CC3-4579-B450-7B0C295267A8}" srcOrd="4" destOrd="0" presId="urn:microsoft.com/office/officeart/2018/2/layout/IconCircleList"/>
    <dgm:cxn modelId="{EC8F7AAA-2DEE-4677-A008-55F7E22C4075}" type="presParOf" srcId="{557BD3C4-3CC3-4579-B450-7B0C295267A8}" destId="{618CD378-F859-4CAA-A06C-4F0F48FE1EB3}" srcOrd="0" destOrd="0" presId="urn:microsoft.com/office/officeart/2018/2/layout/IconCircleList"/>
    <dgm:cxn modelId="{7A2FE737-B248-4417-BFD1-240B26F76BD3}" type="presParOf" srcId="{557BD3C4-3CC3-4579-B450-7B0C295267A8}" destId="{F98BCFB4-5C0B-4BFF-A26E-1B39E3B22D6A}" srcOrd="1" destOrd="0" presId="urn:microsoft.com/office/officeart/2018/2/layout/IconCircleList"/>
    <dgm:cxn modelId="{3542ACC0-6A51-4DD1-9FB2-A545E757E77F}" type="presParOf" srcId="{557BD3C4-3CC3-4579-B450-7B0C295267A8}" destId="{915ECDD3-4CE3-4C29-B6D9-9FFEB638DDDB}" srcOrd="2" destOrd="0" presId="urn:microsoft.com/office/officeart/2018/2/layout/IconCircleList"/>
    <dgm:cxn modelId="{D08066BF-56A7-4267-B22C-26F73ACA039F}" type="presParOf" srcId="{557BD3C4-3CC3-4579-B450-7B0C295267A8}" destId="{E8F57E19-FB3F-44DA-B99B-1AC4BF30CABE}" srcOrd="3" destOrd="0" presId="urn:microsoft.com/office/officeart/2018/2/layout/IconCircleList"/>
    <dgm:cxn modelId="{A40CAE03-364F-47FE-80A8-06EAD6BB0364}" type="presParOf" srcId="{533E0DEB-3798-4250-9FB5-DB8A460C719E}" destId="{07C9A1A6-1AA9-4E2B-83BE-19C28EAFBADC}" srcOrd="5" destOrd="0" presId="urn:microsoft.com/office/officeart/2018/2/layout/IconCircleList"/>
    <dgm:cxn modelId="{085DF334-DAF7-48E9-A837-A98C0B7184C1}" type="presParOf" srcId="{533E0DEB-3798-4250-9FB5-DB8A460C719E}" destId="{7CD28C16-896D-4550-9148-296709BB3EAF}" srcOrd="6" destOrd="0" presId="urn:microsoft.com/office/officeart/2018/2/layout/IconCircleList"/>
    <dgm:cxn modelId="{3398AAC0-145F-48EF-9411-904E003F3054}" type="presParOf" srcId="{7CD28C16-896D-4550-9148-296709BB3EAF}" destId="{E7C66BC4-02DC-4EAD-9744-604EC8B39068}" srcOrd="0" destOrd="0" presId="urn:microsoft.com/office/officeart/2018/2/layout/IconCircleList"/>
    <dgm:cxn modelId="{4CAA9872-44EA-40A7-881F-8987766023B0}" type="presParOf" srcId="{7CD28C16-896D-4550-9148-296709BB3EAF}" destId="{75BCFE17-B723-405D-8CCA-EFF8CD0F040D}" srcOrd="1" destOrd="0" presId="urn:microsoft.com/office/officeart/2018/2/layout/IconCircleList"/>
    <dgm:cxn modelId="{B755987C-28AD-4F28-A475-E74D169EFF51}" type="presParOf" srcId="{7CD28C16-896D-4550-9148-296709BB3EAF}" destId="{DEF4364D-20BB-4AB1-9388-9683CE20717B}" srcOrd="2" destOrd="0" presId="urn:microsoft.com/office/officeart/2018/2/layout/IconCircleList"/>
    <dgm:cxn modelId="{2471B086-9649-4E32-B4F1-FD4A7D7093C8}" type="presParOf" srcId="{7CD28C16-896D-4550-9148-296709BB3EAF}" destId="{0F5537EF-E407-4EC2-B74C-6396C19ED17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1029B4-0A8A-40FD-A32D-E3BE8594129A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ACE8F25D-550D-4E37-9670-79BD523F6678}">
      <dgm:prSet phldrT="[Text]" custT="1"/>
      <dgm:spPr/>
      <dgm:t>
        <a:bodyPr/>
        <a:lstStyle/>
        <a:p>
          <a:pPr>
            <a:buNone/>
          </a:pPr>
          <a:r>
            <a:rPr lang="en-US" altLang="en-US" sz="2400" dirty="0">
              <a:latin typeface="Franklin Gothic Demi" panose="020B0703020102020204" pitchFamily="34" charset="0"/>
            </a:rPr>
            <a:t>Ask senior to rise from chair, without using arms for support &amp; stand still for a moment</a:t>
          </a:r>
          <a:endParaRPr lang="en-US" sz="2400" dirty="0"/>
        </a:p>
      </dgm:t>
    </dgm:pt>
    <dgm:pt modelId="{66F1F39C-FF85-444B-976C-1AECAF627AB2}" type="parTrans" cxnId="{3B453B23-80A5-4D88-BF4A-4A82EB3EE6C4}">
      <dgm:prSet/>
      <dgm:spPr/>
      <dgm:t>
        <a:bodyPr/>
        <a:lstStyle/>
        <a:p>
          <a:endParaRPr lang="en-US"/>
        </a:p>
      </dgm:t>
    </dgm:pt>
    <dgm:pt modelId="{9B40F4B1-C673-42B3-B62A-88658C0EFBAB}" type="sibTrans" cxnId="{3B453B23-80A5-4D88-BF4A-4A82EB3EE6C4}">
      <dgm:prSet/>
      <dgm:spPr/>
      <dgm:t>
        <a:bodyPr/>
        <a:lstStyle/>
        <a:p>
          <a:endParaRPr lang="en-US"/>
        </a:p>
      </dgm:t>
    </dgm:pt>
    <dgm:pt modelId="{C221AD07-8979-4A53-8E81-C7A5C266F5FC}">
      <dgm:prSet custT="1"/>
      <dgm:spPr/>
      <dgm:t>
        <a:bodyPr/>
        <a:lstStyle/>
        <a:p>
          <a:r>
            <a:rPr lang="en-US" altLang="en-US" sz="2400" dirty="0">
              <a:latin typeface="Franklin Gothic Demi" panose="020B0703020102020204" pitchFamily="34" charset="0"/>
            </a:rPr>
            <a:t>Walk towards the wall</a:t>
          </a:r>
        </a:p>
      </dgm:t>
    </dgm:pt>
    <dgm:pt modelId="{D6861365-0A1D-4DDB-A6B0-9CB4025A595C}" type="parTrans" cxnId="{699E1B54-E45F-4117-A6E0-4FB20ACA7E62}">
      <dgm:prSet/>
      <dgm:spPr/>
      <dgm:t>
        <a:bodyPr/>
        <a:lstStyle/>
        <a:p>
          <a:endParaRPr lang="en-US"/>
        </a:p>
      </dgm:t>
    </dgm:pt>
    <dgm:pt modelId="{98A3C80D-D2D6-412C-B169-418C4A852ED8}" type="sibTrans" cxnId="{699E1B54-E45F-4117-A6E0-4FB20ACA7E62}">
      <dgm:prSet/>
      <dgm:spPr/>
      <dgm:t>
        <a:bodyPr/>
        <a:lstStyle/>
        <a:p>
          <a:endParaRPr lang="en-US"/>
        </a:p>
      </dgm:t>
    </dgm:pt>
    <dgm:pt modelId="{F3077075-27D7-4CF2-8F4E-2F62701E7712}">
      <dgm:prSet custT="1"/>
      <dgm:spPr/>
      <dgm:t>
        <a:bodyPr/>
        <a:lstStyle/>
        <a:p>
          <a:r>
            <a:rPr lang="en-US" altLang="en-US" sz="2400" dirty="0">
              <a:latin typeface="Franklin Gothic Demi" panose="020B0703020102020204" pitchFamily="34" charset="0"/>
            </a:rPr>
            <a:t>Turn without touching the wall &amp; walk back to the chair &amp; sit down</a:t>
          </a:r>
        </a:p>
      </dgm:t>
    </dgm:pt>
    <dgm:pt modelId="{C96CA07D-6C90-428E-9D83-B1A084E4154E}" type="parTrans" cxnId="{F9515E7A-1BE9-4A6B-BFCA-5E5B73E63A67}">
      <dgm:prSet/>
      <dgm:spPr/>
      <dgm:t>
        <a:bodyPr/>
        <a:lstStyle/>
        <a:p>
          <a:endParaRPr lang="en-US"/>
        </a:p>
      </dgm:t>
    </dgm:pt>
    <dgm:pt modelId="{A5ABA1D0-1545-47C0-BECA-A87B55789AA4}" type="sibTrans" cxnId="{F9515E7A-1BE9-4A6B-BFCA-5E5B73E63A67}">
      <dgm:prSet/>
      <dgm:spPr/>
      <dgm:t>
        <a:bodyPr/>
        <a:lstStyle/>
        <a:p>
          <a:endParaRPr lang="en-US"/>
        </a:p>
      </dgm:t>
    </dgm:pt>
    <dgm:pt modelId="{8F9A348A-4CFA-42EC-BCD3-1686B02585A0}" type="pres">
      <dgm:prSet presAssocID="{0B1029B4-0A8A-40FD-A32D-E3BE8594129A}" presName="CompostProcess" presStyleCnt="0">
        <dgm:presLayoutVars>
          <dgm:dir/>
          <dgm:resizeHandles val="exact"/>
        </dgm:presLayoutVars>
      </dgm:prSet>
      <dgm:spPr/>
    </dgm:pt>
    <dgm:pt modelId="{8DFB1B24-6F1E-47CD-A088-7811DE5223C2}" type="pres">
      <dgm:prSet presAssocID="{0B1029B4-0A8A-40FD-A32D-E3BE8594129A}" presName="arrow" presStyleLbl="bgShp" presStyleIdx="0" presStyleCnt="1"/>
      <dgm:spPr/>
    </dgm:pt>
    <dgm:pt modelId="{CAFD2B1B-EE7B-47D5-A1EF-F80A78C3EA62}" type="pres">
      <dgm:prSet presAssocID="{0B1029B4-0A8A-40FD-A32D-E3BE8594129A}" presName="linearProcess" presStyleCnt="0"/>
      <dgm:spPr/>
    </dgm:pt>
    <dgm:pt modelId="{641BA955-491E-4070-BBD3-C471590375F4}" type="pres">
      <dgm:prSet presAssocID="{ACE8F25D-550D-4E37-9670-79BD523F6678}" presName="textNode" presStyleLbl="node1" presStyleIdx="0" presStyleCnt="3" custScaleX="378556" custScaleY="101852">
        <dgm:presLayoutVars>
          <dgm:bulletEnabled val="1"/>
        </dgm:presLayoutVars>
      </dgm:prSet>
      <dgm:spPr/>
    </dgm:pt>
    <dgm:pt modelId="{0DA401D6-9041-40C7-8BBF-FEBA7421BBFD}" type="pres">
      <dgm:prSet presAssocID="{9B40F4B1-C673-42B3-B62A-88658C0EFBAB}" presName="sibTrans" presStyleCnt="0"/>
      <dgm:spPr/>
    </dgm:pt>
    <dgm:pt modelId="{2C87A40C-0928-4887-B4E4-0E8FD895786F}" type="pres">
      <dgm:prSet presAssocID="{C221AD07-8979-4A53-8E81-C7A5C266F5FC}" presName="textNode" presStyleLbl="node1" presStyleIdx="1" presStyleCnt="3" custScaleX="321280">
        <dgm:presLayoutVars>
          <dgm:bulletEnabled val="1"/>
        </dgm:presLayoutVars>
      </dgm:prSet>
      <dgm:spPr/>
    </dgm:pt>
    <dgm:pt modelId="{FD999521-D055-45BD-88C1-7A9DAB42527D}" type="pres">
      <dgm:prSet presAssocID="{98A3C80D-D2D6-412C-B169-418C4A852ED8}" presName="sibTrans" presStyleCnt="0"/>
      <dgm:spPr/>
    </dgm:pt>
    <dgm:pt modelId="{7379FAD6-421C-4A1D-9F28-87FBC7982074}" type="pres">
      <dgm:prSet presAssocID="{F3077075-27D7-4CF2-8F4E-2F62701E7712}" presName="textNode" presStyleLbl="node1" presStyleIdx="2" presStyleCnt="3" custScaleX="321280">
        <dgm:presLayoutVars>
          <dgm:bulletEnabled val="1"/>
        </dgm:presLayoutVars>
      </dgm:prSet>
      <dgm:spPr/>
    </dgm:pt>
  </dgm:ptLst>
  <dgm:cxnLst>
    <dgm:cxn modelId="{832EC704-6056-4622-A04C-98EA65EA5266}" type="presOf" srcId="{ACE8F25D-550D-4E37-9670-79BD523F6678}" destId="{641BA955-491E-4070-BBD3-C471590375F4}" srcOrd="0" destOrd="0" presId="urn:microsoft.com/office/officeart/2005/8/layout/hProcess9"/>
    <dgm:cxn modelId="{3B453B23-80A5-4D88-BF4A-4A82EB3EE6C4}" srcId="{0B1029B4-0A8A-40FD-A32D-E3BE8594129A}" destId="{ACE8F25D-550D-4E37-9670-79BD523F6678}" srcOrd="0" destOrd="0" parTransId="{66F1F39C-FF85-444B-976C-1AECAF627AB2}" sibTransId="{9B40F4B1-C673-42B3-B62A-88658C0EFBAB}"/>
    <dgm:cxn modelId="{699E1B54-E45F-4117-A6E0-4FB20ACA7E62}" srcId="{0B1029B4-0A8A-40FD-A32D-E3BE8594129A}" destId="{C221AD07-8979-4A53-8E81-C7A5C266F5FC}" srcOrd="1" destOrd="0" parTransId="{D6861365-0A1D-4DDB-A6B0-9CB4025A595C}" sibTransId="{98A3C80D-D2D6-412C-B169-418C4A852ED8}"/>
    <dgm:cxn modelId="{F9515E7A-1BE9-4A6B-BFCA-5E5B73E63A67}" srcId="{0B1029B4-0A8A-40FD-A32D-E3BE8594129A}" destId="{F3077075-27D7-4CF2-8F4E-2F62701E7712}" srcOrd="2" destOrd="0" parTransId="{C96CA07D-6C90-428E-9D83-B1A084E4154E}" sibTransId="{A5ABA1D0-1545-47C0-BECA-A87B55789AA4}"/>
    <dgm:cxn modelId="{DCC05CD9-FA68-4F24-B194-42CD48CF2394}" type="presOf" srcId="{F3077075-27D7-4CF2-8F4E-2F62701E7712}" destId="{7379FAD6-421C-4A1D-9F28-87FBC7982074}" srcOrd="0" destOrd="0" presId="urn:microsoft.com/office/officeart/2005/8/layout/hProcess9"/>
    <dgm:cxn modelId="{705857E9-DA34-4E3A-B92D-8A69D121A62C}" type="presOf" srcId="{0B1029B4-0A8A-40FD-A32D-E3BE8594129A}" destId="{8F9A348A-4CFA-42EC-BCD3-1686B02585A0}" srcOrd="0" destOrd="0" presId="urn:microsoft.com/office/officeart/2005/8/layout/hProcess9"/>
    <dgm:cxn modelId="{5C11EEF4-C245-4AD1-9EBB-8D82D9FE3393}" type="presOf" srcId="{C221AD07-8979-4A53-8E81-C7A5C266F5FC}" destId="{2C87A40C-0928-4887-B4E4-0E8FD895786F}" srcOrd="0" destOrd="0" presId="urn:microsoft.com/office/officeart/2005/8/layout/hProcess9"/>
    <dgm:cxn modelId="{78AC8AB0-E152-49ED-94BD-D3221AD540E6}" type="presParOf" srcId="{8F9A348A-4CFA-42EC-BCD3-1686B02585A0}" destId="{8DFB1B24-6F1E-47CD-A088-7811DE5223C2}" srcOrd="0" destOrd="0" presId="urn:microsoft.com/office/officeart/2005/8/layout/hProcess9"/>
    <dgm:cxn modelId="{E488821A-3099-4D1E-8BBC-969D9C45A1EB}" type="presParOf" srcId="{8F9A348A-4CFA-42EC-BCD3-1686B02585A0}" destId="{CAFD2B1B-EE7B-47D5-A1EF-F80A78C3EA62}" srcOrd="1" destOrd="0" presId="urn:microsoft.com/office/officeart/2005/8/layout/hProcess9"/>
    <dgm:cxn modelId="{860A9281-D545-4F55-BB46-153897DB250B}" type="presParOf" srcId="{CAFD2B1B-EE7B-47D5-A1EF-F80A78C3EA62}" destId="{641BA955-491E-4070-BBD3-C471590375F4}" srcOrd="0" destOrd="0" presId="urn:microsoft.com/office/officeart/2005/8/layout/hProcess9"/>
    <dgm:cxn modelId="{51EAD196-DDBA-4FFF-B017-DC0A1042DBD3}" type="presParOf" srcId="{CAFD2B1B-EE7B-47D5-A1EF-F80A78C3EA62}" destId="{0DA401D6-9041-40C7-8BBF-FEBA7421BBFD}" srcOrd="1" destOrd="0" presId="urn:microsoft.com/office/officeart/2005/8/layout/hProcess9"/>
    <dgm:cxn modelId="{4F89B2E3-23B8-495D-98F2-D2860FD6A58C}" type="presParOf" srcId="{CAFD2B1B-EE7B-47D5-A1EF-F80A78C3EA62}" destId="{2C87A40C-0928-4887-B4E4-0E8FD895786F}" srcOrd="2" destOrd="0" presId="urn:microsoft.com/office/officeart/2005/8/layout/hProcess9"/>
    <dgm:cxn modelId="{510FA2C4-D467-4AD8-B5F7-3FD041118F39}" type="presParOf" srcId="{CAFD2B1B-EE7B-47D5-A1EF-F80A78C3EA62}" destId="{FD999521-D055-45BD-88C1-7A9DAB42527D}" srcOrd="3" destOrd="0" presId="urn:microsoft.com/office/officeart/2005/8/layout/hProcess9"/>
    <dgm:cxn modelId="{62D50802-EFEE-4745-8955-3FB3F510962F}" type="presParOf" srcId="{CAFD2B1B-EE7B-47D5-A1EF-F80A78C3EA62}" destId="{7379FAD6-421C-4A1D-9F28-87FBC798207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1F27574-646E-47D8-B1BF-8479900D955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9AFD36C-3CCF-430E-A2BB-74419A8EEA3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Franklin Gothic Medium" panose="020B0603020102020204" pitchFamily="34" charset="0"/>
            </a:rPr>
            <a:t>Uses standard chair </a:t>
          </a:r>
          <a:r>
            <a:rPr lang="en-US" sz="2000" u="sng" dirty="0">
              <a:latin typeface="Franklin Gothic Medium" panose="020B0603020102020204" pitchFamily="34" charset="0"/>
            </a:rPr>
            <a:t>w</a:t>
          </a:r>
          <a:r>
            <a:rPr lang="en-US" sz="2000" dirty="0">
              <a:latin typeface="Franklin Gothic Medium" panose="020B0603020102020204" pitchFamily="34" charset="0"/>
            </a:rPr>
            <a:t> armrests </a:t>
          </a:r>
          <a:r>
            <a:rPr lang="en-US" sz="1800" i="1" dirty="0">
              <a:latin typeface="Franklin Gothic Medium" panose="020B0603020102020204" pitchFamily="34" charset="0"/>
            </a:rPr>
            <a:t>(46cm seat height and 63-65cm armrest height)</a:t>
          </a:r>
        </a:p>
      </dgm:t>
    </dgm:pt>
    <dgm:pt modelId="{8286F0D6-372E-4B62-BEB1-F267975DA372}" type="parTrans" cxnId="{E92CD91C-BDA9-4092-AE71-6235A0D9E55A}">
      <dgm:prSet/>
      <dgm:spPr/>
      <dgm:t>
        <a:bodyPr/>
        <a:lstStyle/>
        <a:p>
          <a:endParaRPr lang="en-US" sz="3200">
            <a:latin typeface="Franklin Gothic Medium" panose="020B0603020102020204" pitchFamily="34" charset="0"/>
          </a:endParaRPr>
        </a:p>
      </dgm:t>
    </dgm:pt>
    <dgm:pt modelId="{2A5A2BDA-2037-473E-A7E6-C57FC1BD413E}" type="sibTrans" cxnId="{E92CD91C-BDA9-4092-AE71-6235A0D9E55A}">
      <dgm:prSet/>
      <dgm:spPr/>
      <dgm:t>
        <a:bodyPr/>
        <a:lstStyle/>
        <a:p>
          <a:pPr>
            <a:lnSpc>
              <a:spcPct val="100000"/>
            </a:lnSpc>
          </a:pPr>
          <a:endParaRPr lang="en-US" sz="3200">
            <a:latin typeface="Franklin Gothic Medium" panose="020B0603020102020204" pitchFamily="34" charset="0"/>
          </a:endParaRPr>
        </a:p>
      </dgm:t>
    </dgm:pt>
    <dgm:pt modelId="{8AE6082F-92D8-42E8-BF00-F146C720691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>
              <a:latin typeface="Franklin Gothic Medium" panose="020B0603020102020204" pitchFamily="34" charset="0"/>
            </a:rPr>
            <a:t>Tape Measure and marker for distance</a:t>
          </a:r>
        </a:p>
      </dgm:t>
    </dgm:pt>
    <dgm:pt modelId="{B35108D5-535F-448C-8C98-1601C8F070EE}" type="parTrans" cxnId="{D1AF4DBD-D297-40EC-95B7-6F254E52D4E3}">
      <dgm:prSet/>
      <dgm:spPr/>
      <dgm:t>
        <a:bodyPr/>
        <a:lstStyle/>
        <a:p>
          <a:endParaRPr lang="en-US" sz="3200">
            <a:latin typeface="Franklin Gothic Medium" panose="020B0603020102020204" pitchFamily="34" charset="0"/>
          </a:endParaRPr>
        </a:p>
      </dgm:t>
    </dgm:pt>
    <dgm:pt modelId="{53BC2C8C-7856-4E48-B00A-597164FB2136}" type="sibTrans" cxnId="{D1AF4DBD-D297-40EC-95B7-6F254E52D4E3}">
      <dgm:prSet/>
      <dgm:spPr/>
      <dgm:t>
        <a:bodyPr/>
        <a:lstStyle/>
        <a:p>
          <a:pPr>
            <a:lnSpc>
              <a:spcPct val="100000"/>
            </a:lnSpc>
          </a:pPr>
          <a:endParaRPr lang="en-US" sz="3200">
            <a:latin typeface="Franklin Gothic Medium" panose="020B0603020102020204" pitchFamily="34" charset="0"/>
          </a:endParaRPr>
        </a:p>
      </dgm:t>
    </dgm:pt>
    <dgm:pt modelId="{D0AA8671-BF76-4556-8652-E41AA5D7884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>
              <a:latin typeface="Franklin Gothic Medium" panose="020B0603020102020204" pitchFamily="34" charset="0"/>
            </a:rPr>
            <a:t>3m path free of obstruction</a:t>
          </a:r>
        </a:p>
      </dgm:t>
    </dgm:pt>
    <dgm:pt modelId="{F0EA8CA2-1715-4017-AFB0-F6057C010F6C}" type="parTrans" cxnId="{803AFE88-46A5-40A4-8804-740F1502D31A}">
      <dgm:prSet/>
      <dgm:spPr/>
      <dgm:t>
        <a:bodyPr/>
        <a:lstStyle/>
        <a:p>
          <a:endParaRPr lang="en-US" sz="3200">
            <a:latin typeface="Franklin Gothic Medium" panose="020B0603020102020204" pitchFamily="34" charset="0"/>
          </a:endParaRPr>
        </a:p>
      </dgm:t>
    </dgm:pt>
    <dgm:pt modelId="{70921DB6-E59B-45B6-B5EA-39322BAF0F33}" type="sibTrans" cxnId="{803AFE88-46A5-40A4-8804-740F1502D31A}">
      <dgm:prSet/>
      <dgm:spPr/>
      <dgm:t>
        <a:bodyPr/>
        <a:lstStyle/>
        <a:p>
          <a:pPr>
            <a:lnSpc>
              <a:spcPct val="100000"/>
            </a:lnSpc>
          </a:pPr>
          <a:endParaRPr lang="en-US" sz="3200">
            <a:latin typeface="Franklin Gothic Medium" panose="020B0603020102020204" pitchFamily="34" charset="0"/>
          </a:endParaRPr>
        </a:p>
      </dgm:t>
    </dgm:pt>
    <dgm:pt modelId="{D4D5DD9C-0938-47A9-890A-F49D7E05793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Franklin Gothic Medium" panose="020B0603020102020204" pitchFamily="34" charset="0"/>
            </a:rPr>
            <a:t>Stop watch </a:t>
          </a:r>
          <a:r>
            <a:rPr lang="en-US" sz="1800" i="1" dirty="0">
              <a:latin typeface="Franklin Gothic Medium" panose="020B0603020102020204" pitchFamily="34" charset="0"/>
            </a:rPr>
            <a:t>(Smart Phone)</a:t>
          </a:r>
          <a:endParaRPr lang="en-US" sz="2000" i="1" dirty="0">
            <a:latin typeface="Franklin Gothic Medium" panose="020B0603020102020204" pitchFamily="34" charset="0"/>
          </a:endParaRPr>
        </a:p>
      </dgm:t>
    </dgm:pt>
    <dgm:pt modelId="{61041D28-CC84-49A1-8505-1D5FCFBF1AF7}" type="parTrans" cxnId="{3D83F467-FE7B-473B-BE00-DA25DE16A173}">
      <dgm:prSet/>
      <dgm:spPr/>
      <dgm:t>
        <a:bodyPr/>
        <a:lstStyle/>
        <a:p>
          <a:endParaRPr lang="en-US" sz="3200">
            <a:latin typeface="Franklin Gothic Medium" panose="020B0603020102020204" pitchFamily="34" charset="0"/>
          </a:endParaRPr>
        </a:p>
      </dgm:t>
    </dgm:pt>
    <dgm:pt modelId="{5AE99EFA-9B5B-4340-97DB-B6A74CB13268}" type="sibTrans" cxnId="{3D83F467-FE7B-473B-BE00-DA25DE16A173}">
      <dgm:prSet/>
      <dgm:spPr/>
      <dgm:t>
        <a:bodyPr/>
        <a:lstStyle/>
        <a:p>
          <a:pPr>
            <a:lnSpc>
              <a:spcPct val="100000"/>
            </a:lnSpc>
          </a:pPr>
          <a:endParaRPr lang="en-US" sz="3200">
            <a:latin typeface="Franklin Gothic Medium" panose="020B0603020102020204" pitchFamily="34" charset="0"/>
          </a:endParaRPr>
        </a:p>
      </dgm:t>
    </dgm:pt>
    <dgm:pt modelId="{DA577A9A-CEAF-43D1-B44C-F3001A08EAE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>
              <a:latin typeface="Franklin Gothic Medium" panose="020B0603020102020204" pitchFamily="34" charset="0"/>
            </a:rPr>
            <a:t>One practice trial is permitted </a:t>
          </a:r>
        </a:p>
      </dgm:t>
    </dgm:pt>
    <dgm:pt modelId="{D47596E1-D38A-4227-A375-75863EC87ECB}" type="parTrans" cxnId="{241E60ED-AD6C-4D80-A653-B200B07F7378}">
      <dgm:prSet/>
      <dgm:spPr/>
      <dgm:t>
        <a:bodyPr/>
        <a:lstStyle/>
        <a:p>
          <a:endParaRPr lang="en-US" sz="3200">
            <a:latin typeface="Franklin Gothic Medium" panose="020B0603020102020204" pitchFamily="34" charset="0"/>
          </a:endParaRPr>
        </a:p>
      </dgm:t>
    </dgm:pt>
    <dgm:pt modelId="{F3DC50F4-4A94-44EB-B112-341497EF9EF1}" type="sibTrans" cxnId="{241E60ED-AD6C-4D80-A653-B200B07F7378}">
      <dgm:prSet/>
      <dgm:spPr/>
      <dgm:t>
        <a:bodyPr/>
        <a:lstStyle/>
        <a:p>
          <a:pPr>
            <a:lnSpc>
              <a:spcPct val="100000"/>
            </a:lnSpc>
          </a:pPr>
          <a:endParaRPr lang="en-US" sz="3200">
            <a:latin typeface="Franklin Gothic Medium" panose="020B0603020102020204" pitchFamily="34" charset="0"/>
          </a:endParaRPr>
        </a:p>
      </dgm:t>
    </dgm:pt>
    <dgm:pt modelId="{5E9A51D4-506A-4E9D-9F21-03B6D19BC8F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Franklin Gothic Medium" panose="020B0603020102020204" pitchFamily="34" charset="0"/>
            </a:rPr>
            <a:t>Senior wears their regular footwear and uses their regular walking aids. </a:t>
          </a:r>
          <a:r>
            <a:rPr lang="en-US" sz="1800" i="1" dirty="0">
              <a:latin typeface="Franklin Gothic Medium" panose="020B0603020102020204" pitchFamily="34" charset="0"/>
            </a:rPr>
            <a:t>No physical assistance is given. </a:t>
          </a:r>
          <a:endParaRPr lang="en-US" sz="2000" i="1" dirty="0">
            <a:latin typeface="Franklin Gothic Medium" panose="020B0603020102020204" pitchFamily="34" charset="0"/>
          </a:endParaRPr>
        </a:p>
      </dgm:t>
    </dgm:pt>
    <dgm:pt modelId="{875C8694-A57B-4B21-B5E1-3E008C7AC429}" type="parTrans" cxnId="{68CC438D-D82D-419A-80F1-E63C62619125}">
      <dgm:prSet/>
      <dgm:spPr/>
      <dgm:t>
        <a:bodyPr/>
        <a:lstStyle/>
        <a:p>
          <a:endParaRPr lang="en-US" sz="3200">
            <a:latin typeface="Franklin Gothic Medium" panose="020B0603020102020204" pitchFamily="34" charset="0"/>
          </a:endParaRPr>
        </a:p>
      </dgm:t>
    </dgm:pt>
    <dgm:pt modelId="{9580152A-3E7B-4994-AF8F-753F5EDD4DD8}" type="sibTrans" cxnId="{68CC438D-D82D-419A-80F1-E63C62619125}">
      <dgm:prSet/>
      <dgm:spPr/>
      <dgm:t>
        <a:bodyPr/>
        <a:lstStyle/>
        <a:p>
          <a:pPr>
            <a:lnSpc>
              <a:spcPct val="100000"/>
            </a:lnSpc>
          </a:pPr>
          <a:endParaRPr lang="en-US" sz="3200">
            <a:latin typeface="Franklin Gothic Medium" panose="020B0603020102020204" pitchFamily="34" charset="0"/>
          </a:endParaRPr>
        </a:p>
      </dgm:t>
    </dgm:pt>
    <dgm:pt modelId="{A5C072C1-4802-4020-AC27-6C909D5EB83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>
              <a:latin typeface="Franklin Gothic Medium" panose="020B0603020102020204" pitchFamily="34" charset="0"/>
            </a:rPr>
            <a:t>Senior to get up out of chair, walk 3 meters, turn around, return and sit down</a:t>
          </a:r>
        </a:p>
      </dgm:t>
    </dgm:pt>
    <dgm:pt modelId="{E6FA9096-A76D-4384-8861-A65AE2B15F01}" type="parTrans" cxnId="{1A1E5E47-2599-4AAE-894D-A1E55850C5CA}">
      <dgm:prSet/>
      <dgm:spPr/>
      <dgm:t>
        <a:bodyPr/>
        <a:lstStyle/>
        <a:p>
          <a:endParaRPr lang="en-US" sz="3200">
            <a:latin typeface="Franklin Gothic Medium" panose="020B0603020102020204" pitchFamily="34" charset="0"/>
          </a:endParaRPr>
        </a:p>
      </dgm:t>
    </dgm:pt>
    <dgm:pt modelId="{12A9C1A6-4813-4A4D-850F-52897E577213}" type="sibTrans" cxnId="{1A1E5E47-2599-4AAE-894D-A1E55850C5CA}">
      <dgm:prSet/>
      <dgm:spPr/>
      <dgm:t>
        <a:bodyPr/>
        <a:lstStyle/>
        <a:p>
          <a:pPr>
            <a:lnSpc>
              <a:spcPct val="100000"/>
            </a:lnSpc>
          </a:pPr>
          <a:endParaRPr lang="en-US" sz="3200">
            <a:latin typeface="Franklin Gothic Medium" panose="020B0603020102020204" pitchFamily="34" charset="0"/>
          </a:endParaRPr>
        </a:p>
      </dgm:t>
    </dgm:pt>
    <dgm:pt modelId="{D3413825-5413-4FC3-91BF-2B6A5F4EA79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Franklin Gothic Medium" panose="020B0603020102020204" pitchFamily="34" charset="0"/>
            </a:rPr>
            <a:t>Instructions at </a:t>
          </a:r>
          <a:r>
            <a:rPr lang="en-US" sz="2000" dirty="0">
              <a:solidFill>
                <a:srgbClr val="3333CC"/>
              </a:solidFill>
              <a:latin typeface="Franklin Gothic Medium" panose="020B06030201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www.stopfalls.ca</a:t>
          </a:r>
          <a:r>
            <a:rPr lang="en-US" sz="2000" dirty="0">
              <a:solidFill>
                <a:srgbClr val="3333CC"/>
              </a:solidFill>
              <a:latin typeface="Franklin Gothic Medium" panose="020B0603020102020204" pitchFamily="34" charset="0"/>
            </a:rPr>
            <a:t> </a:t>
          </a:r>
        </a:p>
      </dgm:t>
    </dgm:pt>
    <dgm:pt modelId="{41A09894-FE1B-42B4-824F-61A8BC40A86A}" type="parTrans" cxnId="{EDB3D362-4887-49FE-846B-13BDF52FD6FC}">
      <dgm:prSet/>
      <dgm:spPr/>
      <dgm:t>
        <a:bodyPr/>
        <a:lstStyle/>
        <a:p>
          <a:endParaRPr lang="en-US" sz="3200">
            <a:latin typeface="Franklin Gothic Medium" panose="020B0603020102020204" pitchFamily="34" charset="0"/>
          </a:endParaRPr>
        </a:p>
      </dgm:t>
    </dgm:pt>
    <dgm:pt modelId="{FC5900A2-C61C-4E05-94D8-8D6662FEE5C4}" type="sibTrans" cxnId="{EDB3D362-4887-49FE-846B-13BDF52FD6FC}">
      <dgm:prSet/>
      <dgm:spPr/>
      <dgm:t>
        <a:bodyPr/>
        <a:lstStyle/>
        <a:p>
          <a:endParaRPr lang="en-US" sz="3200">
            <a:latin typeface="Franklin Gothic Medium" panose="020B0603020102020204" pitchFamily="34" charset="0"/>
          </a:endParaRPr>
        </a:p>
      </dgm:t>
    </dgm:pt>
    <dgm:pt modelId="{4C089194-E0E9-467C-A0D9-35F786C48731}" type="pres">
      <dgm:prSet presAssocID="{A1F27574-646E-47D8-B1BF-8479900D9559}" presName="root" presStyleCnt="0">
        <dgm:presLayoutVars>
          <dgm:dir/>
          <dgm:resizeHandles val="exact"/>
        </dgm:presLayoutVars>
      </dgm:prSet>
      <dgm:spPr/>
    </dgm:pt>
    <dgm:pt modelId="{D8672DCA-06F6-4D1C-A4DF-6B9CB1547AB1}" type="pres">
      <dgm:prSet presAssocID="{A1F27574-646E-47D8-B1BF-8479900D9559}" presName="container" presStyleCnt="0">
        <dgm:presLayoutVars>
          <dgm:dir/>
          <dgm:resizeHandles val="exact"/>
        </dgm:presLayoutVars>
      </dgm:prSet>
      <dgm:spPr/>
    </dgm:pt>
    <dgm:pt modelId="{D2B0B8FF-17F7-459E-A3FD-4FFF45299D68}" type="pres">
      <dgm:prSet presAssocID="{89AFD36C-3CCF-430E-A2BB-74419A8EEA3D}" presName="compNode" presStyleCnt="0"/>
      <dgm:spPr/>
    </dgm:pt>
    <dgm:pt modelId="{FF270C38-A38D-4D90-B558-B2184C3B0DA3}" type="pres">
      <dgm:prSet presAssocID="{89AFD36C-3CCF-430E-A2BB-74419A8EEA3D}" presName="iconBgRect" presStyleLbl="bgShp" presStyleIdx="0" presStyleCnt="8"/>
      <dgm:spPr/>
    </dgm:pt>
    <dgm:pt modelId="{FE72CB81-23F2-4F10-B8CC-34BED678945C}" type="pres">
      <dgm:prSet presAssocID="{89AFD36C-3CCF-430E-A2BB-74419A8EEA3D}" presName="iconRect" presStyleLbl="node1" presStyleIdx="0" presStyleCnt="8" custLinFactNeighborX="273" custLinFactNeighborY="-4309"/>
      <dgm:spPr>
        <a:blipFill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extLst/>
    </dgm:pt>
    <dgm:pt modelId="{86FB50CD-C5E5-4E0F-97FC-1605E0DC6805}" type="pres">
      <dgm:prSet presAssocID="{89AFD36C-3CCF-430E-A2BB-74419A8EEA3D}" presName="spaceRect" presStyleCnt="0"/>
      <dgm:spPr/>
    </dgm:pt>
    <dgm:pt modelId="{F494B96F-E070-4600-B45C-EB86A50E1127}" type="pres">
      <dgm:prSet presAssocID="{89AFD36C-3CCF-430E-A2BB-74419A8EEA3D}" presName="textRect" presStyleLbl="revTx" presStyleIdx="0" presStyleCnt="8">
        <dgm:presLayoutVars>
          <dgm:chMax val="1"/>
          <dgm:chPref val="1"/>
        </dgm:presLayoutVars>
      </dgm:prSet>
      <dgm:spPr/>
    </dgm:pt>
    <dgm:pt modelId="{0A3F160F-0CAB-4515-A67F-44C9E2C4CA8E}" type="pres">
      <dgm:prSet presAssocID="{2A5A2BDA-2037-473E-A7E6-C57FC1BD413E}" presName="sibTrans" presStyleLbl="sibTrans2D1" presStyleIdx="0" presStyleCnt="0"/>
      <dgm:spPr/>
    </dgm:pt>
    <dgm:pt modelId="{EEF7C008-7CFD-4E44-B841-63F6068B6A1F}" type="pres">
      <dgm:prSet presAssocID="{8AE6082F-92D8-42E8-BF00-F146C7206912}" presName="compNode" presStyleCnt="0"/>
      <dgm:spPr/>
    </dgm:pt>
    <dgm:pt modelId="{D6B2F73A-01C2-438B-A265-F75D12826636}" type="pres">
      <dgm:prSet presAssocID="{8AE6082F-92D8-42E8-BF00-F146C7206912}" presName="iconBgRect" presStyleLbl="bgShp" presStyleIdx="1" presStyleCnt="8"/>
      <dgm:spPr/>
    </dgm:pt>
    <dgm:pt modelId="{237B07D9-1E23-4B84-BEF0-2DA488CFCF5B}" type="pres">
      <dgm:prSet presAssocID="{8AE6082F-92D8-42E8-BF00-F146C7206912}" presName="iconRect" presStyleLbl="node1" presStyleIdx="1" presStyleCnt="8"/>
      <dgm:spPr>
        <a:blipFill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>
          <a:noFill/>
        </a:ln>
      </dgm:spPr>
      <dgm:extLst/>
    </dgm:pt>
    <dgm:pt modelId="{D6DA560B-E0C3-41BB-9865-5B978FC3094E}" type="pres">
      <dgm:prSet presAssocID="{8AE6082F-92D8-42E8-BF00-F146C7206912}" presName="spaceRect" presStyleCnt="0"/>
      <dgm:spPr/>
    </dgm:pt>
    <dgm:pt modelId="{F344EE93-0FB5-433E-B249-ED80B06B837A}" type="pres">
      <dgm:prSet presAssocID="{8AE6082F-92D8-42E8-BF00-F146C7206912}" presName="textRect" presStyleLbl="revTx" presStyleIdx="1" presStyleCnt="8">
        <dgm:presLayoutVars>
          <dgm:chMax val="1"/>
          <dgm:chPref val="1"/>
        </dgm:presLayoutVars>
      </dgm:prSet>
      <dgm:spPr/>
    </dgm:pt>
    <dgm:pt modelId="{A201158D-AF68-4319-A3EF-4738C571FBDC}" type="pres">
      <dgm:prSet presAssocID="{53BC2C8C-7856-4E48-B00A-597164FB2136}" presName="sibTrans" presStyleLbl="sibTrans2D1" presStyleIdx="0" presStyleCnt="0"/>
      <dgm:spPr/>
    </dgm:pt>
    <dgm:pt modelId="{C185DFBF-8EEE-4A39-A613-159B2B1A6648}" type="pres">
      <dgm:prSet presAssocID="{D0AA8671-BF76-4556-8652-E41AA5D78845}" presName="compNode" presStyleCnt="0"/>
      <dgm:spPr/>
    </dgm:pt>
    <dgm:pt modelId="{2BE8179A-2505-4289-A3D4-C951D9EBD542}" type="pres">
      <dgm:prSet presAssocID="{D0AA8671-BF76-4556-8652-E41AA5D78845}" presName="iconBgRect" presStyleLbl="bgShp" presStyleIdx="2" presStyleCnt="8"/>
      <dgm:spPr/>
    </dgm:pt>
    <dgm:pt modelId="{214B4C44-7A8C-43A5-8230-58985AF7CB65}" type="pres">
      <dgm:prSet presAssocID="{D0AA8671-BF76-4556-8652-E41AA5D78845}" presName="iconRect" presStyleLbl="node1" presStyleIdx="2" presStyleCnt="8"/>
      <dgm:spPr>
        <a:blipFill>
          <a:blip xmlns:r="http://schemas.openxmlformats.org/officeDocument/2006/relationships"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>
          <a:noFill/>
        </a:ln>
      </dgm:spPr>
      <dgm:extLst/>
    </dgm:pt>
    <dgm:pt modelId="{360F8CE5-286F-4C9F-9392-A0ECB0209E0C}" type="pres">
      <dgm:prSet presAssocID="{D0AA8671-BF76-4556-8652-E41AA5D78845}" presName="spaceRect" presStyleCnt="0"/>
      <dgm:spPr/>
    </dgm:pt>
    <dgm:pt modelId="{02BCE111-63AD-4A76-91C1-E1E0C4DD2624}" type="pres">
      <dgm:prSet presAssocID="{D0AA8671-BF76-4556-8652-E41AA5D78845}" presName="textRect" presStyleLbl="revTx" presStyleIdx="2" presStyleCnt="8">
        <dgm:presLayoutVars>
          <dgm:chMax val="1"/>
          <dgm:chPref val="1"/>
        </dgm:presLayoutVars>
      </dgm:prSet>
      <dgm:spPr/>
    </dgm:pt>
    <dgm:pt modelId="{42A69D44-E5CE-42B9-86AE-A891B59576B5}" type="pres">
      <dgm:prSet presAssocID="{70921DB6-E59B-45B6-B5EA-39322BAF0F33}" presName="sibTrans" presStyleLbl="sibTrans2D1" presStyleIdx="0" presStyleCnt="0"/>
      <dgm:spPr/>
    </dgm:pt>
    <dgm:pt modelId="{2F117E9C-8BDE-4AFE-AA26-5371C95D9014}" type="pres">
      <dgm:prSet presAssocID="{D4D5DD9C-0938-47A9-890A-F49D7E05793D}" presName="compNode" presStyleCnt="0"/>
      <dgm:spPr/>
    </dgm:pt>
    <dgm:pt modelId="{D7E0332D-C376-4C09-9FCB-D1F6194519F7}" type="pres">
      <dgm:prSet presAssocID="{D4D5DD9C-0938-47A9-890A-F49D7E05793D}" presName="iconBgRect" presStyleLbl="bgShp" presStyleIdx="3" presStyleCnt="8"/>
      <dgm:spPr/>
    </dgm:pt>
    <dgm:pt modelId="{3FC7E29E-AE3C-4C38-B6AA-A7F5A6B5416C}" type="pres">
      <dgm:prSet presAssocID="{D4D5DD9C-0938-47A9-890A-F49D7E05793D}" presName="iconRect" presStyleLbl="node1" presStyleIdx="3" presStyleCnt="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B08BFF4B-F938-4A46-9B96-FC8541E4D5C6}" type="pres">
      <dgm:prSet presAssocID="{D4D5DD9C-0938-47A9-890A-F49D7E05793D}" presName="spaceRect" presStyleCnt="0"/>
      <dgm:spPr/>
    </dgm:pt>
    <dgm:pt modelId="{6A22E004-5025-4B53-9E52-93B66AA0F2A6}" type="pres">
      <dgm:prSet presAssocID="{D4D5DD9C-0938-47A9-890A-F49D7E05793D}" presName="textRect" presStyleLbl="revTx" presStyleIdx="3" presStyleCnt="8">
        <dgm:presLayoutVars>
          <dgm:chMax val="1"/>
          <dgm:chPref val="1"/>
        </dgm:presLayoutVars>
      </dgm:prSet>
      <dgm:spPr/>
    </dgm:pt>
    <dgm:pt modelId="{7AB6E4F0-DD32-4660-8149-5B713A38C8BC}" type="pres">
      <dgm:prSet presAssocID="{5AE99EFA-9B5B-4340-97DB-B6A74CB13268}" presName="sibTrans" presStyleLbl="sibTrans2D1" presStyleIdx="0" presStyleCnt="0"/>
      <dgm:spPr/>
    </dgm:pt>
    <dgm:pt modelId="{FC8E1FFA-6003-4F19-871E-46FE9DC95318}" type="pres">
      <dgm:prSet presAssocID="{DA577A9A-CEAF-43D1-B44C-F3001A08EAE1}" presName="compNode" presStyleCnt="0"/>
      <dgm:spPr/>
    </dgm:pt>
    <dgm:pt modelId="{70D59FF8-9FC8-415F-BB0E-1E53CDBB69E7}" type="pres">
      <dgm:prSet presAssocID="{DA577A9A-CEAF-43D1-B44C-F3001A08EAE1}" presName="iconBgRect" presStyleLbl="bgShp" presStyleIdx="4" presStyleCnt="8"/>
      <dgm:spPr/>
    </dgm:pt>
    <dgm:pt modelId="{08148E67-8848-4BBB-B0F6-3E3F17853F37}" type="pres">
      <dgm:prSet presAssocID="{DA577A9A-CEAF-43D1-B44C-F3001A08EAE1}" presName="iconRect" presStyleLbl="node1" presStyleIdx="4" presStyleCnt="8"/>
      <dgm:spPr>
        <a:blipFill>
          <a:blip xmlns:r="http://schemas.openxmlformats.org/officeDocument/2006/relationships" r:embed="rId10">
            <a:lum bright="100000"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 RTL"/>
        </a:ext>
      </dgm:extLst>
    </dgm:pt>
    <dgm:pt modelId="{BD344155-E4BF-47A0-BA99-E520954D5B54}" type="pres">
      <dgm:prSet presAssocID="{DA577A9A-CEAF-43D1-B44C-F3001A08EAE1}" presName="spaceRect" presStyleCnt="0"/>
      <dgm:spPr/>
    </dgm:pt>
    <dgm:pt modelId="{8CF3270B-1623-4655-B612-F309575FB98A}" type="pres">
      <dgm:prSet presAssocID="{DA577A9A-CEAF-43D1-B44C-F3001A08EAE1}" presName="textRect" presStyleLbl="revTx" presStyleIdx="4" presStyleCnt="8">
        <dgm:presLayoutVars>
          <dgm:chMax val="1"/>
          <dgm:chPref val="1"/>
        </dgm:presLayoutVars>
      </dgm:prSet>
      <dgm:spPr/>
    </dgm:pt>
    <dgm:pt modelId="{4F4FFC63-7039-45B9-993B-FA0C36D204A6}" type="pres">
      <dgm:prSet presAssocID="{F3DC50F4-4A94-44EB-B112-341497EF9EF1}" presName="sibTrans" presStyleLbl="sibTrans2D1" presStyleIdx="0" presStyleCnt="0"/>
      <dgm:spPr/>
    </dgm:pt>
    <dgm:pt modelId="{B565905B-55EC-4914-B154-73D752C482D3}" type="pres">
      <dgm:prSet presAssocID="{5E9A51D4-506A-4E9D-9F21-03B6D19BC8FC}" presName="compNode" presStyleCnt="0"/>
      <dgm:spPr/>
    </dgm:pt>
    <dgm:pt modelId="{7C16FD84-4FB7-4451-B8D4-2EB9AC9CBA0C}" type="pres">
      <dgm:prSet presAssocID="{5E9A51D4-506A-4E9D-9F21-03B6D19BC8FC}" presName="iconBgRect" presStyleLbl="bgShp" presStyleIdx="5" presStyleCnt="8"/>
      <dgm:spPr/>
    </dgm:pt>
    <dgm:pt modelId="{5A01B849-3300-46CE-87EF-C3523A19C3DE}" type="pres">
      <dgm:prSet presAssocID="{5E9A51D4-506A-4E9D-9F21-03B6D19BC8FC}" presName="iconRect" presStyleLbl="node1" presStyleIdx="5" presStyleCnt="8"/>
      <dgm:spPr>
        <a:blipFill>
          <a:blip xmlns:r="http://schemas.openxmlformats.org/officeDocument/2006/relationships" r:embed="rId12">
            <a:lum bright="100000"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t"/>
        </a:ext>
      </dgm:extLst>
    </dgm:pt>
    <dgm:pt modelId="{C3FE84D9-82C5-4426-A6E5-112851B4E9EC}" type="pres">
      <dgm:prSet presAssocID="{5E9A51D4-506A-4E9D-9F21-03B6D19BC8FC}" presName="spaceRect" presStyleCnt="0"/>
      <dgm:spPr/>
    </dgm:pt>
    <dgm:pt modelId="{D5F32DED-6A2B-442D-A23C-700304A5C979}" type="pres">
      <dgm:prSet presAssocID="{5E9A51D4-506A-4E9D-9F21-03B6D19BC8FC}" presName="textRect" presStyleLbl="revTx" presStyleIdx="5" presStyleCnt="8">
        <dgm:presLayoutVars>
          <dgm:chMax val="1"/>
          <dgm:chPref val="1"/>
        </dgm:presLayoutVars>
      </dgm:prSet>
      <dgm:spPr/>
    </dgm:pt>
    <dgm:pt modelId="{6AE5DC99-7CE0-466E-B88E-9FDA1688F816}" type="pres">
      <dgm:prSet presAssocID="{9580152A-3E7B-4994-AF8F-753F5EDD4DD8}" presName="sibTrans" presStyleLbl="sibTrans2D1" presStyleIdx="0" presStyleCnt="0"/>
      <dgm:spPr/>
    </dgm:pt>
    <dgm:pt modelId="{5570A506-3779-45E6-B58F-4D77A887C9C8}" type="pres">
      <dgm:prSet presAssocID="{A5C072C1-4802-4020-AC27-6C909D5EB834}" presName="compNode" presStyleCnt="0"/>
      <dgm:spPr/>
    </dgm:pt>
    <dgm:pt modelId="{3E68B9AC-0C20-4AA0-9B65-CAC81953E3BC}" type="pres">
      <dgm:prSet presAssocID="{A5C072C1-4802-4020-AC27-6C909D5EB834}" presName="iconBgRect" presStyleLbl="bgShp" presStyleIdx="6" presStyleCnt="8"/>
      <dgm:spPr/>
    </dgm:pt>
    <dgm:pt modelId="{9849E414-E658-4975-964C-47C4409D1F5A}" type="pres">
      <dgm:prSet presAssocID="{A5C072C1-4802-4020-AC27-6C909D5EB834}" presName="iconRect" presStyleLbl="node1" presStyleIdx="6" presStyleCnt="8"/>
      <dgm:spPr>
        <a:blipFill>
          <a:blip xmlns:r="http://schemas.openxmlformats.org/officeDocument/2006/relationships" r:embed="rId14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n with cane"/>
        </a:ext>
      </dgm:extLst>
    </dgm:pt>
    <dgm:pt modelId="{3EAB17D3-5B59-4CFD-A771-6065CB78D338}" type="pres">
      <dgm:prSet presAssocID="{A5C072C1-4802-4020-AC27-6C909D5EB834}" presName="spaceRect" presStyleCnt="0"/>
      <dgm:spPr/>
    </dgm:pt>
    <dgm:pt modelId="{62AF64BC-546F-4EA3-858F-68D09E407709}" type="pres">
      <dgm:prSet presAssocID="{A5C072C1-4802-4020-AC27-6C909D5EB834}" presName="textRect" presStyleLbl="revTx" presStyleIdx="6" presStyleCnt="8">
        <dgm:presLayoutVars>
          <dgm:chMax val="1"/>
          <dgm:chPref val="1"/>
        </dgm:presLayoutVars>
      </dgm:prSet>
      <dgm:spPr/>
    </dgm:pt>
    <dgm:pt modelId="{EB610103-022D-4AF1-81A4-7E0AC7C816D1}" type="pres">
      <dgm:prSet presAssocID="{12A9C1A6-4813-4A4D-850F-52897E577213}" presName="sibTrans" presStyleLbl="sibTrans2D1" presStyleIdx="0" presStyleCnt="0"/>
      <dgm:spPr/>
    </dgm:pt>
    <dgm:pt modelId="{082740C3-623A-459E-9562-6B9319186B46}" type="pres">
      <dgm:prSet presAssocID="{D3413825-5413-4FC3-91BF-2B6A5F4EA79B}" presName="compNode" presStyleCnt="0"/>
      <dgm:spPr/>
    </dgm:pt>
    <dgm:pt modelId="{B067F9B7-308A-42DA-B926-CD2753789327}" type="pres">
      <dgm:prSet presAssocID="{D3413825-5413-4FC3-91BF-2B6A5F4EA79B}" presName="iconBgRect" presStyleLbl="bgShp" presStyleIdx="7" presStyleCnt="8"/>
      <dgm:spPr/>
    </dgm:pt>
    <dgm:pt modelId="{95588711-01A2-4C4B-B3B6-269B29F9270C}" type="pres">
      <dgm:prSet presAssocID="{D3413825-5413-4FC3-91BF-2B6A5F4EA79B}" presName="iconRect" presStyleLbl="node1" presStyleIdx="7" presStyleCnt="8"/>
      <dgm:spPr>
        <a:blipFill>
          <a:blip xmlns:r="http://schemas.openxmlformats.org/officeDocument/2006/relationships"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B63A0F0C-858B-41AF-87A3-79F0574B3D03}" type="pres">
      <dgm:prSet presAssocID="{D3413825-5413-4FC3-91BF-2B6A5F4EA79B}" presName="spaceRect" presStyleCnt="0"/>
      <dgm:spPr/>
    </dgm:pt>
    <dgm:pt modelId="{22C78A9E-EF50-4622-8E68-6B03AB02A8AB}" type="pres">
      <dgm:prSet presAssocID="{D3413825-5413-4FC3-91BF-2B6A5F4EA79B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5BAB7A12-C419-4F2C-8C9F-4ADDC4A659D1}" type="presOf" srcId="{9580152A-3E7B-4994-AF8F-753F5EDD4DD8}" destId="{6AE5DC99-7CE0-466E-B88E-9FDA1688F816}" srcOrd="0" destOrd="0" presId="urn:microsoft.com/office/officeart/2018/2/layout/IconCircleList"/>
    <dgm:cxn modelId="{E92CD91C-BDA9-4092-AE71-6235A0D9E55A}" srcId="{A1F27574-646E-47D8-B1BF-8479900D9559}" destId="{89AFD36C-3CCF-430E-A2BB-74419A8EEA3D}" srcOrd="0" destOrd="0" parTransId="{8286F0D6-372E-4B62-BEB1-F267975DA372}" sibTransId="{2A5A2BDA-2037-473E-A7E6-C57FC1BD413E}"/>
    <dgm:cxn modelId="{814CEC1C-2865-49BE-A665-3A6CC0E6303C}" type="presOf" srcId="{D0AA8671-BF76-4556-8652-E41AA5D78845}" destId="{02BCE111-63AD-4A76-91C1-E1E0C4DD2624}" srcOrd="0" destOrd="0" presId="urn:microsoft.com/office/officeart/2018/2/layout/IconCircleList"/>
    <dgm:cxn modelId="{B82D101E-5E49-4391-9CD1-51BDB5361A24}" type="presOf" srcId="{70921DB6-E59B-45B6-B5EA-39322BAF0F33}" destId="{42A69D44-E5CE-42B9-86AE-A891B59576B5}" srcOrd="0" destOrd="0" presId="urn:microsoft.com/office/officeart/2018/2/layout/IconCircleList"/>
    <dgm:cxn modelId="{9C956427-1577-4D96-8BE8-929EA7C81603}" type="presOf" srcId="{5E9A51D4-506A-4E9D-9F21-03B6D19BC8FC}" destId="{D5F32DED-6A2B-442D-A23C-700304A5C979}" srcOrd="0" destOrd="0" presId="urn:microsoft.com/office/officeart/2018/2/layout/IconCircleList"/>
    <dgm:cxn modelId="{EDB3D362-4887-49FE-846B-13BDF52FD6FC}" srcId="{A1F27574-646E-47D8-B1BF-8479900D9559}" destId="{D3413825-5413-4FC3-91BF-2B6A5F4EA79B}" srcOrd="7" destOrd="0" parTransId="{41A09894-FE1B-42B4-824F-61A8BC40A86A}" sibTransId="{FC5900A2-C61C-4E05-94D8-8D6662FEE5C4}"/>
    <dgm:cxn modelId="{1A1E5E47-2599-4AAE-894D-A1E55850C5CA}" srcId="{A1F27574-646E-47D8-B1BF-8479900D9559}" destId="{A5C072C1-4802-4020-AC27-6C909D5EB834}" srcOrd="6" destOrd="0" parTransId="{E6FA9096-A76D-4384-8861-A65AE2B15F01}" sibTransId="{12A9C1A6-4813-4A4D-850F-52897E577213}"/>
    <dgm:cxn modelId="{3D83F467-FE7B-473B-BE00-DA25DE16A173}" srcId="{A1F27574-646E-47D8-B1BF-8479900D9559}" destId="{D4D5DD9C-0938-47A9-890A-F49D7E05793D}" srcOrd="3" destOrd="0" parTransId="{61041D28-CC84-49A1-8505-1D5FCFBF1AF7}" sibTransId="{5AE99EFA-9B5B-4340-97DB-B6A74CB13268}"/>
    <dgm:cxn modelId="{D75E3268-1A9E-4DD4-8311-C3C3F764D560}" type="presOf" srcId="{2A5A2BDA-2037-473E-A7E6-C57FC1BD413E}" destId="{0A3F160F-0CAB-4515-A67F-44C9E2C4CA8E}" srcOrd="0" destOrd="0" presId="urn:microsoft.com/office/officeart/2018/2/layout/IconCircleList"/>
    <dgm:cxn modelId="{B0DFF76A-44C1-4A02-85DD-755C0FE7BB46}" type="presOf" srcId="{F3DC50F4-4A94-44EB-B112-341497EF9EF1}" destId="{4F4FFC63-7039-45B9-993B-FA0C36D204A6}" srcOrd="0" destOrd="0" presId="urn:microsoft.com/office/officeart/2018/2/layout/IconCircleList"/>
    <dgm:cxn modelId="{13EC9154-EBBA-493A-9031-AF45D929AD3F}" type="presOf" srcId="{12A9C1A6-4813-4A4D-850F-52897E577213}" destId="{EB610103-022D-4AF1-81A4-7E0AC7C816D1}" srcOrd="0" destOrd="0" presId="urn:microsoft.com/office/officeart/2018/2/layout/IconCircleList"/>
    <dgm:cxn modelId="{A40E097C-E43F-4D45-8F32-C3F5510A4553}" type="presOf" srcId="{A1F27574-646E-47D8-B1BF-8479900D9559}" destId="{4C089194-E0E9-467C-A0D9-35F786C48731}" srcOrd="0" destOrd="0" presId="urn:microsoft.com/office/officeart/2018/2/layout/IconCircleList"/>
    <dgm:cxn modelId="{749AFD83-7184-4DDA-A6F4-FC7A308E666A}" type="presOf" srcId="{DA577A9A-CEAF-43D1-B44C-F3001A08EAE1}" destId="{8CF3270B-1623-4655-B612-F309575FB98A}" srcOrd="0" destOrd="0" presId="urn:microsoft.com/office/officeart/2018/2/layout/IconCircleList"/>
    <dgm:cxn modelId="{803AFE88-46A5-40A4-8804-740F1502D31A}" srcId="{A1F27574-646E-47D8-B1BF-8479900D9559}" destId="{D0AA8671-BF76-4556-8652-E41AA5D78845}" srcOrd="2" destOrd="0" parTransId="{F0EA8CA2-1715-4017-AFB0-F6057C010F6C}" sibTransId="{70921DB6-E59B-45B6-B5EA-39322BAF0F33}"/>
    <dgm:cxn modelId="{AF3B988A-DEA5-46D5-869F-75EE53A37AFA}" type="presOf" srcId="{5AE99EFA-9B5B-4340-97DB-B6A74CB13268}" destId="{7AB6E4F0-DD32-4660-8149-5B713A38C8BC}" srcOrd="0" destOrd="0" presId="urn:microsoft.com/office/officeart/2018/2/layout/IconCircleList"/>
    <dgm:cxn modelId="{68CC438D-D82D-419A-80F1-E63C62619125}" srcId="{A1F27574-646E-47D8-B1BF-8479900D9559}" destId="{5E9A51D4-506A-4E9D-9F21-03B6D19BC8FC}" srcOrd="5" destOrd="0" parTransId="{875C8694-A57B-4B21-B5E1-3E008C7AC429}" sibTransId="{9580152A-3E7B-4994-AF8F-753F5EDD4DD8}"/>
    <dgm:cxn modelId="{0C6A5CA3-A023-4B8D-AEEB-35EE92DD8201}" type="presOf" srcId="{D4D5DD9C-0938-47A9-890A-F49D7E05793D}" destId="{6A22E004-5025-4B53-9E52-93B66AA0F2A6}" srcOrd="0" destOrd="0" presId="urn:microsoft.com/office/officeart/2018/2/layout/IconCircleList"/>
    <dgm:cxn modelId="{31F4A3AD-729B-44EE-A702-27A8C75F4783}" type="presOf" srcId="{89AFD36C-3CCF-430E-A2BB-74419A8EEA3D}" destId="{F494B96F-E070-4600-B45C-EB86A50E1127}" srcOrd="0" destOrd="0" presId="urn:microsoft.com/office/officeart/2018/2/layout/IconCircleList"/>
    <dgm:cxn modelId="{D1AF4DBD-D297-40EC-95B7-6F254E52D4E3}" srcId="{A1F27574-646E-47D8-B1BF-8479900D9559}" destId="{8AE6082F-92D8-42E8-BF00-F146C7206912}" srcOrd="1" destOrd="0" parTransId="{B35108D5-535F-448C-8C98-1601C8F070EE}" sibTransId="{53BC2C8C-7856-4E48-B00A-597164FB2136}"/>
    <dgm:cxn modelId="{67296FC5-17DA-4075-A70A-2978FAB2DC40}" type="presOf" srcId="{A5C072C1-4802-4020-AC27-6C909D5EB834}" destId="{62AF64BC-546F-4EA3-858F-68D09E407709}" srcOrd="0" destOrd="0" presId="urn:microsoft.com/office/officeart/2018/2/layout/IconCircleList"/>
    <dgm:cxn modelId="{B77373D9-761F-4DFE-8C8F-E750F739E44D}" type="presOf" srcId="{53BC2C8C-7856-4E48-B00A-597164FB2136}" destId="{A201158D-AF68-4319-A3EF-4738C571FBDC}" srcOrd="0" destOrd="0" presId="urn:microsoft.com/office/officeart/2018/2/layout/IconCircleList"/>
    <dgm:cxn modelId="{0B45C7E8-331E-4FFF-8538-8328BF451A48}" type="presOf" srcId="{8AE6082F-92D8-42E8-BF00-F146C7206912}" destId="{F344EE93-0FB5-433E-B249-ED80B06B837A}" srcOrd="0" destOrd="0" presId="urn:microsoft.com/office/officeart/2018/2/layout/IconCircleList"/>
    <dgm:cxn modelId="{241E60ED-AD6C-4D80-A653-B200B07F7378}" srcId="{A1F27574-646E-47D8-B1BF-8479900D9559}" destId="{DA577A9A-CEAF-43D1-B44C-F3001A08EAE1}" srcOrd="4" destOrd="0" parTransId="{D47596E1-D38A-4227-A375-75863EC87ECB}" sibTransId="{F3DC50F4-4A94-44EB-B112-341497EF9EF1}"/>
    <dgm:cxn modelId="{4CB831FD-AC43-4758-9118-56A4519FC83B}" type="presOf" srcId="{D3413825-5413-4FC3-91BF-2B6A5F4EA79B}" destId="{22C78A9E-EF50-4622-8E68-6B03AB02A8AB}" srcOrd="0" destOrd="0" presId="urn:microsoft.com/office/officeart/2018/2/layout/IconCircleList"/>
    <dgm:cxn modelId="{CA5F559F-7B28-47ED-944C-C7A98D59EB87}" type="presParOf" srcId="{4C089194-E0E9-467C-A0D9-35F786C48731}" destId="{D8672DCA-06F6-4D1C-A4DF-6B9CB1547AB1}" srcOrd="0" destOrd="0" presId="urn:microsoft.com/office/officeart/2018/2/layout/IconCircleList"/>
    <dgm:cxn modelId="{3D851CAC-A44A-4679-B1CA-C69902E4D7DF}" type="presParOf" srcId="{D8672DCA-06F6-4D1C-A4DF-6B9CB1547AB1}" destId="{D2B0B8FF-17F7-459E-A3FD-4FFF45299D68}" srcOrd="0" destOrd="0" presId="urn:microsoft.com/office/officeart/2018/2/layout/IconCircleList"/>
    <dgm:cxn modelId="{6B5B3EBF-7E71-45A3-B7A1-B5DBD0C85A25}" type="presParOf" srcId="{D2B0B8FF-17F7-459E-A3FD-4FFF45299D68}" destId="{FF270C38-A38D-4D90-B558-B2184C3B0DA3}" srcOrd="0" destOrd="0" presId="urn:microsoft.com/office/officeart/2018/2/layout/IconCircleList"/>
    <dgm:cxn modelId="{CE65F4D4-D439-40B7-84F6-B37AA96F4073}" type="presParOf" srcId="{D2B0B8FF-17F7-459E-A3FD-4FFF45299D68}" destId="{FE72CB81-23F2-4F10-B8CC-34BED678945C}" srcOrd="1" destOrd="0" presId="urn:microsoft.com/office/officeart/2018/2/layout/IconCircleList"/>
    <dgm:cxn modelId="{465834C8-BD87-42E9-8BF6-B1A136EC1A3F}" type="presParOf" srcId="{D2B0B8FF-17F7-459E-A3FD-4FFF45299D68}" destId="{86FB50CD-C5E5-4E0F-97FC-1605E0DC6805}" srcOrd="2" destOrd="0" presId="urn:microsoft.com/office/officeart/2018/2/layout/IconCircleList"/>
    <dgm:cxn modelId="{9ACECF2A-798E-4B84-8AA8-47DC944BE62D}" type="presParOf" srcId="{D2B0B8FF-17F7-459E-A3FD-4FFF45299D68}" destId="{F494B96F-E070-4600-B45C-EB86A50E1127}" srcOrd="3" destOrd="0" presId="urn:microsoft.com/office/officeart/2018/2/layout/IconCircleList"/>
    <dgm:cxn modelId="{734C27F3-96C8-487C-B87E-E376FC4F4108}" type="presParOf" srcId="{D8672DCA-06F6-4D1C-A4DF-6B9CB1547AB1}" destId="{0A3F160F-0CAB-4515-A67F-44C9E2C4CA8E}" srcOrd="1" destOrd="0" presId="urn:microsoft.com/office/officeart/2018/2/layout/IconCircleList"/>
    <dgm:cxn modelId="{03D36384-D8CD-45BF-A75A-CAFCAFF32024}" type="presParOf" srcId="{D8672DCA-06F6-4D1C-A4DF-6B9CB1547AB1}" destId="{EEF7C008-7CFD-4E44-B841-63F6068B6A1F}" srcOrd="2" destOrd="0" presId="urn:microsoft.com/office/officeart/2018/2/layout/IconCircleList"/>
    <dgm:cxn modelId="{245B2350-FFFD-4597-B7BC-DB3E88790771}" type="presParOf" srcId="{EEF7C008-7CFD-4E44-B841-63F6068B6A1F}" destId="{D6B2F73A-01C2-438B-A265-F75D12826636}" srcOrd="0" destOrd="0" presId="urn:microsoft.com/office/officeart/2018/2/layout/IconCircleList"/>
    <dgm:cxn modelId="{09ADD32C-D886-4DDF-9A8C-F064F3C24039}" type="presParOf" srcId="{EEF7C008-7CFD-4E44-B841-63F6068B6A1F}" destId="{237B07D9-1E23-4B84-BEF0-2DA488CFCF5B}" srcOrd="1" destOrd="0" presId="urn:microsoft.com/office/officeart/2018/2/layout/IconCircleList"/>
    <dgm:cxn modelId="{E865F732-5113-407E-9134-8C131AF56474}" type="presParOf" srcId="{EEF7C008-7CFD-4E44-B841-63F6068B6A1F}" destId="{D6DA560B-E0C3-41BB-9865-5B978FC3094E}" srcOrd="2" destOrd="0" presId="urn:microsoft.com/office/officeart/2018/2/layout/IconCircleList"/>
    <dgm:cxn modelId="{4F7344B2-FF22-4DD5-8E99-A9DE565A0701}" type="presParOf" srcId="{EEF7C008-7CFD-4E44-B841-63F6068B6A1F}" destId="{F344EE93-0FB5-433E-B249-ED80B06B837A}" srcOrd="3" destOrd="0" presId="urn:microsoft.com/office/officeart/2018/2/layout/IconCircleList"/>
    <dgm:cxn modelId="{0DD0E667-7A58-42D6-8EA0-1DA344A96BF7}" type="presParOf" srcId="{D8672DCA-06F6-4D1C-A4DF-6B9CB1547AB1}" destId="{A201158D-AF68-4319-A3EF-4738C571FBDC}" srcOrd="3" destOrd="0" presId="urn:microsoft.com/office/officeart/2018/2/layout/IconCircleList"/>
    <dgm:cxn modelId="{0BF195DE-7DA0-4BF6-A40F-369BD54D2187}" type="presParOf" srcId="{D8672DCA-06F6-4D1C-A4DF-6B9CB1547AB1}" destId="{C185DFBF-8EEE-4A39-A613-159B2B1A6648}" srcOrd="4" destOrd="0" presId="urn:microsoft.com/office/officeart/2018/2/layout/IconCircleList"/>
    <dgm:cxn modelId="{CECEAB29-C31C-4A90-8648-583BD2B6A15A}" type="presParOf" srcId="{C185DFBF-8EEE-4A39-A613-159B2B1A6648}" destId="{2BE8179A-2505-4289-A3D4-C951D9EBD542}" srcOrd="0" destOrd="0" presId="urn:microsoft.com/office/officeart/2018/2/layout/IconCircleList"/>
    <dgm:cxn modelId="{4A508966-6292-445A-AA5C-3924B80FA404}" type="presParOf" srcId="{C185DFBF-8EEE-4A39-A613-159B2B1A6648}" destId="{214B4C44-7A8C-43A5-8230-58985AF7CB65}" srcOrd="1" destOrd="0" presId="urn:microsoft.com/office/officeart/2018/2/layout/IconCircleList"/>
    <dgm:cxn modelId="{83BEC982-74AD-4F2B-9DD5-AEB67CF701CD}" type="presParOf" srcId="{C185DFBF-8EEE-4A39-A613-159B2B1A6648}" destId="{360F8CE5-286F-4C9F-9392-A0ECB0209E0C}" srcOrd="2" destOrd="0" presId="urn:microsoft.com/office/officeart/2018/2/layout/IconCircleList"/>
    <dgm:cxn modelId="{37A2AA27-2E90-437F-A546-19C2F0543AAD}" type="presParOf" srcId="{C185DFBF-8EEE-4A39-A613-159B2B1A6648}" destId="{02BCE111-63AD-4A76-91C1-E1E0C4DD2624}" srcOrd="3" destOrd="0" presId="urn:microsoft.com/office/officeart/2018/2/layout/IconCircleList"/>
    <dgm:cxn modelId="{58AC06CB-05EB-464B-90CB-FA4F75BBC4B7}" type="presParOf" srcId="{D8672DCA-06F6-4D1C-A4DF-6B9CB1547AB1}" destId="{42A69D44-E5CE-42B9-86AE-A891B59576B5}" srcOrd="5" destOrd="0" presId="urn:microsoft.com/office/officeart/2018/2/layout/IconCircleList"/>
    <dgm:cxn modelId="{1D781F9F-28C8-4B8C-98F7-878638D7A07B}" type="presParOf" srcId="{D8672DCA-06F6-4D1C-A4DF-6B9CB1547AB1}" destId="{2F117E9C-8BDE-4AFE-AA26-5371C95D9014}" srcOrd="6" destOrd="0" presId="urn:microsoft.com/office/officeart/2018/2/layout/IconCircleList"/>
    <dgm:cxn modelId="{2792727B-F949-41AF-B30F-3B02CE4A7F68}" type="presParOf" srcId="{2F117E9C-8BDE-4AFE-AA26-5371C95D9014}" destId="{D7E0332D-C376-4C09-9FCB-D1F6194519F7}" srcOrd="0" destOrd="0" presId="urn:microsoft.com/office/officeart/2018/2/layout/IconCircleList"/>
    <dgm:cxn modelId="{8F895B95-4B26-473A-BF6B-69588409A052}" type="presParOf" srcId="{2F117E9C-8BDE-4AFE-AA26-5371C95D9014}" destId="{3FC7E29E-AE3C-4C38-B6AA-A7F5A6B5416C}" srcOrd="1" destOrd="0" presId="urn:microsoft.com/office/officeart/2018/2/layout/IconCircleList"/>
    <dgm:cxn modelId="{9D7A1E39-9D8F-4474-BE17-1E099A614A9F}" type="presParOf" srcId="{2F117E9C-8BDE-4AFE-AA26-5371C95D9014}" destId="{B08BFF4B-F938-4A46-9B96-FC8541E4D5C6}" srcOrd="2" destOrd="0" presId="urn:microsoft.com/office/officeart/2018/2/layout/IconCircleList"/>
    <dgm:cxn modelId="{A92DF3B3-CBF4-4239-80E0-BC301CDD23BA}" type="presParOf" srcId="{2F117E9C-8BDE-4AFE-AA26-5371C95D9014}" destId="{6A22E004-5025-4B53-9E52-93B66AA0F2A6}" srcOrd="3" destOrd="0" presId="urn:microsoft.com/office/officeart/2018/2/layout/IconCircleList"/>
    <dgm:cxn modelId="{666CE9B9-4707-49BA-9ED5-260404726936}" type="presParOf" srcId="{D8672DCA-06F6-4D1C-A4DF-6B9CB1547AB1}" destId="{7AB6E4F0-DD32-4660-8149-5B713A38C8BC}" srcOrd="7" destOrd="0" presId="urn:microsoft.com/office/officeart/2018/2/layout/IconCircleList"/>
    <dgm:cxn modelId="{C8889FF1-7D5A-4387-88A3-0F4FEB337D46}" type="presParOf" srcId="{D8672DCA-06F6-4D1C-A4DF-6B9CB1547AB1}" destId="{FC8E1FFA-6003-4F19-871E-46FE9DC95318}" srcOrd="8" destOrd="0" presId="urn:microsoft.com/office/officeart/2018/2/layout/IconCircleList"/>
    <dgm:cxn modelId="{63D67E3B-B7CA-497B-B2F8-F5B65640C111}" type="presParOf" srcId="{FC8E1FFA-6003-4F19-871E-46FE9DC95318}" destId="{70D59FF8-9FC8-415F-BB0E-1E53CDBB69E7}" srcOrd="0" destOrd="0" presId="urn:microsoft.com/office/officeart/2018/2/layout/IconCircleList"/>
    <dgm:cxn modelId="{3A6D72ED-F2AE-4180-BF23-1FE2DD761154}" type="presParOf" srcId="{FC8E1FFA-6003-4F19-871E-46FE9DC95318}" destId="{08148E67-8848-4BBB-B0F6-3E3F17853F37}" srcOrd="1" destOrd="0" presId="urn:microsoft.com/office/officeart/2018/2/layout/IconCircleList"/>
    <dgm:cxn modelId="{869AE0E0-750C-4671-BF06-49D57B8CA5BE}" type="presParOf" srcId="{FC8E1FFA-6003-4F19-871E-46FE9DC95318}" destId="{BD344155-E4BF-47A0-BA99-E520954D5B54}" srcOrd="2" destOrd="0" presId="urn:microsoft.com/office/officeart/2018/2/layout/IconCircleList"/>
    <dgm:cxn modelId="{CB907FF0-EC63-491C-8236-6495DCDC2F3F}" type="presParOf" srcId="{FC8E1FFA-6003-4F19-871E-46FE9DC95318}" destId="{8CF3270B-1623-4655-B612-F309575FB98A}" srcOrd="3" destOrd="0" presId="urn:microsoft.com/office/officeart/2018/2/layout/IconCircleList"/>
    <dgm:cxn modelId="{8492A0D3-44DE-4A59-BFE1-79D5F8BD4D2E}" type="presParOf" srcId="{D8672DCA-06F6-4D1C-A4DF-6B9CB1547AB1}" destId="{4F4FFC63-7039-45B9-993B-FA0C36D204A6}" srcOrd="9" destOrd="0" presId="urn:microsoft.com/office/officeart/2018/2/layout/IconCircleList"/>
    <dgm:cxn modelId="{17ACCAE7-F794-4084-9857-21DCB5422971}" type="presParOf" srcId="{D8672DCA-06F6-4D1C-A4DF-6B9CB1547AB1}" destId="{B565905B-55EC-4914-B154-73D752C482D3}" srcOrd="10" destOrd="0" presId="urn:microsoft.com/office/officeart/2018/2/layout/IconCircleList"/>
    <dgm:cxn modelId="{DE613290-75F1-4B6A-A866-9EEEFA7B34BA}" type="presParOf" srcId="{B565905B-55EC-4914-B154-73D752C482D3}" destId="{7C16FD84-4FB7-4451-B8D4-2EB9AC9CBA0C}" srcOrd="0" destOrd="0" presId="urn:microsoft.com/office/officeart/2018/2/layout/IconCircleList"/>
    <dgm:cxn modelId="{97FE235A-1DE3-4771-867C-5817959CDA35}" type="presParOf" srcId="{B565905B-55EC-4914-B154-73D752C482D3}" destId="{5A01B849-3300-46CE-87EF-C3523A19C3DE}" srcOrd="1" destOrd="0" presId="urn:microsoft.com/office/officeart/2018/2/layout/IconCircleList"/>
    <dgm:cxn modelId="{2BB3D70A-C23E-4F8B-89C5-8AC4F5805F72}" type="presParOf" srcId="{B565905B-55EC-4914-B154-73D752C482D3}" destId="{C3FE84D9-82C5-4426-A6E5-112851B4E9EC}" srcOrd="2" destOrd="0" presId="urn:microsoft.com/office/officeart/2018/2/layout/IconCircleList"/>
    <dgm:cxn modelId="{424FCC82-2875-470B-9052-361C5E7D55DD}" type="presParOf" srcId="{B565905B-55EC-4914-B154-73D752C482D3}" destId="{D5F32DED-6A2B-442D-A23C-700304A5C979}" srcOrd="3" destOrd="0" presId="urn:microsoft.com/office/officeart/2018/2/layout/IconCircleList"/>
    <dgm:cxn modelId="{B77582DC-7A6F-432C-BA3F-2E2C0DC6E7E1}" type="presParOf" srcId="{D8672DCA-06F6-4D1C-A4DF-6B9CB1547AB1}" destId="{6AE5DC99-7CE0-466E-B88E-9FDA1688F816}" srcOrd="11" destOrd="0" presId="urn:microsoft.com/office/officeart/2018/2/layout/IconCircleList"/>
    <dgm:cxn modelId="{F2FAB629-1033-48C7-9745-2A26D22CD8C4}" type="presParOf" srcId="{D8672DCA-06F6-4D1C-A4DF-6B9CB1547AB1}" destId="{5570A506-3779-45E6-B58F-4D77A887C9C8}" srcOrd="12" destOrd="0" presId="urn:microsoft.com/office/officeart/2018/2/layout/IconCircleList"/>
    <dgm:cxn modelId="{D9009B93-D437-49FA-84F8-EF91A74A225E}" type="presParOf" srcId="{5570A506-3779-45E6-B58F-4D77A887C9C8}" destId="{3E68B9AC-0C20-4AA0-9B65-CAC81953E3BC}" srcOrd="0" destOrd="0" presId="urn:microsoft.com/office/officeart/2018/2/layout/IconCircleList"/>
    <dgm:cxn modelId="{6E955545-B409-468A-8CE0-369ADC15C9E2}" type="presParOf" srcId="{5570A506-3779-45E6-B58F-4D77A887C9C8}" destId="{9849E414-E658-4975-964C-47C4409D1F5A}" srcOrd="1" destOrd="0" presId="urn:microsoft.com/office/officeart/2018/2/layout/IconCircleList"/>
    <dgm:cxn modelId="{E8027431-D5CF-4127-9B0B-2A740A260D78}" type="presParOf" srcId="{5570A506-3779-45E6-B58F-4D77A887C9C8}" destId="{3EAB17D3-5B59-4CFD-A771-6065CB78D338}" srcOrd="2" destOrd="0" presId="urn:microsoft.com/office/officeart/2018/2/layout/IconCircleList"/>
    <dgm:cxn modelId="{6B015CEA-B58E-423E-9E44-70D5DECAB0D6}" type="presParOf" srcId="{5570A506-3779-45E6-B58F-4D77A887C9C8}" destId="{62AF64BC-546F-4EA3-858F-68D09E407709}" srcOrd="3" destOrd="0" presId="urn:microsoft.com/office/officeart/2018/2/layout/IconCircleList"/>
    <dgm:cxn modelId="{88811A28-9C30-4062-9090-5C5543378673}" type="presParOf" srcId="{D8672DCA-06F6-4D1C-A4DF-6B9CB1547AB1}" destId="{EB610103-022D-4AF1-81A4-7E0AC7C816D1}" srcOrd="13" destOrd="0" presId="urn:microsoft.com/office/officeart/2018/2/layout/IconCircleList"/>
    <dgm:cxn modelId="{D885DE44-340F-4125-9431-C3A11289D90B}" type="presParOf" srcId="{D8672DCA-06F6-4D1C-A4DF-6B9CB1547AB1}" destId="{082740C3-623A-459E-9562-6B9319186B46}" srcOrd="14" destOrd="0" presId="urn:microsoft.com/office/officeart/2018/2/layout/IconCircleList"/>
    <dgm:cxn modelId="{ECF365B4-E5E7-487F-A0E3-826CBAD4B551}" type="presParOf" srcId="{082740C3-623A-459E-9562-6B9319186B46}" destId="{B067F9B7-308A-42DA-B926-CD2753789327}" srcOrd="0" destOrd="0" presId="urn:microsoft.com/office/officeart/2018/2/layout/IconCircleList"/>
    <dgm:cxn modelId="{D7D7DE68-D3D9-4F90-940F-3C7F30110B7B}" type="presParOf" srcId="{082740C3-623A-459E-9562-6B9319186B46}" destId="{95588711-01A2-4C4B-B3B6-269B29F9270C}" srcOrd="1" destOrd="0" presId="urn:microsoft.com/office/officeart/2018/2/layout/IconCircleList"/>
    <dgm:cxn modelId="{90A0F669-AAD2-4943-894B-7EB5DCD6AED6}" type="presParOf" srcId="{082740C3-623A-459E-9562-6B9319186B46}" destId="{B63A0F0C-858B-41AF-87A3-79F0574B3D03}" srcOrd="2" destOrd="0" presId="urn:microsoft.com/office/officeart/2018/2/layout/IconCircleList"/>
    <dgm:cxn modelId="{0C0AE0EC-E5C7-4A5A-922F-62EB7A6D7EC6}" type="presParOf" srcId="{082740C3-623A-459E-9562-6B9319186B46}" destId="{22C78A9E-EF50-4622-8E68-6B03AB02A8A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A52D7-3F9F-409B-AA7A-0DD758D118DF}">
      <dsp:nvSpPr>
        <dsp:cNvPr id="0" name=""/>
        <dsp:cNvSpPr/>
      </dsp:nvSpPr>
      <dsp:spPr>
        <a:xfrm rot="10800000">
          <a:off x="2257461" y="1777"/>
          <a:ext cx="8259699" cy="7080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228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Franklin Gothic Demi" panose="020B0703020102020204" pitchFamily="34" charset="0"/>
              <a:cs typeface="Arial" panose="020B0604020202020204" pitchFamily="34" charset="0"/>
            </a:rPr>
            <a:t>The Champlain Local Health Integration Network (LHIN)</a:t>
          </a:r>
          <a:endParaRPr lang="en-US" sz="2100" kern="1200" dirty="0"/>
        </a:p>
      </dsp:txBody>
      <dsp:txXfrm rot="10800000">
        <a:off x="2434472" y="1777"/>
        <a:ext cx="8082688" cy="708043"/>
      </dsp:txXfrm>
    </dsp:sp>
    <dsp:sp modelId="{712CCBC9-957A-4737-9468-89E92331AEF0}">
      <dsp:nvSpPr>
        <dsp:cNvPr id="0" name=""/>
        <dsp:cNvSpPr/>
      </dsp:nvSpPr>
      <dsp:spPr>
        <a:xfrm>
          <a:off x="1903439" y="1777"/>
          <a:ext cx="708043" cy="708043"/>
        </a:xfrm>
        <a:prstGeom prst="ellipse">
          <a:avLst/>
        </a:prstGeom>
        <a:blipFill dpi="0" rotWithShape="1">
          <a:blip xmlns:r="http://schemas.openxmlformats.org/officeDocument/2006/relationships" r:embed="rId1"/>
          <a:srcRect/>
          <a:stretch>
            <a:fillRect l="-32413" t="-11502" r="-55810" b="-28963"/>
          </a:stretch>
        </a:blip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739BFB2-159F-4F1C-A771-DDD1DD36C70A}">
      <dsp:nvSpPr>
        <dsp:cNvPr id="0" name=""/>
        <dsp:cNvSpPr/>
      </dsp:nvSpPr>
      <dsp:spPr>
        <a:xfrm rot="10800000">
          <a:off x="2257461" y="921177"/>
          <a:ext cx="8259699" cy="7080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228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Franklin Gothic Demi" panose="020B0703020102020204" pitchFamily="34" charset="0"/>
              <a:cs typeface="Arial" panose="020B0604020202020204" pitchFamily="34" charset="0"/>
            </a:rPr>
            <a:t>Champlain Fall Prevention Steering Committee</a:t>
          </a:r>
        </a:p>
      </dsp:txBody>
      <dsp:txXfrm rot="10800000">
        <a:off x="2434472" y="921177"/>
        <a:ext cx="8082688" cy="708043"/>
      </dsp:txXfrm>
    </dsp:sp>
    <dsp:sp modelId="{25A6F25D-95BD-46F7-A0F5-27E3311C3125}">
      <dsp:nvSpPr>
        <dsp:cNvPr id="0" name=""/>
        <dsp:cNvSpPr/>
      </dsp:nvSpPr>
      <dsp:spPr>
        <a:xfrm>
          <a:off x="1903439" y="921177"/>
          <a:ext cx="708043" cy="70804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449" t="-48419" r="-75667" b="-38979"/>
          </a:stretch>
        </a:blip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5118DD8-4648-4466-8FDD-E02E800849C6}">
      <dsp:nvSpPr>
        <dsp:cNvPr id="0" name=""/>
        <dsp:cNvSpPr/>
      </dsp:nvSpPr>
      <dsp:spPr>
        <a:xfrm rot="10800000">
          <a:off x="2257461" y="1840577"/>
          <a:ext cx="8259699" cy="7080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228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Franklin Gothic Demi" panose="020B0703020102020204" pitchFamily="34" charset="0"/>
              <a:cs typeface="Arial" panose="020B0604020202020204" pitchFamily="34" charset="0"/>
            </a:rPr>
            <a:t>Ottawa Public Health Unit</a:t>
          </a:r>
        </a:p>
      </dsp:txBody>
      <dsp:txXfrm rot="10800000">
        <a:off x="2434472" y="1840577"/>
        <a:ext cx="8082688" cy="708043"/>
      </dsp:txXfrm>
    </dsp:sp>
    <dsp:sp modelId="{A0E09500-EFA7-45DE-B2D1-975B693C0CB3}">
      <dsp:nvSpPr>
        <dsp:cNvPr id="0" name=""/>
        <dsp:cNvSpPr/>
      </dsp:nvSpPr>
      <dsp:spPr>
        <a:xfrm>
          <a:off x="1903439" y="1840577"/>
          <a:ext cx="708043" cy="708043"/>
        </a:xfrm>
        <a:prstGeom prst="ellipse">
          <a:avLst/>
        </a:prstGeom>
        <a:blipFill dpi="0" rotWithShape="1">
          <a:blip xmlns:r="http://schemas.openxmlformats.org/officeDocument/2006/relationships" r:embed="rId3"/>
          <a:srcRect/>
          <a:stretch>
            <a:fillRect l="-86207" t="-57109" r="-93528" b="-51647"/>
          </a:stretch>
        </a:blip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2862B9B-6D39-462D-BA6F-AFF3F14732F4}">
      <dsp:nvSpPr>
        <dsp:cNvPr id="0" name=""/>
        <dsp:cNvSpPr/>
      </dsp:nvSpPr>
      <dsp:spPr>
        <a:xfrm rot="10800000">
          <a:off x="2257461" y="2759978"/>
          <a:ext cx="8259699" cy="7080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228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Franklin Gothic Demi" panose="020B0703020102020204" pitchFamily="34" charset="0"/>
              <a:cs typeface="Arial" panose="020B0604020202020204" pitchFamily="34" charset="0"/>
            </a:rPr>
            <a:t>Eastern Ontario Health Unit</a:t>
          </a:r>
        </a:p>
      </dsp:txBody>
      <dsp:txXfrm rot="10800000">
        <a:off x="2434472" y="2759978"/>
        <a:ext cx="8082688" cy="708043"/>
      </dsp:txXfrm>
    </dsp:sp>
    <dsp:sp modelId="{41EB79B9-8743-4766-A131-82752608D2A6}">
      <dsp:nvSpPr>
        <dsp:cNvPr id="0" name=""/>
        <dsp:cNvSpPr/>
      </dsp:nvSpPr>
      <dsp:spPr>
        <a:xfrm>
          <a:off x="1903439" y="2759978"/>
          <a:ext cx="708043" cy="708043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408" t="-16964" r="-39732" b="-15976"/>
          </a:stretch>
        </a:blip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DBE9C96-138E-4D26-8B8E-170081660FF9}">
      <dsp:nvSpPr>
        <dsp:cNvPr id="0" name=""/>
        <dsp:cNvSpPr/>
      </dsp:nvSpPr>
      <dsp:spPr>
        <a:xfrm rot="10800000">
          <a:off x="2257461" y="3679378"/>
          <a:ext cx="8259699" cy="7080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228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Franklin Gothic Demi" panose="020B0703020102020204" pitchFamily="34" charset="0"/>
              <a:cs typeface="Arial" panose="020B0604020202020204" pitchFamily="34" charset="0"/>
            </a:rPr>
            <a:t>University of Ottawa, Office of Continuing Professional Development</a:t>
          </a:r>
        </a:p>
      </dsp:txBody>
      <dsp:txXfrm rot="10800000">
        <a:off x="2434472" y="3679378"/>
        <a:ext cx="8082688" cy="708043"/>
      </dsp:txXfrm>
    </dsp:sp>
    <dsp:sp modelId="{CFA67662-833B-4408-AB83-7ECC54F99BB4}">
      <dsp:nvSpPr>
        <dsp:cNvPr id="0" name=""/>
        <dsp:cNvSpPr/>
      </dsp:nvSpPr>
      <dsp:spPr>
        <a:xfrm>
          <a:off x="1903439" y="3679378"/>
          <a:ext cx="708043" cy="708043"/>
        </a:xfrm>
        <a:prstGeom prst="ellipse">
          <a:avLst/>
        </a:prstGeom>
        <a:blipFill dpi="0" rotWithShape="1">
          <a:blip xmlns:r="http://schemas.openxmlformats.org/officeDocument/2006/relationships" r:embed="rId5"/>
          <a:srcRect/>
          <a:stretch>
            <a:fillRect l="-51831" t="-24994" r="-50491" b="-25992"/>
          </a:stretch>
        </a:blip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168CE5C-843D-4D8F-9772-DF80D16C0293}">
      <dsp:nvSpPr>
        <dsp:cNvPr id="0" name=""/>
        <dsp:cNvSpPr/>
      </dsp:nvSpPr>
      <dsp:spPr>
        <a:xfrm rot="10800000">
          <a:off x="2257461" y="4598778"/>
          <a:ext cx="8259699" cy="7080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228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Franklin Gothic Demi" panose="020B0703020102020204" pitchFamily="34" charset="0"/>
              <a:cs typeface="Arial" panose="020B0604020202020204" pitchFamily="34" charset="0"/>
            </a:rPr>
            <a:t>Regional Geriatric Program of Eastern Ontario</a:t>
          </a:r>
        </a:p>
      </dsp:txBody>
      <dsp:txXfrm rot="10800000">
        <a:off x="2434472" y="4598778"/>
        <a:ext cx="8082688" cy="708043"/>
      </dsp:txXfrm>
    </dsp:sp>
    <dsp:sp modelId="{53AB9DBF-DA12-45D4-BBB2-5FD4BA04727E}">
      <dsp:nvSpPr>
        <dsp:cNvPr id="0" name=""/>
        <dsp:cNvSpPr/>
      </dsp:nvSpPr>
      <dsp:spPr>
        <a:xfrm>
          <a:off x="1903439" y="4598778"/>
          <a:ext cx="708043" cy="708043"/>
        </a:xfrm>
        <a:prstGeom prst="ellipse">
          <a:avLst/>
        </a:prstGeom>
        <a:blipFill>
          <a:blip xmlns:r="http://schemas.openxmlformats.org/officeDocument/2006/relationships" r:embed="rId6"/>
          <a:srcRect/>
          <a:stretch>
            <a:fillRect l="-17000" r="-17000"/>
          </a:stretch>
        </a:blip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66771-FBA2-4485-9A68-FBEF5260D55F}">
      <dsp:nvSpPr>
        <dsp:cNvPr id="0" name=""/>
        <dsp:cNvSpPr/>
      </dsp:nvSpPr>
      <dsp:spPr>
        <a:xfrm>
          <a:off x="-5058515" y="-774975"/>
          <a:ext cx="6024228" cy="6024228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D72E71-D40D-44BF-B970-74E868ECDA48}">
      <dsp:nvSpPr>
        <dsp:cNvPr id="0" name=""/>
        <dsp:cNvSpPr/>
      </dsp:nvSpPr>
      <dsp:spPr>
        <a:xfrm>
          <a:off x="621108" y="447427"/>
          <a:ext cx="7470625" cy="894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029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D9D9D9"/>
              </a:solidFill>
              <a:latin typeface="Franklin Gothic Medium" panose="020B0603020102020204" pitchFamily="34" charset="0"/>
            </a:rPr>
            <a:t>To  follow the Champlain Fall Prevention Algorithm regarding basic assessment of Falls - </a:t>
          </a:r>
          <a:r>
            <a:rPr lang="en-US" sz="2000" b="1" u="sng" kern="1200" dirty="0">
              <a:solidFill>
                <a:srgbClr val="D9D9D9"/>
              </a:solidFill>
              <a:latin typeface="Franklin Gothic Medium" panose="020B0603020102020204" pitchFamily="34" charset="0"/>
            </a:rPr>
            <a:t>3Ps</a:t>
          </a:r>
          <a:r>
            <a:rPr lang="en-US" sz="2000" kern="1200" dirty="0">
              <a:solidFill>
                <a:srgbClr val="D9D9D9"/>
              </a:solidFill>
              <a:latin typeface="Franklin Gothic Medium" panose="020B0603020102020204" pitchFamily="34" charset="0"/>
            </a:rPr>
            <a:t> (</a:t>
          </a:r>
          <a:r>
            <a:rPr lang="en-US" sz="2000" b="1" u="sng" kern="1200" dirty="0">
              <a:solidFill>
                <a:srgbClr val="D9D9D9"/>
              </a:solidFill>
              <a:latin typeface="Franklin Gothic Medium" panose="020B0603020102020204" pitchFamily="34" charset="0"/>
            </a:rPr>
            <a:t>P</a:t>
          </a:r>
          <a:r>
            <a:rPr lang="en-US" sz="2000" kern="1200" dirty="0">
              <a:solidFill>
                <a:srgbClr val="D9D9D9"/>
              </a:solidFill>
              <a:latin typeface="Franklin Gothic Medium" panose="020B0603020102020204" pitchFamily="34" charset="0"/>
            </a:rPr>
            <a:t>ostural Hypotension, </a:t>
          </a:r>
          <a:r>
            <a:rPr lang="en-US" sz="2000" b="1" u="sng" kern="1200" dirty="0">
              <a:solidFill>
                <a:srgbClr val="D9D9D9"/>
              </a:solidFill>
              <a:latin typeface="Franklin Gothic Medium" panose="020B0603020102020204" pitchFamily="34" charset="0"/>
            </a:rPr>
            <a:t>P</a:t>
          </a:r>
          <a:r>
            <a:rPr lang="en-US" sz="2000" kern="1200" dirty="0">
              <a:solidFill>
                <a:srgbClr val="D9D9D9"/>
              </a:solidFill>
              <a:latin typeface="Franklin Gothic Medium" panose="020B0603020102020204" pitchFamily="34" charset="0"/>
            </a:rPr>
            <a:t>ills, </a:t>
          </a:r>
          <a:r>
            <a:rPr lang="en-US" sz="2000" b="1" u="sng" kern="1200" dirty="0">
              <a:solidFill>
                <a:srgbClr val="D9D9D9"/>
              </a:solidFill>
              <a:latin typeface="Franklin Gothic Medium" panose="020B0603020102020204" pitchFamily="34" charset="0"/>
            </a:rPr>
            <a:t>P</a:t>
          </a:r>
          <a:r>
            <a:rPr lang="en-US" sz="2000" kern="1200" dirty="0">
              <a:solidFill>
                <a:srgbClr val="D9D9D9"/>
              </a:solidFill>
              <a:latin typeface="Franklin Gothic Medium" panose="020B0603020102020204" pitchFamily="34" charset="0"/>
            </a:rPr>
            <a:t>ain &amp; Mobility)</a:t>
          </a:r>
          <a:endParaRPr lang="en-US" sz="2000" kern="1200" dirty="0">
            <a:latin typeface="Franklin Gothic Medium" panose="020B0603020102020204" pitchFamily="34" charset="0"/>
          </a:endParaRPr>
        </a:p>
      </dsp:txBody>
      <dsp:txXfrm>
        <a:off x="621108" y="447427"/>
        <a:ext cx="7470625" cy="894855"/>
      </dsp:txXfrm>
    </dsp:sp>
    <dsp:sp modelId="{03635083-C76B-4BFB-A2AB-553BA956EBCA}">
      <dsp:nvSpPr>
        <dsp:cNvPr id="0" name=""/>
        <dsp:cNvSpPr/>
      </dsp:nvSpPr>
      <dsp:spPr>
        <a:xfrm>
          <a:off x="61823" y="335570"/>
          <a:ext cx="1118569" cy="11185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847F5B-5D4C-40EC-8951-C75544DC7576}">
      <dsp:nvSpPr>
        <dsp:cNvPr id="0" name=""/>
        <dsp:cNvSpPr/>
      </dsp:nvSpPr>
      <dsp:spPr>
        <a:xfrm>
          <a:off x="946388" y="1789710"/>
          <a:ext cx="7145345" cy="894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029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D9D9D9"/>
              </a:solidFill>
              <a:latin typeface="Franklin Gothic Medium" panose="020B0603020102020204" pitchFamily="34" charset="0"/>
            </a:rPr>
            <a:t>To learn the Differential Diagnosis of Postural Hypotension</a:t>
          </a:r>
        </a:p>
      </dsp:txBody>
      <dsp:txXfrm>
        <a:off x="946388" y="1789710"/>
        <a:ext cx="7145345" cy="894855"/>
      </dsp:txXfrm>
    </dsp:sp>
    <dsp:sp modelId="{2AA900DB-064D-4DFE-9DA4-0F5856B4E2E2}">
      <dsp:nvSpPr>
        <dsp:cNvPr id="0" name=""/>
        <dsp:cNvSpPr/>
      </dsp:nvSpPr>
      <dsp:spPr>
        <a:xfrm>
          <a:off x="387103" y="1677853"/>
          <a:ext cx="1118569" cy="11185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4CF5BC-B8F7-4D21-82C9-1453606AABF1}">
      <dsp:nvSpPr>
        <dsp:cNvPr id="0" name=""/>
        <dsp:cNvSpPr/>
      </dsp:nvSpPr>
      <dsp:spPr>
        <a:xfrm>
          <a:off x="621108" y="3131993"/>
          <a:ext cx="7470625" cy="894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029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D9D9D9"/>
              </a:solidFill>
              <a:latin typeface="Franklin Gothic Medium" panose="020B0603020102020204" pitchFamily="34" charset="0"/>
            </a:rPr>
            <a:t>To enhance awareness of medications that potentially contribute to falls</a:t>
          </a:r>
        </a:p>
      </dsp:txBody>
      <dsp:txXfrm>
        <a:off x="621108" y="3131993"/>
        <a:ext cx="7470625" cy="894855"/>
      </dsp:txXfrm>
    </dsp:sp>
    <dsp:sp modelId="{D752B5FA-4253-4C7E-95D9-BBE6E104A739}">
      <dsp:nvSpPr>
        <dsp:cNvPr id="0" name=""/>
        <dsp:cNvSpPr/>
      </dsp:nvSpPr>
      <dsp:spPr>
        <a:xfrm>
          <a:off x="61823" y="3020136"/>
          <a:ext cx="1118569" cy="11185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2E83F-3CFE-4F4F-BC3A-CE4D242516A5}">
      <dsp:nvSpPr>
        <dsp:cNvPr id="0" name=""/>
        <dsp:cNvSpPr/>
      </dsp:nvSpPr>
      <dsp:spPr>
        <a:xfrm>
          <a:off x="49" y="518346"/>
          <a:ext cx="4708153" cy="1883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400" kern="1200" dirty="0">
              <a:latin typeface="Franklin Gothic Demi" panose="020B0703020102020204" pitchFamily="34" charset="0"/>
            </a:rPr>
            <a:t>History and/or description of the falls and current functioning will help with the Differential Diagnosis.</a:t>
          </a:r>
          <a:endParaRPr lang="en-US" sz="2400" kern="1200" dirty="0"/>
        </a:p>
      </dsp:txBody>
      <dsp:txXfrm>
        <a:off x="49" y="518346"/>
        <a:ext cx="4708153" cy="1883261"/>
      </dsp:txXfrm>
    </dsp:sp>
    <dsp:sp modelId="{1EAF2CEE-130B-46CA-B1DB-17781D754BD5}">
      <dsp:nvSpPr>
        <dsp:cNvPr id="0" name=""/>
        <dsp:cNvSpPr/>
      </dsp:nvSpPr>
      <dsp:spPr>
        <a:xfrm>
          <a:off x="49" y="2242074"/>
          <a:ext cx="4708153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Franklin Gothic Medium" panose="020B0603020102020204" pitchFamily="34" charset="0"/>
            </a:rPr>
            <a:t>Sometimes this allows you to move to a specific work up (e.g. vertigo, syncope) without working through this algorithm</a:t>
          </a:r>
        </a:p>
      </dsp:txBody>
      <dsp:txXfrm>
        <a:off x="49" y="2242074"/>
        <a:ext cx="4708153" cy="2854800"/>
      </dsp:txXfrm>
    </dsp:sp>
    <dsp:sp modelId="{929E2140-6812-412E-A3CA-6984720CEF00}">
      <dsp:nvSpPr>
        <dsp:cNvPr id="0" name=""/>
        <dsp:cNvSpPr/>
      </dsp:nvSpPr>
      <dsp:spPr>
        <a:xfrm>
          <a:off x="5367343" y="518346"/>
          <a:ext cx="4708153" cy="1883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400" kern="1200" dirty="0">
              <a:latin typeface="Franklin Gothic Demi" panose="020B0703020102020204" pitchFamily="34" charset="0"/>
            </a:rPr>
            <a:t>Screening of cognition may indicate cognitive issues that confound assessment and prevention of falls. </a:t>
          </a:r>
          <a:endParaRPr lang="en-US" sz="2400" kern="1200" dirty="0"/>
        </a:p>
      </dsp:txBody>
      <dsp:txXfrm>
        <a:off x="5367343" y="518346"/>
        <a:ext cx="4708153" cy="1883261"/>
      </dsp:txXfrm>
    </dsp:sp>
    <dsp:sp modelId="{16F58525-5552-4EE4-9369-568362A2FCDC}">
      <dsp:nvSpPr>
        <dsp:cNvPr id="0" name=""/>
        <dsp:cNvSpPr/>
      </dsp:nvSpPr>
      <dsp:spPr>
        <a:xfrm>
          <a:off x="5367343" y="2242074"/>
          <a:ext cx="4708153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Franklin Gothic Medium" panose="020B0603020102020204" pitchFamily="34" charset="0"/>
            </a:rPr>
            <a:t>“</a:t>
          </a:r>
          <a:r>
            <a:rPr lang="en-US" sz="2400" b="1" u="sng" kern="1200">
              <a:latin typeface="Franklin Gothic Medium" panose="020B0603020102020204" pitchFamily="34" charset="0"/>
            </a:rPr>
            <a:t>Forgetful Fallers</a:t>
          </a:r>
          <a:r>
            <a:rPr lang="en-US" sz="2400" kern="1200">
              <a:latin typeface="Franklin Gothic Medium" panose="020B0603020102020204" pitchFamily="34" charset="0"/>
            </a:rPr>
            <a:t>” consider referral to Specialized Geriatric Services (e.g. Geriatric Outreach and then on to a Geriatric Day Hospitals). </a:t>
          </a:r>
          <a:endParaRPr lang="en-CA" sz="2400" kern="1200" dirty="0">
            <a:latin typeface="Franklin Gothic Medium" panose="020B0603020102020204" pitchFamily="34" charset="0"/>
          </a:endParaRPr>
        </a:p>
      </dsp:txBody>
      <dsp:txXfrm>
        <a:off x="5367343" y="2242074"/>
        <a:ext cx="4708153" cy="28548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76C90-715E-46F4-B60B-BA2CB019C261}">
      <dsp:nvSpPr>
        <dsp:cNvPr id="0" name=""/>
        <dsp:cNvSpPr/>
      </dsp:nvSpPr>
      <dsp:spPr>
        <a:xfrm>
          <a:off x="1807918" y="701058"/>
          <a:ext cx="1196322" cy="11974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79E25-FEE9-4BE5-8477-EDBAA3817AE1}">
      <dsp:nvSpPr>
        <dsp:cNvPr id="0" name=""/>
        <dsp:cNvSpPr/>
      </dsp:nvSpPr>
      <dsp:spPr>
        <a:xfrm>
          <a:off x="158240" y="1977835"/>
          <a:ext cx="4495678" cy="544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New onset neurological symptoms 1-3 min after sitting or standing</a:t>
          </a:r>
        </a:p>
      </dsp:txBody>
      <dsp:txXfrm>
        <a:off x="158240" y="1977835"/>
        <a:ext cx="4495678" cy="544224"/>
      </dsp:txXfrm>
    </dsp:sp>
    <dsp:sp modelId="{95FEE22E-90D6-4FD9-9F5D-16D4742908A1}">
      <dsp:nvSpPr>
        <dsp:cNvPr id="0" name=""/>
        <dsp:cNvSpPr/>
      </dsp:nvSpPr>
      <dsp:spPr>
        <a:xfrm>
          <a:off x="18322" y="2571642"/>
          <a:ext cx="4791785" cy="490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Lightheadedness, perspiration, nausea, weakness, dizziness, headache, vision changes</a:t>
          </a:r>
        </a:p>
      </dsp:txBody>
      <dsp:txXfrm>
        <a:off x="18322" y="2571642"/>
        <a:ext cx="4791785" cy="490008"/>
      </dsp:txXfrm>
    </dsp:sp>
    <dsp:sp modelId="{B84100FD-0A82-459B-94B3-CCF4A7577CA8}">
      <dsp:nvSpPr>
        <dsp:cNvPr id="0" name=""/>
        <dsp:cNvSpPr/>
      </dsp:nvSpPr>
      <dsp:spPr>
        <a:xfrm>
          <a:off x="7049811" y="823459"/>
          <a:ext cx="1196322" cy="11974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B79A0-357E-4C7D-A865-F042C40D2202}">
      <dsp:nvSpPr>
        <dsp:cNvPr id="0" name=""/>
        <dsp:cNvSpPr/>
      </dsp:nvSpPr>
      <dsp:spPr>
        <a:xfrm>
          <a:off x="5400134" y="2100236"/>
          <a:ext cx="4495678" cy="544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Measure </a:t>
          </a:r>
          <a:r>
            <a:rPr lang="en-US" sz="1600" b="1" kern="1200"/>
            <a:t>BP </a:t>
          </a:r>
          <a:r>
            <a:rPr lang="en-US" sz="1600" b="1" u="sng" kern="1200"/>
            <a:t>and Pulse</a:t>
          </a:r>
          <a:r>
            <a:rPr lang="en-US" sz="1600" b="1" kern="1200"/>
            <a:t> </a:t>
          </a:r>
          <a:r>
            <a:rPr lang="en-US" sz="1600" kern="1200"/>
            <a:t>after the person has been lying for at least 3-5 minutes and 1 and 3 minutes after standing</a:t>
          </a:r>
        </a:p>
      </dsp:txBody>
      <dsp:txXfrm>
        <a:off x="5400134" y="2100236"/>
        <a:ext cx="4495678" cy="544224"/>
      </dsp:txXfrm>
    </dsp:sp>
    <dsp:sp modelId="{13563EE6-CBC6-4EE2-B6A6-569D19DF37BA}">
      <dsp:nvSpPr>
        <dsp:cNvPr id="0" name=""/>
        <dsp:cNvSpPr/>
      </dsp:nvSpPr>
      <dsp:spPr>
        <a:xfrm>
          <a:off x="5938940" y="2681337"/>
          <a:ext cx="3418065" cy="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03B14-DED0-4DA0-B2AB-4B4BBB774FA7}">
      <dsp:nvSpPr>
        <dsp:cNvPr id="0" name=""/>
        <dsp:cNvSpPr/>
      </dsp:nvSpPr>
      <dsp:spPr>
        <a:xfrm>
          <a:off x="2072261" y="527777"/>
          <a:ext cx="1299581" cy="12995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6E4F2F-0BD7-4613-B22B-6EB9CDE5C9C0}">
      <dsp:nvSpPr>
        <dsp:cNvPr id="0" name=""/>
        <dsp:cNvSpPr/>
      </dsp:nvSpPr>
      <dsp:spPr>
        <a:xfrm>
          <a:off x="13272" y="1932541"/>
          <a:ext cx="5417559" cy="995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American  Academy  of Neurology definition:  A decline of &gt;20 mm Hg in systolic BP and/or &gt;10 mm Hg in diastolic BP on the assumption of an upright posture  with or without an increase in PR  </a:t>
          </a:r>
        </a:p>
      </dsp:txBody>
      <dsp:txXfrm>
        <a:off x="13272" y="1932541"/>
        <a:ext cx="5417559" cy="995748"/>
      </dsp:txXfrm>
    </dsp:sp>
    <dsp:sp modelId="{67589CC3-5278-49F0-885E-174E3DA4570D}">
      <dsp:nvSpPr>
        <dsp:cNvPr id="0" name=""/>
        <dsp:cNvSpPr/>
      </dsp:nvSpPr>
      <dsp:spPr>
        <a:xfrm>
          <a:off x="867321" y="2977211"/>
          <a:ext cx="3709463" cy="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F03A0E-FD2A-4201-9888-CAA088C61873}">
      <dsp:nvSpPr>
        <dsp:cNvPr id="0" name=""/>
        <dsp:cNvSpPr/>
      </dsp:nvSpPr>
      <dsp:spPr>
        <a:xfrm>
          <a:off x="7768587" y="527777"/>
          <a:ext cx="1299581" cy="12995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0CCB7-4DA6-406D-8304-F28B80AA859F}">
      <dsp:nvSpPr>
        <dsp:cNvPr id="0" name=""/>
        <dsp:cNvSpPr/>
      </dsp:nvSpPr>
      <dsp:spPr>
        <a:xfrm>
          <a:off x="6079988" y="1932541"/>
          <a:ext cx="4676779" cy="995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200" kern="1200" dirty="0"/>
            <a:t>Go to </a:t>
          </a:r>
          <a:r>
            <a:rPr lang="en-US" sz="2200" kern="1200" dirty="0">
              <a:solidFill>
                <a:srgbClr val="113052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www.posturalhypotension.ca</a:t>
          </a:r>
          <a:endParaRPr lang="en-US" sz="2200" kern="1200" dirty="0">
            <a:solidFill>
              <a:srgbClr val="113052"/>
            </a:solidFill>
          </a:endParaRPr>
        </a:p>
      </dsp:txBody>
      <dsp:txXfrm>
        <a:off x="6079988" y="1932541"/>
        <a:ext cx="4676779" cy="995748"/>
      </dsp:txXfrm>
    </dsp:sp>
    <dsp:sp modelId="{C12195D1-C973-4DC5-9DEB-B2D625455B7E}">
      <dsp:nvSpPr>
        <dsp:cNvPr id="0" name=""/>
        <dsp:cNvSpPr/>
      </dsp:nvSpPr>
      <dsp:spPr>
        <a:xfrm>
          <a:off x="6563646" y="2977211"/>
          <a:ext cx="3709463" cy="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F664B-E323-41D1-9B40-D4C4F4BC369D}">
      <dsp:nvSpPr>
        <dsp:cNvPr id="0" name=""/>
        <dsp:cNvSpPr/>
      </dsp:nvSpPr>
      <dsp:spPr>
        <a:xfrm>
          <a:off x="-5984334" y="-915724"/>
          <a:ext cx="7124034" cy="7124034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6943F-CA52-41F4-81BB-C52F9401A9B8}">
      <dsp:nvSpPr>
        <dsp:cNvPr id="0" name=""/>
        <dsp:cNvSpPr/>
      </dsp:nvSpPr>
      <dsp:spPr>
        <a:xfrm>
          <a:off x="596509" y="406893"/>
          <a:ext cx="8320500" cy="8142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628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/>
            <a:t>To better understand the other causes of falls (beyond Postural Hypotension, Pills and Pain)</a:t>
          </a:r>
          <a:endParaRPr lang="en-US" sz="2500" kern="1200"/>
        </a:p>
      </dsp:txBody>
      <dsp:txXfrm>
        <a:off x="596509" y="406893"/>
        <a:ext cx="8320500" cy="814211"/>
      </dsp:txXfrm>
    </dsp:sp>
    <dsp:sp modelId="{150266B5-FA79-40FE-9DE6-BB9140589E00}">
      <dsp:nvSpPr>
        <dsp:cNvPr id="0" name=""/>
        <dsp:cNvSpPr/>
      </dsp:nvSpPr>
      <dsp:spPr>
        <a:xfrm>
          <a:off x="87626" y="305117"/>
          <a:ext cx="1017764" cy="10177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BFED29-3427-471F-B3F1-17A457927BC7}">
      <dsp:nvSpPr>
        <dsp:cNvPr id="0" name=""/>
        <dsp:cNvSpPr/>
      </dsp:nvSpPr>
      <dsp:spPr>
        <a:xfrm>
          <a:off x="1063315" y="1628422"/>
          <a:ext cx="7853694" cy="8142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628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/>
            <a:t>To review Public Health and Osteoporosis Canada Bone Health recommendations</a:t>
          </a:r>
          <a:endParaRPr lang="en-US" sz="2500" kern="1200"/>
        </a:p>
      </dsp:txBody>
      <dsp:txXfrm>
        <a:off x="1063315" y="1628422"/>
        <a:ext cx="7853694" cy="814211"/>
      </dsp:txXfrm>
    </dsp:sp>
    <dsp:sp modelId="{583B060D-2212-447D-ADA0-3D534040AB65}">
      <dsp:nvSpPr>
        <dsp:cNvPr id="0" name=""/>
        <dsp:cNvSpPr/>
      </dsp:nvSpPr>
      <dsp:spPr>
        <a:xfrm>
          <a:off x="554432" y="1526646"/>
          <a:ext cx="1017764" cy="10177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D67A2-9E29-4C88-A184-B5769A0B7F1E}">
      <dsp:nvSpPr>
        <dsp:cNvPr id="0" name=""/>
        <dsp:cNvSpPr/>
      </dsp:nvSpPr>
      <dsp:spPr>
        <a:xfrm>
          <a:off x="1063315" y="2849951"/>
          <a:ext cx="7853694" cy="8142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628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/>
            <a:t>To understand </a:t>
          </a:r>
          <a:r>
            <a:rPr lang="en-CA" sz="2500" u="sng" kern="1200"/>
            <a:t>when and how </a:t>
          </a:r>
          <a:r>
            <a:rPr lang="en-CA" sz="2500" kern="1200"/>
            <a:t>to refer to </a:t>
          </a:r>
          <a:r>
            <a:rPr lang="en-CA" sz="2500" b="1" kern="1200"/>
            <a:t>Specialized Geriatric Services</a:t>
          </a:r>
          <a:endParaRPr lang="en-US" sz="2500" kern="1200"/>
        </a:p>
      </dsp:txBody>
      <dsp:txXfrm>
        <a:off x="1063315" y="2849951"/>
        <a:ext cx="7853694" cy="814211"/>
      </dsp:txXfrm>
    </dsp:sp>
    <dsp:sp modelId="{E302AD07-C009-4EB3-8517-0A01E4170DFD}">
      <dsp:nvSpPr>
        <dsp:cNvPr id="0" name=""/>
        <dsp:cNvSpPr/>
      </dsp:nvSpPr>
      <dsp:spPr>
        <a:xfrm>
          <a:off x="554432" y="2748174"/>
          <a:ext cx="1017764" cy="10177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324DF-FC42-4F28-8FA6-EF76A8D6BC94}">
      <dsp:nvSpPr>
        <dsp:cNvPr id="0" name=""/>
        <dsp:cNvSpPr/>
      </dsp:nvSpPr>
      <dsp:spPr>
        <a:xfrm>
          <a:off x="596509" y="4071479"/>
          <a:ext cx="8320500" cy="8142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628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 dirty="0"/>
            <a:t>Become aware of resources at </a:t>
          </a:r>
          <a:r>
            <a:rPr lang="en-CA" sz="2500" kern="1200" dirty="0">
              <a:solidFill>
                <a:srgbClr val="0000FF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www.stopfalls.ca</a:t>
          </a:r>
          <a:r>
            <a:rPr lang="en-CA" sz="2500" kern="1200" dirty="0">
              <a:solidFill>
                <a:srgbClr val="0000FF"/>
              </a:solidFill>
            </a:rPr>
            <a:t> </a:t>
          </a:r>
          <a:r>
            <a:rPr lang="en-CA" sz="2500" kern="1200" dirty="0"/>
            <a:t>and </a:t>
          </a:r>
          <a:r>
            <a:rPr lang="en-CA" sz="2500" kern="1200" dirty="0">
              <a:solidFill>
                <a:srgbClr val="0000FF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www.geriatricsjournal.ca</a:t>
          </a:r>
          <a:r>
            <a:rPr lang="en-CA" sz="2500" kern="1200" dirty="0">
              <a:solidFill>
                <a:srgbClr val="0000FF"/>
              </a:solidFill>
            </a:rPr>
            <a:t> </a:t>
          </a:r>
          <a:endParaRPr lang="en-US" sz="2500" kern="1200" dirty="0">
            <a:solidFill>
              <a:srgbClr val="0000FF"/>
            </a:solidFill>
          </a:endParaRPr>
        </a:p>
      </dsp:txBody>
      <dsp:txXfrm>
        <a:off x="596509" y="4071479"/>
        <a:ext cx="8320500" cy="814211"/>
      </dsp:txXfrm>
    </dsp:sp>
    <dsp:sp modelId="{89A0AA71-5A14-421A-AAF8-53A0D4FB3E0D}">
      <dsp:nvSpPr>
        <dsp:cNvPr id="0" name=""/>
        <dsp:cNvSpPr/>
      </dsp:nvSpPr>
      <dsp:spPr>
        <a:xfrm>
          <a:off x="87626" y="3969703"/>
          <a:ext cx="1017764" cy="10177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03C00-6A0D-4EE4-81F5-95C52AEB0E6F}">
      <dsp:nvSpPr>
        <dsp:cNvPr id="0" name=""/>
        <dsp:cNvSpPr/>
      </dsp:nvSpPr>
      <dsp:spPr>
        <a:xfrm>
          <a:off x="129590" y="159"/>
          <a:ext cx="4199185" cy="20995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Franklin Gothic Demi" panose="020B0703020102020204" pitchFamily="34" charset="0"/>
            </a:rPr>
            <a:t>Ottawa Public Health;  Includes link to resources for seniors. </a:t>
          </a:r>
          <a:endParaRPr lang="en-US" sz="2400" kern="1200" dirty="0"/>
        </a:p>
      </dsp:txBody>
      <dsp:txXfrm>
        <a:off x="191085" y="61654"/>
        <a:ext cx="4076195" cy="1976602"/>
      </dsp:txXfrm>
    </dsp:sp>
    <dsp:sp modelId="{BA9C215F-D8E4-4D02-8927-5E1B405ABE0A}">
      <dsp:nvSpPr>
        <dsp:cNvPr id="0" name=""/>
        <dsp:cNvSpPr/>
      </dsp:nvSpPr>
      <dsp:spPr>
        <a:xfrm>
          <a:off x="549508" y="2099751"/>
          <a:ext cx="419918" cy="1574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4694"/>
              </a:lnTo>
              <a:lnTo>
                <a:pt x="419918" y="1574694"/>
              </a:lnTo>
            </a:path>
          </a:pathLst>
        </a:custGeom>
        <a:noFill/>
        <a:ln w="1397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34750-F462-4591-BBAA-17A899C6D957}">
      <dsp:nvSpPr>
        <dsp:cNvPr id="0" name=""/>
        <dsp:cNvSpPr/>
      </dsp:nvSpPr>
      <dsp:spPr>
        <a:xfrm>
          <a:off x="969427" y="2624650"/>
          <a:ext cx="3807619" cy="209959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>
              <a:solidFill>
                <a:srgbClr val="0000FF"/>
              </a:solidFill>
              <a:latin typeface="Franklin Gothic Demi" panose="020B07030201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http://documents.ottawa.ca/sites/documents.ottawa.ca/files/documents/issue_89_en.pdf</a:t>
          </a:r>
          <a:endParaRPr lang="en-US" sz="2000" kern="1200" dirty="0">
            <a:solidFill>
              <a:srgbClr val="0000FF"/>
            </a:solidFill>
          </a:endParaRPr>
        </a:p>
      </dsp:txBody>
      <dsp:txXfrm>
        <a:off x="1030922" y="2686145"/>
        <a:ext cx="3684629" cy="1976602"/>
      </dsp:txXfrm>
    </dsp:sp>
    <dsp:sp modelId="{E73FED68-C9E0-493E-AAAA-0C75EB151648}">
      <dsp:nvSpPr>
        <dsp:cNvPr id="0" name=""/>
        <dsp:cNvSpPr/>
      </dsp:nvSpPr>
      <dsp:spPr>
        <a:xfrm>
          <a:off x="5378571" y="159"/>
          <a:ext cx="4199185" cy="20995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Franklin Gothic Demi" panose="020B0703020102020204" pitchFamily="34" charset="0"/>
            </a:rPr>
            <a:t>Osteoporosis Canada - calcium calculator</a:t>
          </a:r>
          <a:endParaRPr lang="en-CA" sz="2400" kern="1200" dirty="0">
            <a:latin typeface="Franklin Gothic Demi" panose="020B0703020102020204" pitchFamily="34" charset="0"/>
          </a:endParaRPr>
        </a:p>
      </dsp:txBody>
      <dsp:txXfrm>
        <a:off x="5440066" y="61654"/>
        <a:ext cx="4076195" cy="1976602"/>
      </dsp:txXfrm>
    </dsp:sp>
    <dsp:sp modelId="{2F127FFC-06DA-4CB7-9B71-8FE5A8DEED9F}">
      <dsp:nvSpPr>
        <dsp:cNvPr id="0" name=""/>
        <dsp:cNvSpPr/>
      </dsp:nvSpPr>
      <dsp:spPr>
        <a:xfrm>
          <a:off x="5798490" y="2099751"/>
          <a:ext cx="419918" cy="1574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4694"/>
              </a:lnTo>
              <a:lnTo>
                <a:pt x="419918" y="1574694"/>
              </a:lnTo>
            </a:path>
          </a:pathLst>
        </a:custGeom>
        <a:noFill/>
        <a:ln w="1397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A7E78-6B6F-4B21-A3D1-59B5CEB8EAF3}">
      <dsp:nvSpPr>
        <dsp:cNvPr id="0" name=""/>
        <dsp:cNvSpPr/>
      </dsp:nvSpPr>
      <dsp:spPr>
        <a:xfrm>
          <a:off x="6218408" y="2624650"/>
          <a:ext cx="3710399" cy="209959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>
              <a:solidFill>
                <a:srgbClr val="0000FF"/>
              </a:solidFill>
              <a:latin typeface="Franklin Gothic Demi" panose="020B070302010202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http://www.osteoporosis.ca/osteoporosis-and-you/nutrition/calculate-my-calcium/</a:t>
          </a:r>
          <a:r>
            <a:rPr lang="en-CA" sz="2000" kern="1200" dirty="0">
              <a:solidFill>
                <a:srgbClr val="0000FF"/>
              </a:solidFill>
              <a:latin typeface="Franklin Gothic Demi" panose="020B0703020102020204" pitchFamily="34" charset="0"/>
            </a:rPr>
            <a:t> </a:t>
          </a:r>
        </a:p>
      </dsp:txBody>
      <dsp:txXfrm>
        <a:off x="6279903" y="2686145"/>
        <a:ext cx="3587409" cy="197660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46862-33CA-4136-840D-D3E746AF43B4}">
      <dsp:nvSpPr>
        <dsp:cNvPr id="0" name=""/>
        <dsp:cNvSpPr/>
      </dsp:nvSpPr>
      <dsp:spPr>
        <a:xfrm>
          <a:off x="4267" y="685"/>
          <a:ext cx="3939518" cy="24131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>
              <a:latin typeface="Franklin Gothic Medium" panose="020B0603020102020204" pitchFamily="34" charset="0"/>
            </a:rPr>
            <a:t>Depression can impact on compensatory strategies as well as management of other chronic diseases (e.g. Diabetes, CHF)</a:t>
          </a:r>
          <a:endParaRPr lang="en-US" sz="2400" kern="1200" dirty="0">
            <a:latin typeface="Franklin Gothic Medium" panose="020B0603020102020204" pitchFamily="34" charset="0"/>
          </a:endParaRPr>
        </a:p>
      </dsp:txBody>
      <dsp:txXfrm>
        <a:off x="74944" y="71362"/>
        <a:ext cx="3798164" cy="2271746"/>
      </dsp:txXfrm>
    </dsp:sp>
    <dsp:sp modelId="{84082B6B-4763-494D-A190-81BCD1241685}">
      <dsp:nvSpPr>
        <dsp:cNvPr id="0" name=""/>
        <dsp:cNvSpPr/>
      </dsp:nvSpPr>
      <dsp:spPr>
        <a:xfrm>
          <a:off x="4273566" y="685"/>
          <a:ext cx="6218711" cy="24131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>
              <a:latin typeface="Franklin Gothic Medium" panose="020B0603020102020204" pitchFamily="34" charset="0"/>
            </a:rPr>
            <a:t>Review for risk taking behavior</a:t>
          </a:r>
          <a:endParaRPr lang="en-US" sz="2400" kern="1200" dirty="0">
            <a:latin typeface="Franklin Gothic Medium" panose="020B0603020102020204" pitchFamily="34" charset="0"/>
          </a:endParaRPr>
        </a:p>
      </dsp:txBody>
      <dsp:txXfrm>
        <a:off x="4344243" y="71362"/>
        <a:ext cx="6077357" cy="2271746"/>
      </dsp:txXfrm>
    </dsp:sp>
    <dsp:sp modelId="{58D2D4E3-9859-4CA4-BFCF-92CDF0B67340}">
      <dsp:nvSpPr>
        <dsp:cNvPr id="0" name=""/>
        <dsp:cNvSpPr/>
      </dsp:nvSpPr>
      <dsp:spPr>
        <a:xfrm>
          <a:off x="4273566" y="2691616"/>
          <a:ext cx="1962977" cy="24131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Franklin Gothic Medium" panose="020B0603020102020204" pitchFamily="34" charset="0"/>
            </a:rPr>
            <a:t>ETOH use (never hurts to ask again – check with family / caregiver)</a:t>
          </a:r>
        </a:p>
      </dsp:txBody>
      <dsp:txXfrm>
        <a:off x="4331060" y="2749110"/>
        <a:ext cx="1847989" cy="2298112"/>
      </dsp:txXfrm>
    </dsp:sp>
    <dsp:sp modelId="{106E2FD3-6FE9-488B-AB6E-F47EE08097A0}">
      <dsp:nvSpPr>
        <dsp:cNvPr id="0" name=""/>
        <dsp:cNvSpPr/>
      </dsp:nvSpPr>
      <dsp:spPr>
        <a:xfrm>
          <a:off x="6401433" y="2691616"/>
          <a:ext cx="1962977" cy="24131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Franklin Gothic Medium" panose="020B0603020102020204" pitchFamily="34" charset="0"/>
            </a:rPr>
            <a:t>Not using mobility aid as prescribed</a:t>
          </a:r>
        </a:p>
      </dsp:txBody>
      <dsp:txXfrm>
        <a:off x="6458927" y="2749110"/>
        <a:ext cx="1847989" cy="2298112"/>
      </dsp:txXfrm>
    </dsp:sp>
    <dsp:sp modelId="{4DD9B669-6F2A-4EBA-8100-68378DC43BC9}">
      <dsp:nvSpPr>
        <dsp:cNvPr id="0" name=""/>
        <dsp:cNvSpPr/>
      </dsp:nvSpPr>
      <dsp:spPr>
        <a:xfrm>
          <a:off x="8529300" y="2691616"/>
          <a:ext cx="1962977" cy="24131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Franklin Gothic Medium" panose="020B0603020102020204" pitchFamily="34" charset="0"/>
            </a:rPr>
            <a:t>Standing on ladders / furniture after advised not to</a:t>
          </a:r>
        </a:p>
      </dsp:txBody>
      <dsp:txXfrm>
        <a:off x="8586794" y="2749110"/>
        <a:ext cx="1847989" cy="229811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D5EB-FF9D-46EF-A5C1-1E3176CA5511}">
      <dsp:nvSpPr>
        <dsp:cNvPr id="0" name=""/>
        <dsp:cNvSpPr/>
      </dsp:nvSpPr>
      <dsp:spPr>
        <a:xfrm>
          <a:off x="698" y="0"/>
          <a:ext cx="821384" cy="82138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6C870-DA76-4C2F-9757-98D56EA058A1}">
      <dsp:nvSpPr>
        <dsp:cNvPr id="0" name=""/>
        <dsp:cNvSpPr/>
      </dsp:nvSpPr>
      <dsp:spPr>
        <a:xfrm>
          <a:off x="82837" y="82138"/>
          <a:ext cx="657107" cy="657107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B20AC73-4AAB-4638-80EF-4E5DB1A2FD95}">
      <dsp:nvSpPr>
        <dsp:cNvPr id="0" name=""/>
        <dsp:cNvSpPr/>
      </dsp:nvSpPr>
      <dsp:spPr>
        <a:xfrm>
          <a:off x="990605" y="1683822"/>
          <a:ext cx="2429930" cy="3456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u="none" kern="1200" dirty="0">
              <a:latin typeface="Franklin Gothic Medium" panose="020B0603020102020204" pitchFamily="34" charset="0"/>
            </a:rPr>
            <a:t>Geriatric Assessment Outreach Teams (GAOT)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u="none" kern="1200" dirty="0">
              <a:latin typeface="Franklin Gothic Medium" panose="020B0603020102020204" pitchFamily="34" charset="0"/>
            </a:rPr>
            <a:t>Geriatric Day Hospitals </a:t>
          </a:r>
        </a:p>
      </dsp:txBody>
      <dsp:txXfrm>
        <a:off x="990605" y="1683822"/>
        <a:ext cx="2429930" cy="3456661"/>
      </dsp:txXfrm>
    </dsp:sp>
    <dsp:sp modelId="{E5CFE674-597D-4E5F-BE81-D8845B963992}">
      <dsp:nvSpPr>
        <dsp:cNvPr id="0" name=""/>
        <dsp:cNvSpPr/>
      </dsp:nvSpPr>
      <dsp:spPr>
        <a:xfrm>
          <a:off x="990605" y="769440"/>
          <a:ext cx="2429930" cy="821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113052"/>
              </a:solidFill>
              <a:latin typeface="Franklin Gothic Medium" panose="020B0603020102020204" pitchFamily="34" charset="0"/>
            </a:rPr>
            <a:t>Specialized Geriatric Services (SGS) </a:t>
          </a:r>
          <a:r>
            <a:rPr lang="en-US" sz="2000" b="0" kern="1200" dirty="0">
              <a:solidFill>
                <a:srgbClr val="113052"/>
              </a:solidFill>
              <a:latin typeface="Franklin Gothic Medium" panose="020B0603020102020204" pitchFamily="34" charset="0"/>
            </a:rPr>
            <a:t>experts</a:t>
          </a:r>
          <a:r>
            <a:rPr lang="en-US" sz="2000" kern="1200" dirty="0">
              <a:solidFill>
                <a:srgbClr val="113052"/>
              </a:solidFill>
              <a:latin typeface="Franklin Gothic Medium" panose="020B0603020102020204" pitchFamily="34" charset="0"/>
            </a:rPr>
            <a:t> in mobility/falls assessment and treatment.</a:t>
          </a:r>
        </a:p>
      </dsp:txBody>
      <dsp:txXfrm>
        <a:off x="990605" y="769440"/>
        <a:ext cx="2429930" cy="821384"/>
      </dsp:txXfrm>
    </dsp:sp>
    <dsp:sp modelId="{21D330E9-69FF-459C-990A-C35097B44A5B}">
      <dsp:nvSpPr>
        <dsp:cNvPr id="0" name=""/>
        <dsp:cNvSpPr/>
      </dsp:nvSpPr>
      <dsp:spPr>
        <a:xfrm>
          <a:off x="3594258" y="0"/>
          <a:ext cx="821384" cy="82138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9F2D3E-11BE-4945-B624-AE772A813F73}">
      <dsp:nvSpPr>
        <dsp:cNvPr id="0" name=""/>
        <dsp:cNvSpPr/>
      </dsp:nvSpPr>
      <dsp:spPr>
        <a:xfrm>
          <a:off x="3676396" y="82138"/>
          <a:ext cx="657107" cy="657107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A34371-0FB3-4A23-A287-57D7BBD96692}">
      <dsp:nvSpPr>
        <dsp:cNvPr id="0" name=""/>
        <dsp:cNvSpPr/>
      </dsp:nvSpPr>
      <dsp:spPr>
        <a:xfrm>
          <a:off x="4442998" y="921835"/>
          <a:ext cx="2696421" cy="3456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Franklin Gothic Medium" panose="020B0603020102020204" pitchFamily="34" charset="0"/>
            </a:rPr>
            <a:t>Geriatric Assessment Outreach Teams (GAOT) at </a:t>
          </a:r>
          <a:r>
            <a:rPr lang="en-US" sz="2000" kern="1200" dirty="0">
              <a:solidFill>
                <a:srgbClr val="0000FF"/>
              </a:solidFill>
              <a:latin typeface="Franklin Gothic Medium" panose="020B06030201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www.rgpeo.com</a:t>
          </a:r>
          <a:r>
            <a:rPr lang="en-US" sz="2000" kern="1200" dirty="0">
              <a:solidFill>
                <a:srgbClr val="0000FF"/>
              </a:solidFill>
              <a:latin typeface="Franklin Gothic Medium" panose="020B0603020102020204" pitchFamily="34" charset="0"/>
            </a:rPr>
            <a:t> </a:t>
          </a:r>
          <a:r>
            <a:rPr lang="en-US" sz="2000" u="sng" kern="1200" dirty="0">
              <a:solidFill>
                <a:srgbClr val="0000FF"/>
              </a:solidFill>
              <a:latin typeface="Franklin Gothic Medium" panose="020B0603020102020204" pitchFamily="34" charset="0"/>
            </a:rPr>
            <a:t> </a:t>
          </a:r>
          <a:endParaRPr lang="en-US" sz="2000" kern="1200" dirty="0">
            <a:solidFill>
              <a:srgbClr val="0000FF"/>
            </a:solidFill>
            <a:latin typeface="Franklin Gothic Medium" panose="020B06030201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Franklin Gothic Medium" panose="020B0603020102020204" pitchFamily="34" charset="0"/>
            </a:rPr>
            <a:t>Select </a:t>
          </a:r>
          <a:r>
            <a:rPr lang="en-US" sz="2000" u="none" kern="1200" dirty="0">
              <a:latin typeface="Franklin Gothic Medium" panose="020B0603020102020204" pitchFamily="34" charset="0"/>
            </a:rPr>
            <a:t>Health Care Practitioners – RGPEO Specialized Geriatric Services – in the Community (Outpatient) </a:t>
          </a:r>
          <a:r>
            <a:rPr lang="en-US" sz="2000" u="sng" kern="1200" dirty="0">
              <a:solidFill>
                <a:srgbClr val="0000FF"/>
              </a:solidFill>
              <a:latin typeface="Franklin Gothic Medium" panose="020B060302010202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www.rgpeo.com/en/health-care-practitioners/rgpeo-specialized-geriatric-services/in-the-community-(out-patient).aspx</a:t>
          </a:r>
          <a:r>
            <a:rPr lang="en-US" sz="2000" u="sng" kern="1200" dirty="0">
              <a:solidFill>
                <a:srgbClr val="0000FF"/>
              </a:solidFill>
              <a:latin typeface="Franklin Gothic Medium" panose="020B0603020102020204" pitchFamily="34" charset="0"/>
            </a:rPr>
            <a:t> </a:t>
          </a:r>
          <a:endParaRPr lang="en-US" sz="2000" kern="1200" dirty="0">
            <a:solidFill>
              <a:srgbClr val="0000FF"/>
            </a:solidFill>
            <a:latin typeface="Franklin Gothic Medium" panose="020B0603020102020204" pitchFamily="34" charset="0"/>
          </a:endParaRPr>
        </a:p>
      </dsp:txBody>
      <dsp:txXfrm>
        <a:off x="4442998" y="921835"/>
        <a:ext cx="2696421" cy="3456661"/>
      </dsp:txXfrm>
    </dsp:sp>
    <dsp:sp modelId="{67CC23D4-0DDA-40CD-A64B-6639736FE5C6}">
      <dsp:nvSpPr>
        <dsp:cNvPr id="0" name=""/>
        <dsp:cNvSpPr/>
      </dsp:nvSpPr>
      <dsp:spPr>
        <a:xfrm>
          <a:off x="4586765" y="0"/>
          <a:ext cx="2429930" cy="821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u="sng" kern="1200" dirty="0">
              <a:solidFill>
                <a:srgbClr val="113052"/>
              </a:solidFill>
              <a:latin typeface="Franklin Gothic Medium" panose="020B0603020102020204" pitchFamily="34" charset="0"/>
            </a:rPr>
            <a:t>Champlain (eastern Ontario in or near Ottawa) Region</a:t>
          </a:r>
          <a:endParaRPr lang="en-US" sz="2000" kern="1200" dirty="0">
            <a:solidFill>
              <a:srgbClr val="113052"/>
            </a:solidFill>
            <a:latin typeface="Franklin Gothic Medium" panose="020B0603020102020204" pitchFamily="34" charset="0"/>
          </a:endParaRPr>
        </a:p>
      </dsp:txBody>
      <dsp:txXfrm>
        <a:off x="4586765" y="0"/>
        <a:ext cx="2429930" cy="821384"/>
      </dsp:txXfrm>
    </dsp:sp>
    <dsp:sp modelId="{33FC3014-7A45-4794-8562-766AC78DE37C}">
      <dsp:nvSpPr>
        <dsp:cNvPr id="0" name=""/>
        <dsp:cNvSpPr/>
      </dsp:nvSpPr>
      <dsp:spPr>
        <a:xfrm>
          <a:off x="7321062" y="0"/>
          <a:ext cx="821384" cy="82138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BDD5B-B2D5-472F-BA4C-7C760296974B}">
      <dsp:nvSpPr>
        <dsp:cNvPr id="0" name=""/>
        <dsp:cNvSpPr/>
      </dsp:nvSpPr>
      <dsp:spPr>
        <a:xfrm>
          <a:off x="7403201" y="82138"/>
          <a:ext cx="657107" cy="657107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2AC4E1-C768-43AD-A9A5-0EC433E84807}">
      <dsp:nvSpPr>
        <dsp:cNvPr id="0" name=""/>
        <dsp:cNvSpPr/>
      </dsp:nvSpPr>
      <dsp:spPr>
        <a:xfrm>
          <a:off x="8313569" y="821384"/>
          <a:ext cx="2429930" cy="3456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u="none" kern="1200" dirty="0">
              <a:latin typeface="Franklin Gothic Medium" panose="020B0603020102020204" pitchFamily="34" charset="0"/>
            </a:rPr>
            <a:t>Regional Geriatric Programs (RGPs) of Ontario </a:t>
          </a:r>
          <a:r>
            <a:rPr lang="en-US" sz="2000" u="sng" kern="1200" dirty="0">
              <a:solidFill>
                <a:srgbClr val="0000FF"/>
              </a:solidFill>
              <a:latin typeface="Franklin Gothic Medium" panose="020B0603020102020204" pitchFamily="34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www.rgps.on.ca</a:t>
          </a:r>
          <a:endParaRPr lang="en-US" sz="2000" kern="1200" dirty="0">
            <a:solidFill>
              <a:srgbClr val="0000FF"/>
            </a:solidFill>
            <a:latin typeface="Franklin Gothic Medium" panose="020B0603020102020204" pitchFamily="34" charset="0"/>
          </a:endParaRPr>
        </a:p>
      </dsp:txBody>
      <dsp:txXfrm>
        <a:off x="8313569" y="821384"/>
        <a:ext cx="2429930" cy="3456661"/>
      </dsp:txXfrm>
    </dsp:sp>
    <dsp:sp modelId="{8C6C616E-2786-433A-A582-5E8FB038C10E}">
      <dsp:nvSpPr>
        <dsp:cNvPr id="0" name=""/>
        <dsp:cNvSpPr/>
      </dsp:nvSpPr>
      <dsp:spPr>
        <a:xfrm>
          <a:off x="8314268" y="7441"/>
          <a:ext cx="2429930" cy="591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u="sng" kern="1200" dirty="0">
              <a:solidFill>
                <a:srgbClr val="113052"/>
              </a:solidFill>
              <a:latin typeface="Franklin Gothic Medium" panose="020B0603020102020204" pitchFamily="34" charset="0"/>
            </a:rPr>
            <a:t>In other areas of Ontario</a:t>
          </a:r>
          <a:endParaRPr lang="en-US" sz="2000" kern="1200" dirty="0">
            <a:solidFill>
              <a:srgbClr val="113052"/>
            </a:solidFill>
            <a:latin typeface="Franklin Gothic Medium" panose="020B0603020102020204" pitchFamily="34" charset="0"/>
          </a:endParaRPr>
        </a:p>
      </dsp:txBody>
      <dsp:txXfrm>
        <a:off x="8314268" y="7441"/>
        <a:ext cx="2429930" cy="59110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6305A-55A9-4E4E-A843-2D3E031EFA78}">
      <dsp:nvSpPr>
        <dsp:cNvPr id="0" name=""/>
        <dsp:cNvSpPr/>
      </dsp:nvSpPr>
      <dsp:spPr>
        <a:xfrm>
          <a:off x="635355" y="716566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3953D-B7C6-4BDC-924C-8D6E0398E023}">
      <dsp:nvSpPr>
        <dsp:cNvPr id="0" name=""/>
        <dsp:cNvSpPr/>
      </dsp:nvSpPr>
      <dsp:spPr>
        <a:xfrm>
          <a:off x="1022823" y="1056308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0A753-9F13-4B78-A274-D4758137E637}">
      <dsp:nvSpPr>
        <dsp:cNvPr id="0" name=""/>
        <dsp:cNvSpPr/>
      </dsp:nvSpPr>
      <dsp:spPr>
        <a:xfrm>
          <a:off x="54011" y="310156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0" kern="1200" dirty="0">
              <a:solidFill>
                <a:srgbClr val="0000FF"/>
              </a:solidFill>
              <a:latin typeface="Franklin Gothic Medium" panose="020B0603020102020204" pitchFamily="34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stopfalls.ca</a:t>
          </a:r>
          <a:r>
            <a:rPr lang="en-US" sz="1800" b="0" kern="1200" dirty="0">
              <a:solidFill>
                <a:srgbClr val="0000FF"/>
              </a:solidFill>
              <a:latin typeface="Franklin Gothic Medium" panose="020B0603020102020204" pitchFamily="34" charset="0"/>
            </a:rPr>
            <a:t>  </a:t>
          </a:r>
        </a:p>
      </dsp:txBody>
      <dsp:txXfrm>
        <a:off x="54011" y="3101566"/>
        <a:ext cx="2981250" cy="720000"/>
      </dsp:txXfrm>
    </dsp:sp>
    <dsp:sp modelId="{FB3963BB-0D92-464C-ACF1-E3684073759A}">
      <dsp:nvSpPr>
        <dsp:cNvPr id="0" name=""/>
        <dsp:cNvSpPr/>
      </dsp:nvSpPr>
      <dsp:spPr>
        <a:xfrm>
          <a:off x="4219712" y="716566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60DD8-8D16-46AE-89D4-429D53197DB6}">
      <dsp:nvSpPr>
        <dsp:cNvPr id="0" name=""/>
        <dsp:cNvSpPr/>
      </dsp:nvSpPr>
      <dsp:spPr>
        <a:xfrm>
          <a:off x="4607274" y="1104128"/>
          <a:ext cx="1043437" cy="104343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397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D6D4E-8072-40A7-8B14-2E01FD7045BF}">
      <dsp:nvSpPr>
        <dsp:cNvPr id="0" name=""/>
        <dsp:cNvSpPr/>
      </dsp:nvSpPr>
      <dsp:spPr>
        <a:xfrm>
          <a:off x="3556980" y="3101566"/>
          <a:ext cx="314402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0000FF"/>
              </a:solidFill>
              <a:latin typeface="Franklin Gothic Medium" panose="020B0603020102020204" pitchFamily="34" charset="0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POSTURALHYPOTENSION.CA</a:t>
          </a:r>
          <a:endParaRPr lang="en-US" sz="1800" b="0" kern="1200" dirty="0">
            <a:solidFill>
              <a:srgbClr val="0000FF"/>
            </a:solidFill>
            <a:latin typeface="Franklin Gothic Medium" panose="020B0603020102020204" pitchFamily="34" charset="0"/>
          </a:endParaRPr>
        </a:p>
      </dsp:txBody>
      <dsp:txXfrm>
        <a:off x="3556980" y="3101566"/>
        <a:ext cx="3144026" cy="720000"/>
      </dsp:txXfrm>
    </dsp:sp>
    <dsp:sp modelId="{5A2C8010-7A3A-43E8-8469-0BE9475FBF42}">
      <dsp:nvSpPr>
        <dsp:cNvPr id="0" name=""/>
        <dsp:cNvSpPr/>
      </dsp:nvSpPr>
      <dsp:spPr>
        <a:xfrm>
          <a:off x="8047175" y="716566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F156B-1AF0-4477-81A4-44B9705C623C}">
      <dsp:nvSpPr>
        <dsp:cNvPr id="0" name=""/>
        <dsp:cNvSpPr/>
      </dsp:nvSpPr>
      <dsp:spPr>
        <a:xfrm>
          <a:off x="8434737" y="1104128"/>
          <a:ext cx="1043437" cy="1043437"/>
        </a:xfrm>
        <a:prstGeom prst="rect">
          <a:avLst/>
        </a:prstGeom>
        <a:blipFill>
          <a:blip xmlns:r="http://schemas.openxmlformats.org/officeDocument/2006/relationships" r:embed="rId7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5838A-508E-4595-BC63-D0D8DE056FBB}">
      <dsp:nvSpPr>
        <dsp:cNvPr id="0" name=""/>
        <dsp:cNvSpPr/>
      </dsp:nvSpPr>
      <dsp:spPr>
        <a:xfrm>
          <a:off x="7222725" y="3101566"/>
          <a:ext cx="34674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0" kern="1200" dirty="0">
              <a:solidFill>
                <a:srgbClr val="0000FF"/>
              </a:solidFill>
              <a:latin typeface="Franklin Gothic Medium" panose="020B0603020102020204" pitchFamily="34" charset="0"/>
              <a:hlinkClick xmlns:r="http://schemas.openxmlformats.org/officeDocument/2006/relationships"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geriatricsjournal.ca</a:t>
          </a:r>
          <a:r>
            <a:rPr lang="en-US" sz="1800" b="0" kern="1200" dirty="0">
              <a:solidFill>
                <a:srgbClr val="0000FF"/>
              </a:solidFill>
              <a:latin typeface="Franklin Gothic Medium" panose="020B0603020102020204" pitchFamily="34" charset="0"/>
            </a:rPr>
            <a:t>  </a:t>
          </a:r>
        </a:p>
      </dsp:txBody>
      <dsp:txXfrm>
        <a:off x="7222725" y="3101566"/>
        <a:ext cx="3467462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3C14F-D15D-4DB0-A129-14FB958D1AA1}">
      <dsp:nvSpPr>
        <dsp:cNvPr id="0" name=""/>
        <dsp:cNvSpPr/>
      </dsp:nvSpPr>
      <dsp:spPr>
        <a:xfrm rot="5400000">
          <a:off x="4596395" y="-1919657"/>
          <a:ext cx="886938" cy="49530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Mentation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Dementia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Delirium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Depression</a:t>
          </a:r>
          <a:endParaRPr lang="en-US" sz="1400" kern="1200" dirty="0"/>
        </a:p>
      </dsp:txBody>
      <dsp:txXfrm rot="-5400000">
        <a:off x="2563335" y="156700"/>
        <a:ext cx="4909763" cy="800344"/>
      </dsp:txXfrm>
    </dsp:sp>
    <dsp:sp modelId="{CE2B79B0-DD47-4F8C-9651-BB2C4DB6669A}">
      <dsp:nvSpPr>
        <dsp:cNvPr id="0" name=""/>
        <dsp:cNvSpPr/>
      </dsp:nvSpPr>
      <dsp:spPr>
        <a:xfrm>
          <a:off x="222734" y="2535"/>
          <a:ext cx="2340599" cy="11086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/>
            <a:t>M</a:t>
          </a:r>
          <a:r>
            <a:rPr lang="en-US" sz="1800" b="1" kern="1200"/>
            <a:t>IND</a:t>
          </a:r>
          <a:endParaRPr lang="en-US" sz="2000" kern="1200" dirty="0"/>
        </a:p>
      </dsp:txBody>
      <dsp:txXfrm>
        <a:off x="276855" y="56656"/>
        <a:ext cx="2232357" cy="1000431"/>
      </dsp:txXfrm>
    </dsp:sp>
    <dsp:sp modelId="{09DDE494-FE5B-4A01-BA62-1206ACA5CA45}">
      <dsp:nvSpPr>
        <dsp:cNvPr id="0" name=""/>
        <dsp:cNvSpPr/>
      </dsp:nvSpPr>
      <dsp:spPr>
        <a:xfrm rot="5400000">
          <a:off x="4596395" y="-755550"/>
          <a:ext cx="886938" cy="49530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Impaired gait and balance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Fall injury prevention</a:t>
          </a:r>
          <a:endParaRPr lang="en-US" sz="1400" kern="1200" dirty="0"/>
        </a:p>
      </dsp:txBody>
      <dsp:txXfrm rot="-5400000">
        <a:off x="2563335" y="1320807"/>
        <a:ext cx="4909763" cy="800344"/>
      </dsp:txXfrm>
    </dsp:sp>
    <dsp:sp modelId="{FA14B901-0D97-48FD-90F1-26004F02BBE8}">
      <dsp:nvSpPr>
        <dsp:cNvPr id="0" name=""/>
        <dsp:cNvSpPr/>
      </dsp:nvSpPr>
      <dsp:spPr>
        <a:xfrm>
          <a:off x="222734" y="1166642"/>
          <a:ext cx="2340599" cy="11086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/>
            <a:t>M</a:t>
          </a:r>
          <a:r>
            <a:rPr lang="en-US" sz="1800" b="1" kern="1200"/>
            <a:t>OBILITY</a:t>
          </a:r>
          <a:endParaRPr lang="en-US" sz="1800" kern="1200" dirty="0"/>
        </a:p>
      </dsp:txBody>
      <dsp:txXfrm>
        <a:off x="276855" y="1220763"/>
        <a:ext cx="2232357" cy="1000431"/>
      </dsp:txXfrm>
    </dsp:sp>
    <dsp:sp modelId="{AB92A779-30B4-48AD-A74A-D4092042535B}">
      <dsp:nvSpPr>
        <dsp:cNvPr id="0" name=""/>
        <dsp:cNvSpPr/>
      </dsp:nvSpPr>
      <dsp:spPr>
        <a:xfrm rot="5400000">
          <a:off x="4596395" y="408556"/>
          <a:ext cx="886938" cy="49530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Polypharmacy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De-prescribing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Optimal prescribing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Adverse medication effects and medication burden</a:t>
          </a:r>
          <a:endParaRPr lang="en-US" sz="1400" kern="1200" dirty="0"/>
        </a:p>
      </dsp:txBody>
      <dsp:txXfrm rot="-5400000">
        <a:off x="2563335" y="2484914"/>
        <a:ext cx="4909763" cy="800344"/>
      </dsp:txXfrm>
    </dsp:sp>
    <dsp:sp modelId="{495D6DCD-3BE4-40FA-AB24-4639792C4565}">
      <dsp:nvSpPr>
        <dsp:cNvPr id="0" name=""/>
        <dsp:cNvSpPr/>
      </dsp:nvSpPr>
      <dsp:spPr>
        <a:xfrm>
          <a:off x="222734" y="2330749"/>
          <a:ext cx="2340599" cy="11086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/>
            <a:t>M</a:t>
          </a:r>
          <a:r>
            <a:rPr lang="en-US" sz="1800" b="1" kern="1200"/>
            <a:t>EDICATIONS</a:t>
          </a:r>
          <a:endParaRPr lang="en-US" sz="1800" kern="1200" dirty="0"/>
        </a:p>
      </dsp:txBody>
      <dsp:txXfrm>
        <a:off x="276855" y="2384870"/>
        <a:ext cx="2232357" cy="1000431"/>
      </dsp:txXfrm>
    </dsp:sp>
    <dsp:sp modelId="{6422434F-4F0D-4DD7-8D8F-9E1EC477A40C}">
      <dsp:nvSpPr>
        <dsp:cNvPr id="0" name=""/>
        <dsp:cNvSpPr/>
      </dsp:nvSpPr>
      <dsp:spPr>
        <a:xfrm rot="5400000">
          <a:off x="4596422" y="1572663"/>
          <a:ext cx="886938" cy="49530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Multi-morbidity</a:t>
          </a:r>
          <a:endParaRPr lang="en-US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Complex bio-psycho-social situation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Multiple interacting diseases</a:t>
          </a:r>
          <a:endParaRPr lang="en-US" sz="1400" kern="1200" dirty="0"/>
        </a:p>
      </dsp:txBody>
      <dsp:txXfrm rot="-5400000">
        <a:off x="2563362" y="3649021"/>
        <a:ext cx="4909763" cy="800344"/>
      </dsp:txXfrm>
    </dsp:sp>
    <dsp:sp modelId="{221D9EC2-9892-454C-BBE2-01AFDEC47CBF}">
      <dsp:nvSpPr>
        <dsp:cNvPr id="0" name=""/>
        <dsp:cNvSpPr/>
      </dsp:nvSpPr>
      <dsp:spPr>
        <a:xfrm>
          <a:off x="222734" y="3494856"/>
          <a:ext cx="2340627" cy="11086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/>
            <a:t>M</a:t>
          </a:r>
          <a:r>
            <a:rPr lang="en-US" sz="1800" b="1" kern="1200"/>
            <a:t>ULTI-COMPLEXITY</a:t>
          </a:r>
          <a:endParaRPr lang="en-US" sz="1600" kern="1200" dirty="0"/>
        </a:p>
      </dsp:txBody>
      <dsp:txXfrm>
        <a:off x="276855" y="3548977"/>
        <a:ext cx="2232385" cy="1000431"/>
      </dsp:txXfrm>
    </dsp:sp>
    <dsp:sp modelId="{F8A4E474-2601-4D0F-B55C-64F66173AE0E}">
      <dsp:nvSpPr>
        <dsp:cNvPr id="0" name=""/>
        <dsp:cNvSpPr/>
      </dsp:nvSpPr>
      <dsp:spPr>
        <a:xfrm rot="5400000">
          <a:off x="4596395" y="2736770"/>
          <a:ext cx="886938" cy="49530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Each individual’s own meaningful health outcome goals and care preferences (Goals of Care)</a:t>
          </a:r>
          <a:endParaRPr lang="en-US" sz="1400" kern="1200" dirty="0"/>
        </a:p>
      </dsp:txBody>
      <dsp:txXfrm rot="-5400000">
        <a:off x="2563335" y="4813128"/>
        <a:ext cx="4909763" cy="800344"/>
      </dsp:txXfrm>
    </dsp:sp>
    <dsp:sp modelId="{D385AE75-A52A-4305-BBB4-5813679C3D51}">
      <dsp:nvSpPr>
        <dsp:cNvPr id="0" name=""/>
        <dsp:cNvSpPr/>
      </dsp:nvSpPr>
      <dsp:spPr>
        <a:xfrm>
          <a:off x="222734" y="4658963"/>
          <a:ext cx="2340599" cy="11086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/>
            <a:t>M</a:t>
          </a:r>
          <a:r>
            <a:rPr lang="en-US" sz="1800" b="1" kern="1200"/>
            <a:t>ATTERS MOST</a:t>
          </a:r>
          <a:endParaRPr lang="en-US" sz="1800" kern="1200" dirty="0"/>
        </a:p>
      </dsp:txBody>
      <dsp:txXfrm>
        <a:off x="276855" y="4713084"/>
        <a:ext cx="2232357" cy="10004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66771-FBA2-4485-9A68-FBEF5260D55F}">
      <dsp:nvSpPr>
        <dsp:cNvPr id="0" name=""/>
        <dsp:cNvSpPr/>
      </dsp:nvSpPr>
      <dsp:spPr>
        <a:xfrm>
          <a:off x="-5055817" y="-774565"/>
          <a:ext cx="6021022" cy="6021022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D72E71-D40D-44BF-B970-74E868ECDA48}">
      <dsp:nvSpPr>
        <dsp:cNvPr id="0" name=""/>
        <dsp:cNvSpPr/>
      </dsp:nvSpPr>
      <dsp:spPr>
        <a:xfrm>
          <a:off x="620781" y="447189"/>
          <a:ext cx="6287901" cy="894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991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>
              <a:latin typeface="Franklin Gothic Demi" panose="020B0703020102020204" pitchFamily="34" charset="0"/>
            </a:rPr>
            <a:t>To better understand the human cost of falls</a:t>
          </a:r>
          <a:endParaRPr lang="en-US" sz="2800" kern="1200" dirty="0"/>
        </a:p>
      </dsp:txBody>
      <dsp:txXfrm>
        <a:off x="620781" y="447189"/>
        <a:ext cx="6287901" cy="894378"/>
      </dsp:txXfrm>
    </dsp:sp>
    <dsp:sp modelId="{03635083-C76B-4BFB-A2AB-553BA956EBCA}">
      <dsp:nvSpPr>
        <dsp:cNvPr id="0" name=""/>
        <dsp:cNvSpPr/>
      </dsp:nvSpPr>
      <dsp:spPr>
        <a:xfrm>
          <a:off x="61795" y="335391"/>
          <a:ext cx="1117973" cy="11179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205923-EE6E-48EE-9518-30EAC2ED609D}">
      <dsp:nvSpPr>
        <dsp:cNvPr id="0" name=""/>
        <dsp:cNvSpPr/>
      </dsp:nvSpPr>
      <dsp:spPr>
        <a:xfrm>
          <a:off x="945888" y="1788756"/>
          <a:ext cx="5962794" cy="894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991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>
              <a:latin typeface="Franklin Gothic Demi" panose="020B0703020102020204" pitchFamily="34" charset="0"/>
            </a:rPr>
            <a:t>To better understand the economic impact of falls</a:t>
          </a:r>
          <a:endParaRPr lang="en-CA" sz="2800" kern="1200" dirty="0">
            <a:latin typeface="Franklin Gothic Demi" panose="020B0703020102020204" pitchFamily="34" charset="0"/>
          </a:endParaRPr>
        </a:p>
      </dsp:txBody>
      <dsp:txXfrm>
        <a:off x="945888" y="1788756"/>
        <a:ext cx="5962794" cy="894378"/>
      </dsp:txXfrm>
    </dsp:sp>
    <dsp:sp modelId="{C3798162-95E7-4C9F-B3F8-5D92103304A5}">
      <dsp:nvSpPr>
        <dsp:cNvPr id="0" name=""/>
        <dsp:cNvSpPr/>
      </dsp:nvSpPr>
      <dsp:spPr>
        <a:xfrm>
          <a:off x="386901" y="1676959"/>
          <a:ext cx="1117973" cy="11179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A6820C-1B61-4888-A457-8FB330E52F50}">
      <dsp:nvSpPr>
        <dsp:cNvPr id="0" name=""/>
        <dsp:cNvSpPr/>
      </dsp:nvSpPr>
      <dsp:spPr>
        <a:xfrm>
          <a:off x="620781" y="3130324"/>
          <a:ext cx="6287901" cy="894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991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>
              <a:latin typeface="Franklin Gothic Demi" panose="020B0703020102020204" pitchFamily="34" charset="0"/>
            </a:rPr>
            <a:t>To appreciate the critical importance of </a:t>
          </a:r>
          <a:r>
            <a:rPr lang="en-CA" sz="2800" b="1" u="sng" kern="1200">
              <a:latin typeface="Franklin Gothic Demi" panose="020B0703020102020204" pitchFamily="34" charset="0"/>
            </a:rPr>
            <a:t>near falls</a:t>
          </a:r>
          <a:endParaRPr lang="en-CA" sz="2800" b="1" u="sng" kern="1200" dirty="0">
            <a:latin typeface="Franklin Gothic Demi" panose="020B0703020102020204" pitchFamily="34" charset="0"/>
          </a:endParaRPr>
        </a:p>
      </dsp:txBody>
      <dsp:txXfrm>
        <a:off x="620781" y="3130324"/>
        <a:ext cx="6287901" cy="894378"/>
      </dsp:txXfrm>
    </dsp:sp>
    <dsp:sp modelId="{988B742C-65E4-44E1-955A-192E95456ED4}">
      <dsp:nvSpPr>
        <dsp:cNvPr id="0" name=""/>
        <dsp:cNvSpPr/>
      </dsp:nvSpPr>
      <dsp:spPr>
        <a:xfrm>
          <a:off x="61795" y="3018527"/>
          <a:ext cx="1117973" cy="11179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78298-1CD1-44FC-A7A6-34863D0C81BE}">
      <dsp:nvSpPr>
        <dsp:cNvPr id="0" name=""/>
        <dsp:cNvSpPr/>
      </dsp:nvSpPr>
      <dsp:spPr>
        <a:xfrm>
          <a:off x="868244" y="2333"/>
          <a:ext cx="1725644" cy="1725644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shade val="80000"/>
              <a:alpha val="50000"/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A21680CC-381E-4A48-8E96-3B8E8559CB2F}">
      <dsp:nvSpPr>
        <dsp:cNvPr id="0" name=""/>
        <dsp:cNvSpPr/>
      </dsp:nvSpPr>
      <dsp:spPr>
        <a:xfrm>
          <a:off x="1731066" y="2333"/>
          <a:ext cx="9206944" cy="1725644"/>
        </a:xfrm>
        <a:prstGeom prst="rect">
          <a:avLst/>
        </a:prstGeom>
        <a:solidFill>
          <a:schemeClr val="tx1">
            <a:lumMod val="85000"/>
            <a:lumOff val="15000"/>
            <a:alpha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Franklin Gothic Medium" panose="020B0603020102020204" pitchFamily="34" charset="0"/>
            </a:rPr>
            <a:t>In 2013 the Champlain (eastern Ontario) LHIN Funded regional Falls Strategy developed a falls algorithm based on </a:t>
          </a:r>
          <a:r>
            <a:rPr lang="en-US" sz="2400" u="sng" kern="1200" dirty="0">
              <a:solidFill>
                <a:schemeClr val="bg1"/>
              </a:solidFill>
              <a:latin typeface="Franklin Gothic Medium" panose="020B0603020102020204" pitchFamily="34" charset="0"/>
            </a:rPr>
            <a:t>American and British Geriatric Society Clinical Practice Guidelines</a:t>
          </a:r>
          <a:r>
            <a:rPr lang="en-US" sz="2400" kern="1200" dirty="0">
              <a:solidFill>
                <a:schemeClr val="bg1"/>
              </a:solidFill>
              <a:latin typeface="Franklin Gothic Medium" panose="020B0603020102020204" pitchFamily="34" charset="0"/>
            </a:rPr>
            <a:t>.  The approach you will see is more detailed than that employed by the AGS/BGS and prioritized items that are more common and more reversible  </a:t>
          </a:r>
        </a:p>
      </dsp:txBody>
      <dsp:txXfrm>
        <a:off x="1731066" y="2333"/>
        <a:ext cx="9206944" cy="1725644"/>
      </dsp:txXfrm>
    </dsp:sp>
    <dsp:sp modelId="{76BBB48C-6CF2-4BB7-8CE6-2C75860510AA}">
      <dsp:nvSpPr>
        <dsp:cNvPr id="0" name=""/>
        <dsp:cNvSpPr/>
      </dsp:nvSpPr>
      <dsp:spPr>
        <a:xfrm>
          <a:off x="868244" y="1727977"/>
          <a:ext cx="1725644" cy="1725644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1793"/>
            <a:alphaOff val="1500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shade val="80000"/>
              <a:alpha val="50000"/>
              <a:hueOff val="0"/>
              <a:satOff val="0"/>
              <a:lumOff val="1793"/>
              <a:alphaOff val="1500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6C25BBCA-59C8-4A9D-90AD-D9E61F2BB623}">
      <dsp:nvSpPr>
        <dsp:cNvPr id="0" name=""/>
        <dsp:cNvSpPr/>
      </dsp:nvSpPr>
      <dsp:spPr>
        <a:xfrm>
          <a:off x="1731066" y="1727977"/>
          <a:ext cx="9206944" cy="1725644"/>
        </a:xfrm>
        <a:prstGeom prst="rect">
          <a:avLst/>
        </a:prstGeom>
        <a:solidFill>
          <a:schemeClr val="tx1">
            <a:lumMod val="85000"/>
            <a:lumOff val="15000"/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bg1"/>
              </a:solidFill>
              <a:latin typeface="Franklin Gothic Medium" panose="020B0603020102020204" pitchFamily="34" charset="0"/>
            </a:rPr>
            <a:t>A Primary Care - Specialist Care Collaboration</a:t>
          </a:r>
          <a:r>
            <a:rPr lang="en-US" sz="2400" kern="1200">
              <a:solidFill>
                <a:schemeClr val="bg1"/>
              </a:solidFill>
              <a:latin typeface="Franklin Gothic Medium" panose="020B0603020102020204" pitchFamily="34" charset="0"/>
            </a:rPr>
            <a:t>: Tested in Primary Care and refined with Primary Care based on feedback </a:t>
          </a:r>
        </a:p>
      </dsp:txBody>
      <dsp:txXfrm>
        <a:off x="1731066" y="1727977"/>
        <a:ext cx="9206944" cy="1725644"/>
      </dsp:txXfrm>
    </dsp:sp>
    <dsp:sp modelId="{BCE51FB0-DC58-4EC4-9EE9-682241FD088A}">
      <dsp:nvSpPr>
        <dsp:cNvPr id="0" name=""/>
        <dsp:cNvSpPr/>
      </dsp:nvSpPr>
      <dsp:spPr>
        <a:xfrm>
          <a:off x="868244" y="3453622"/>
          <a:ext cx="1725644" cy="1725644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3586"/>
            <a:alphaOff val="3000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shade val="80000"/>
              <a:alpha val="50000"/>
              <a:hueOff val="0"/>
              <a:satOff val="0"/>
              <a:lumOff val="3586"/>
              <a:alphaOff val="3000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F8926D15-D6B7-444A-A2FD-253888953C0D}">
      <dsp:nvSpPr>
        <dsp:cNvPr id="0" name=""/>
        <dsp:cNvSpPr/>
      </dsp:nvSpPr>
      <dsp:spPr>
        <a:xfrm>
          <a:off x="1731066" y="3453622"/>
          <a:ext cx="9206944" cy="1725644"/>
        </a:xfrm>
        <a:prstGeom prst="rect">
          <a:avLst/>
        </a:prstGeom>
        <a:solidFill>
          <a:schemeClr val="tx1">
            <a:lumMod val="85000"/>
            <a:lumOff val="1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Franklin Gothic Medium" panose="020B0603020102020204" pitchFamily="34" charset="0"/>
            </a:rPr>
            <a:t>Adopted a standardized validated self screening tool “</a:t>
          </a:r>
          <a:r>
            <a:rPr lang="en-US" sz="2400" b="1" kern="1200" dirty="0">
              <a:solidFill>
                <a:schemeClr val="bg1"/>
              </a:solidFill>
              <a:latin typeface="Franklin Gothic Medium" panose="020B0603020102020204" pitchFamily="34" charset="0"/>
            </a:rPr>
            <a:t>Staying Independent Checklist</a:t>
          </a:r>
          <a:r>
            <a:rPr lang="en-US" sz="2400" kern="1200" dirty="0">
              <a:solidFill>
                <a:schemeClr val="bg1"/>
              </a:solidFill>
              <a:latin typeface="Franklin Gothic Medium" panose="020B0603020102020204" pitchFamily="34" charset="0"/>
            </a:rPr>
            <a:t>”  to complement the algorithm - can be completed by seniors and family members in physician’s offices and/or in the community.   </a:t>
          </a:r>
        </a:p>
      </dsp:txBody>
      <dsp:txXfrm>
        <a:off x="1731066" y="3453622"/>
        <a:ext cx="9206944" cy="17256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F7C90-1A99-41B9-BFBE-829B33DA20E5}">
      <dsp:nvSpPr>
        <dsp:cNvPr id="0" name=""/>
        <dsp:cNvSpPr/>
      </dsp:nvSpPr>
      <dsp:spPr>
        <a:xfrm>
          <a:off x="-5909883" y="-904406"/>
          <a:ext cx="7035592" cy="7035592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263E3-7540-4F57-B3ED-B051404778EC}">
      <dsp:nvSpPr>
        <dsp:cNvPr id="0" name=""/>
        <dsp:cNvSpPr/>
      </dsp:nvSpPr>
      <dsp:spPr>
        <a:xfrm>
          <a:off x="589204" y="401834"/>
          <a:ext cx="7760370" cy="804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824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>
              <a:latin typeface="Franklin Gothic Demi" panose="020B0703020102020204" pitchFamily="34" charset="0"/>
            </a:rPr>
            <a:t>To better understand when and how to screen for Fall Risk</a:t>
          </a:r>
          <a:endParaRPr lang="en-US" sz="2400" kern="1200" dirty="0"/>
        </a:p>
      </dsp:txBody>
      <dsp:txXfrm>
        <a:off x="589204" y="401834"/>
        <a:ext cx="7760370" cy="804087"/>
      </dsp:txXfrm>
    </dsp:sp>
    <dsp:sp modelId="{5D1F0FDE-E9E0-490C-A9AA-02DB1D1A25F8}">
      <dsp:nvSpPr>
        <dsp:cNvPr id="0" name=""/>
        <dsp:cNvSpPr/>
      </dsp:nvSpPr>
      <dsp:spPr>
        <a:xfrm>
          <a:off x="86649" y="301323"/>
          <a:ext cx="1005109" cy="10051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EA6121-8BDE-4549-8296-E2A1E7870876}">
      <dsp:nvSpPr>
        <dsp:cNvPr id="0" name=""/>
        <dsp:cNvSpPr/>
      </dsp:nvSpPr>
      <dsp:spPr>
        <a:xfrm>
          <a:off x="1050206" y="1608175"/>
          <a:ext cx="7299368" cy="804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824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>
              <a:latin typeface="Franklin Gothic Demi" panose="020B0703020102020204" pitchFamily="34" charset="0"/>
            </a:rPr>
            <a:t>To become familiar with the </a:t>
          </a:r>
          <a:r>
            <a:rPr lang="en-CA" sz="2400" u="sng" kern="1200" dirty="0">
              <a:latin typeface="Franklin Gothic Demi" panose="020B0703020102020204" pitchFamily="34" charset="0"/>
            </a:rPr>
            <a:t>Staying Independent Checklist</a:t>
          </a:r>
        </a:p>
      </dsp:txBody>
      <dsp:txXfrm>
        <a:off x="1050206" y="1608175"/>
        <a:ext cx="7299368" cy="804087"/>
      </dsp:txXfrm>
    </dsp:sp>
    <dsp:sp modelId="{25ABB188-CF68-43BC-8622-687B523A22D3}">
      <dsp:nvSpPr>
        <dsp:cNvPr id="0" name=""/>
        <dsp:cNvSpPr/>
      </dsp:nvSpPr>
      <dsp:spPr>
        <a:xfrm>
          <a:off x="547651" y="1507664"/>
          <a:ext cx="1005109" cy="10051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D21762-CD4D-4FDA-B5EE-A624707ECE14}">
      <dsp:nvSpPr>
        <dsp:cNvPr id="0" name=""/>
        <dsp:cNvSpPr/>
      </dsp:nvSpPr>
      <dsp:spPr>
        <a:xfrm>
          <a:off x="1050206" y="2814516"/>
          <a:ext cx="7299368" cy="804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824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>
              <a:latin typeface="Franklin Gothic Demi" panose="020B0703020102020204" pitchFamily="34" charset="0"/>
            </a:rPr>
            <a:t>To become familiar with published standardized balance and mobility assessment tools </a:t>
          </a:r>
        </a:p>
      </dsp:txBody>
      <dsp:txXfrm>
        <a:off x="1050206" y="2814516"/>
        <a:ext cx="7299368" cy="804087"/>
      </dsp:txXfrm>
    </dsp:sp>
    <dsp:sp modelId="{2ECE4EA9-EB2D-41AD-B6A1-03D47FD1527B}">
      <dsp:nvSpPr>
        <dsp:cNvPr id="0" name=""/>
        <dsp:cNvSpPr/>
      </dsp:nvSpPr>
      <dsp:spPr>
        <a:xfrm>
          <a:off x="547651" y="2714005"/>
          <a:ext cx="1005109" cy="10051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1DF04-881B-4F9C-A667-06F2FABBA372}">
      <dsp:nvSpPr>
        <dsp:cNvPr id="0" name=""/>
        <dsp:cNvSpPr/>
      </dsp:nvSpPr>
      <dsp:spPr>
        <a:xfrm>
          <a:off x="589204" y="4020857"/>
          <a:ext cx="7760370" cy="804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824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>
              <a:latin typeface="Franklin Gothic Demi" panose="020B0703020102020204" pitchFamily="34" charset="0"/>
            </a:rPr>
            <a:t>Identify and support recommendations for bone health and fall prevention </a:t>
          </a:r>
        </a:p>
      </dsp:txBody>
      <dsp:txXfrm>
        <a:off x="589204" y="4020857"/>
        <a:ext cx="7760370" cy="804087"/>
      </dsp:txXfrm>
    </dsp:sp>
    <dsp:sp modelId="{0EDF86F8-8079-4F72-A104-97E97CD0347D}">
      <dsp:nvSpPr>
        <dsp:cNvPr id="0" name=""/>
        <dsp:cNvSpPr/>
      </dsp:nvSpPr>
      <dsp:spPr>
        <a:xfrm>
          <a:off x="86649" y="3920346"/>
          <a:ext cx="1005109" cy="10051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F2D38-013A-47F6-B196-7001762813EA}">
      <dsp:nvSpPr>
        <dsp:cNvPr id="0" name=""/>
        <dsp:cNvSpPr/>
      </dsp:nvSpPr>
      <dsp:spPr>
        <a:xfrm rot="5400000">
          <a:off x="656070" y="1604223"/>
          <a:ext cx="1953744" cy="3250987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A44657-41F8-41EA-97F0-4133B568C7C3}">
      <dsp:nvSpPr>
        <dsp:cNvPr id="0" name=""/>
        <dsp:cNvSpPr/>
      </dsp:nvSpPr>
      <dsp:spPr>
        <a:xfrm>
          <a:off x="329941" y="2575567"/>
          <a:ext cx="2935009" cy="2572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Franklin Gothic Medium" panose="020B0603020102020204" pitchFamily="34" charset="0"/>
            </a:rPr>
            <a:t>All older adults should be asked at least once a year about falls, frequency of falling and difficulties in gait or balance.</a:t>
          </a:r>
          <a:r>
            <a:rPr lang="en-US" sz="2400" kern="1200" dirty="0">
              <a:latin typeface="Franklin Gothic Medium" panose="020B0603020102020204" pitchFamily="34" charset="0"/>
            </a:rPr>
            <a:t>  </a:t>
          </a:r>
          <a:r>
            <a:rPr lang="en-US" sz="2000" kern="1200" dirty="0">
              <a:latin typeface="Franklin Gothic Medium" panose="020B0603020102020204" pitchFamily="34" charset="0"/>
            </a:rPr>
            <a:t>(</a:t>
          </a:r>
          <a:r>
            <a:rPr lang="en-CA" sz="2000" kern="1200" dirty="0">
              <a:latin typeface="Franklin Gothic Medium" panose="020B0603020102020204" pitchFamily="34" charset="0"/>
            </a:rPr>
            <a:t>AGS/BGS guidelines January 2011 – Vol 59, p149.) </a:t>
          </a:r>
          <a:endParaRPr lang="en-US" sz="2200" kern="1200" dirty="0">
            <a:latin typeface="Franklin Gothic Medium" panose="020B0603020102020204" pitchFamily="34" charset="0"/>
          </a:endParaRPr>
        </a:p>
      </dsp:txBody>
      <dsp:txXfrm>
        <a:off x="329941" y="2575567"/>
        <a:ext cx="2935009" cy="2572707"/>
      </dsp:txXfrm>
    </dsp:sp>
    <dsp:sp modelId="{9566DA0E-152D-4676-8505-838A4DF47A30}">
      <dsp:nvSpPr>
        <dsp:cNvPr id="0" name=""/>
        <dsp:cNvSpPr/>
      </dsp:nvSpPr>
      <dsp:spPr>
        <a:xfrm>
          <a:off x="2711175" y="1364881"/>
          <a:ext cx="553775" cy="553775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F8635-E4F0-46CE-B9C2-DB944E0494B1}">
      <dsp:nvSpPr>
        <dsp:cNvPr id="0" name=""/>
        <dsp:cNvSpPr/>
      </dsp:nvSpPr>
      <dsp:spPr>
        <a:xfrm rot="5400000">
          <a:off x="4249095" y="715125"/>
          <a:ext cx="1953744" cy="3250987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213F8-0615-4046-8D1B-176F121E0F0A}">
      <dsp:nvSpPr>
        <dsp:cNvPr id="0" name=""/>
        <dsp:cNvSpPr/>
      </dsp:nvSpPr>
      <dsp:spPr>
        <a:xfrm>
          <a:off x="3922966" y="1686470"/>
          <a:ext cx="2935009" cy="2572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Franklin Gothic Demi" panose="020B0703020102020204" pitchFamily="34" charset="0"/>
            </a:rPr>
            <a:t>A fall in the previous year is the strongest predictor for a future fall </a:t>
          </a:r>
          <a:r>
            <a:rPr lang="en-US" sz="2000" b="0" kern="1200" dirty="0">
              <a:latin typeface="Franklin Gothic Medium" panose="020B0603020102020204" pitchFamily="34" charset="0"/>
            </a:rPr>
            <a:t>(</a:t>
          </a:r>
          <a:r>
            <a:rPr lang="en-US" sz="2000" b="0" kern="1200" dirty="0" err="1">
              <a:latin typeface="Franklin Gothic Medium" panose="020B0603020102020204" pitchFamily="34" charset="0"/>
            </a:rPr>
            <a:t>Delbaere</a:t>
          </a:r>
          <a:r>
            <a:rPr lang="en-US" sz="2000" b="0" kern="1200" dirty="0">
              <a:latin typeface="Franklin Gothic Medium" panose="020B0603020102020204" pitchFamily="34" charset="0"/>
            </a:rPr>
            <a:t>, et al. 2008;  ICSI 2010;)</a:t>
          </a:r>
          <a:endParaRPr lang="en-US" sz="2600" b="0" kern="1200" dirty="0">
            <a:latin typeface="Franklin Gothic Medium" panose="020B0603020102020204" pitchFamily="34" charset="0"/>
          </a:endParaRPr>
        </a:p>
      </dsp:txBody>
      <dsp:txXfrm>
        <a:off x="3922966" y="1686470"/>
        <a:ext cx="2935009" cy="2572707"/>
      </dsp:txXfrm>
    </dsp:sp>
    <dsp:sp modelId="{854BE959-FDB7-490E-B81D-5AA10FE389FF}">
      <dsp:nvSpPr>
        <dsp:cNvPr id="0" name=""/>
        <dsp:cNvSpPr/>
      </dsp:nvSpPr>
      <dsp:spPr>
        <a:xfrm>
          <a:off x="6304200" y="475784"/>
          <a:ext cx="553775" cy="553775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6D3D7-ABD5-4ECB-9C90-30D0CCED589D}">
      <dsp:nvSpPr>
        <dsp:cNvPr id="0" name=""/>
        <dsp:cNvSpPr/>
      </dsp:nvSpPr>
      <dsp:spPr>
        <a:xfrm rot="5400000">
          <a:off x="7842120" y="-173971"/>
          <a:ext cx="1953744" cy="3250987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C6ABD-E6CA-43D5-B1B2-DF623415747F}">
      <dsp:nvSpPr>
        <dsp:cNvPr id="0" name=""/>
        <dsp:cNvSpPr/>
      </dsp:nvSpPr>
      <dsp:spPr>
        <a:xfrm>
          <a:off x="7515991" y="797372"/>
          <a:ext cx="2935009" cy="2572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Franklin Gothic Demi" panose="020B0703020102020204" pitchFamily="34" charset="0"/>
            </a:rPr>
            <a:t>Do NOT forget to ask about </a:t>
          </a:r>
          <a:r>
            <a:rPr lang="en-US" sz="2400" b="1" u="sng" kern="1200" dirty="0">
              <a:latin typeface="Franklin Gothic Demi" panose="020B0703020102020204" pitchFamily="34" charset="0"/>
            </a:rPr>
            <a:t>NEAR FALLS</a:t>
          </a:r>
          <a:endParaRPr lang="en-US" sz="2400" kern="1200" dirty="0">
            <a:latin typeface="Franklin Gothic Demi" panose="020B07030201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Franklin Gothic Demi" panose="020B0703020102020204" pitchFamily="34" charset="0"/>
            </a:rPr>
            <a:t>This is the optimal time to intervene</a:t>
          </a:r>
        </a:p>
      </dsp:txBody>
      <dsp:txXfrm>
        <a:off x="7515991" y="797372"/>
        <a:ext cx="2935009" cy="25727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AEFC9-5485-4BBF-9CDF-0C5E2D1BD0C3}">
      <dsp:nvSpPr>
        <dsp:cNvPr id="0" name=""/>
        <dsp:cNvSpPr/>
      </dsp:nvSpPr>
      <dsp:spPr>
        <a:xfrm>
          <a:off x="153395" y="686886"/>
          <a:ext cx="1305494" cy="13054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69004-647B-45E4-A611-CC7CB6953093}">
      <dsp:nvSpPr>
        <dsp:cNvPr id="0" name=""/>
        <dsp:cNvSpPr/>
      </dsp:nvSpPr>
      <dsp:spPr>
        <a:xfrm>
          <a:off x="427549" y="961039"/>
          <a:ext cx="757186" cy="7571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01DCE-5AFD-49C0-BC25-9C076174BB3D}">
      <dsp:nvSpPr>
        <dsp:cNvPr id="0" name=""/>
        <dsp:cNvSpPr/>
      </dsp:nvSpPr>
      <dsp:spPr>
        <a:xfrm>
          <a:off x="1738638" y="686886"/>
          <a:ext cx="3077237" cy="1305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latin typeface="Franklin Gothic Demi" panose="020B0703020102020204" pitchFamily="34" charset="0"/>
            </a:rPr>
            <a:t>Developed by VA hospitals in US, used broadly in BC. </a:t>
          </a:r>
        </a:p>
      </dsp:txBody>
      <dsp:txXfrm>
        <a:off x="1738638" y="686886"/>
        <a:ext cx="3077237" cy="1305494"/>
      </dsp:txXfrm>
    </dsp:sp>
    <dsp:sp modelId="{1698665B-A47A-487F-95B1-E7237237DF7C}">
      <dsp:nvSpPr>
        <dsp:cNvPr id="0" name=""/>
        <dsp:cNvSpPr/>
      </dsp:nvSpPr>
      <dsp:spPr>
        <a:xfrm>
          <a:off x="5352061" y="686886"/>
          <a:ext cx="1305494" cy="130549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3DDA6-34D7-49BB-B1C9-5FA1BE03D96A}">
      <dsp:nvSpPr>
        <dsp:cNvPr id="0" name=""/>
        <dsp:cNvSpPr/>
      </dsp:nvSpPr>
      <dsp:spPr>
        <a:xfrm>
          <a:off x="5626214" y="961039"/>
          <a:ext cx="757186" cy="7571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11A72B-0162-4438-8DC4-F7473B8ABA74}">
      <dsp:nvSpPr>
        <dsp:cNvPr id="0" name=""/>
        <dsp:cNvSpPr/>
      </dsp:nvSpPr>
      <dsp:spPr>
        <a:xfrm>
          <a:off x="6937304" y="686886"/>
          <a:ext cx="3077237" cy="1305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latin typeface="Franklin Gothic Demi" panose="020B0703020102020204" pitchFamily="34" charset="0"/>
            </a:rPr>
            <a:t>Validated and standardized. </a:t>
          </a:r>
        </a:p>
      </dsp:txBody>
      <dsp:txXfrm>
        <a:off x="6937304" y="686886"/>
        <a:ext cx="3077237" cy="1305494"/>
      </dsp:txXfrm>
    </dsp:sp>
    <dsp:sp modelId="{618CD378-F859-4CAA-A06C-4F0F48FE1EB3}">
      <dsp:nvSpPr>
        <dsp:cNvPr id="0" name=""/>
        <dsp:cNvSpPr/>
      </dsp:nvSpPr>
      <dsp:spPr>
        <a:xfrm>
          <a:off x="153395" y="2808536"/>
          <a:ext cx="1305494" cy="130549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BCFB4-5C0B-4BFF-A26E-1B39E3B22D6A}">
      <dsp:nvSpPr>
        <dsp:cNvPr id="0" name=""/>
        <dsp:cNvSpPr/>
      </dsp:nvSpPr>
      <dsp:spPr>
        <a:xfrm>
          <a:off x="427549" y="3082690"/>
          <a:ext cx="757186" cy="757186"/>
        </a:xfrm>
        <a:prstGeom prst="rect">
          <a:avLst/>
        </a:prstGeom>
        <a:blipFill>
          <a:blip xmlns:r="http://schemas.openxmlformats.org/officeDocument/2006/relationships" r:embed="rId5">
            <a:lum bright="100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57E19-FB3F-44DA-B99B-1AC4BF30CABE}">
      <dsp:nvSpPr>
        <dsp:cNvPr id="0" name=""/>
        <dsp:cNvSpPr/>
      </dsp:nvSpPr>
      <dsp:spPr>
        <a:xfrm>
          <a:off x="1738638" y="2808536"/>
          <a:ext cx="3077237" cy="1305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Franklin Gothic Demi" panose="020B0703020102020204" pitchFamily="34" charset="0"/>
            </a:rPr>
            <a:t>Useful as a self-screening tool </a:t>
          </a:r>
        </a:p>
      </dsp:txBody>
      <dsp:txXfrm>
        <a:off x="1738638" y="2808536"/>
        <a:ext cx="3077237" cy="1305494"/>
      </dsp:txXfrm>
    </dsp:sp>
    <dsp:sp modelId="{E7C66BC4-02DC-4EAD-9744-604EC8B39068}">
      <dsp:nvSpPr>
        <dsp:cNvPr id="0" name=""/>
        <dsp:cNvSpPr/>
      </dsp:nvSpPr>
      <dsp:spPr>
        <a:xfrm>
          <a:off x="5352061" y="2808536"/>
          <a:ext cx="1305494" cy="130549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BCFE17-B723-405D-8CCA-EFF8CD0F040D}">
      <dsp:nvSpPr>
        <dsp:cNvPr id="0" name=""/>
        <dsp:cNvSpPr/>
      </dsp:nvSpPr>
      <dsp:spPr>
        <a:xfrm>
          <a:off x="5626214" y="3082690"/>
          <a:ext cx="757186" cy="757186"/>
        </a:xfrm>
        <a:prstGeom prst="rect">
          <a:avLst/>
        </a:prstGeom>
        <a:blipFill>
          <a:blip xmlns:r="http://schemas.openxmlformats.org/officeDocument/2006/relationships" r:embed="rId7">
            <a:lum bright="100000"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537EF-E407-4EC2-B74C-6396C19ED17E}">
      <dsp:nvSpPr>
        <dsp:cNvPr id="0" name=""/>
        <dsp:cNvSpPr/>
      </dsp:nvSpPr>
      <dsp:spPr>
        <a:xfrm>
          <a:off x="6937304" y="2808536"/>
          <a:ext cx="3077237" cy="1305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latin typeface="Franklin Gothic Demi" panose="020B0703020102020204" pitchFamily="34" charset="0"/>
            </a:rPr>
            <a:t>Can be completed by patients alone or with help of family in your waiting room, in their home or in other community settings</a:t>
          </a:r>
        </a:p>
      </dsp:txBody>
      <dsp:txXfrm>
        <a:off x="6937304" y="2808536"/>
        <a:ext cx="3077237" cy="13054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B1B24-6F1E-47CD-A088-7811DE5223C2}">
      <dsp:nvSpPr>
        <dsp:cNvPr id="0" name=""/>
        <dsp:cNvSpPr/>
      </dsp:nvSpPr>
      <dsp:spPr>
        <a:xfrm>
          <a:off x="788669" y="0"/>
          <a:ext cx="8938260" cy="4114800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BA955-491E-4070-BBD3-C471590375F4}">
      <dsp:nvSpPr>
        <dsp:cNvPr id="0" name=""/>
        <dsp:cNvSpPr/>
      </dsp:nvSpPr>
      <dsp:spPr>
        <a:xfrm>
          <a:off x="2775" y="1219198"/>
          <a:ext cx="3788436" cy="167640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 dirty="0">
              <a:latin typeface="Franklin Gothic Demi" panose="020B0703020102020204" pitchFamily="34" charset="0"/>
            </a:rPr>
            <a:t>Ask senior to rise from chair, without using arms for support &amp; stand still for a moment</a:t>
          </a:r>
          <a:endParaRPr lang="en-US" sz="2400" kern="1200" dirty="0"/>
        </a:p>
      </dsp:txBody>
      <dsp:txXfrm>
        <a:off x="84610" y="1301033"/>
        <a:ext cx="3624766" cy="1512732"/>
      </dsp:txXfrm>
    </dsp:sp>
    <dsp:sp modelId="{2C87A40C-0928-4887-B4E4-0E8FD895786F}">
      <dsp:nvSpPr>
        <dsp:cNvPr id="0" name=""/>
        <dsp:cNvSpPr/>
      </dsp:nvSpPr>
      <dsp:spPr>
        <a:xfrm>
          <a:off x="3936776" y="1234440"/>
          <a:ext cx="3215241" cy="16459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 dirty="0">
              <a:latin typeface="Franklin Gothic Demi" panose="020B0703020102020204" pitchFamily="34" charset="0"/>
            </a:rPr>
            <a:t>Walk towards the wall</a:t>
          </a:r>
        </a:p>
      </dsp:txBody>
      <dsp:txXfrm>
        <a:off x="4017123" y="1314787"/>
        <a:ext cx="3054547" cy="1485226"/>
      </dsp:txXfrm>
    </dsp:sp>
    <dsp:sp modelId="{7379FAD6-421C-4A1D-9F28-87FBC7982074}">
      <dsp:nvSpPr>
        <dsp:cNvPr id="0" name=""/>
        <dsp:cNvSpPr/>
      </dsp:nvSpPr>
      <dsp:spPr>
        <a:xfrm>
          <a:off x="7297583" y="1234440"/>
          <a:ext cx="3215241" cy="16459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 dirty="0">
              <a:latin typeface="Franklin Gothic Demi" panose="020B0703020102020204" pitchFamily="34" charset="0"/>
            </a:rPr>
            <a:t>Turn without touching the wall &amp; walk back to the chair &amp; sit down</a:t>
          </a:r>
        </a:p>
      </dsp:txBody>
      <dsp:txXfrm>
        <a:off x="7377930" y="1314787"/>
        <a:ext cx="3054547" cy="14852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70C38-A38D-4D90-B558-B2184C3B0DA3}">
      <dsp:nvSpPr>
        <dsp:cNvPr id="0" name=""/>
        <dsp:cNvSpPr/>
      </dsp:nvSpPr>
      <dsp:spPr>
        <a:xfrm>
          <a:off x="150967" y="702977"/>
          <a:ext cx="905270" cy="9052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72CB81-23F2-4F10-B8CC-34BED678945C}">
      <dsp:nvSpPr>
        <dsp:cNvPr id="0" name=""/>
        <dsp:cNvSpPr/>
      </dsp:nvSpPr>
      <dsp:spPr>
        <a:xfrm>
          <a:off x="342507" y="870459"/>
          <a:ext cx="525057" cy="5250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4B96F-E070-4600-B45C-EB86A50E1127}">
      <dsp:nvSpPr>
        <dsp:cNvPr id="0" name=""/>
        <dsp:cNvSpPr/>
      </dsp:nvSpPr>
      <dsp:spPr>
        <a:xfrm>
          <a:off x="1250224" y="702977"/>
          <a:ext cx="2133852" cy="905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Franklin Gothic Medium" panose="020B0603020102020204" pitchFamily="34" charset="0"/>
            </a:rPr>
            <a:t>Uses standard chair </a:t>
          </a:r>
          <a:r>
            <a:rPr lang="en-US" sz="2000" u="sng" kern="1200" dirty="0">
              <a:latin typeface="Franklin Gothic Medium" panose="020B0603020102020204" pitchFamily="34" charset="0"/>
            </a:rPr>
            <a:t>w</a:t>
          </a:r>
          <a:r>
            <a:rPr lang="en-US" sz="2000" kern="1200" dirty="0">
              <a:latin typeface="Franklin Gothic Medium" panose="020B0603020102020204" pitchFamily="34" charset="0"/>
            </a:rPr>
            <a:t> armrests </a:t>
          </a:r>
          <a:r>
            <a:rPr lang="en-US" sz="1800" i="1" kern="1200" dirty="0">
              <a:latin typeface="Franklin Gothic Medium" panose="020B0603020102020204" pitchFamily="34" charset="0"/>
            </a:rPr>
            <a:t>(46cm seat height and 63-65cm armrest height)</a:t>
          </a:r>
        </a:p>
      </dsp:txBody>
      <dsp:txXfrm>
        <a:off x="1250224" y="702977"/>
        <a:ext cx="2133852" cy="905270"/>
      </dsp:txXfrm>
    </dsp:sp>
    <dsp:sp modelId="{D6B2F73A-01C2-438B-A265-F75D12826636}">
      <dsp:nvSpPr>
        <dsp:cNvPr id="0" name=""/>
        <dsp:cNvSpPr/>
      </dsp:nvSpPr>
      <dsp:spPr>
        <a:xfrm>
          <a:off x="3755884" y="702977"/>
          <a:ext cx="905270" cy="9052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B07D9-1E23-4B84-BEF0-2DA488CFCF5B}">
      <dsp:nvSpPr>
        <dsp:cNvPr id="0" name=""/>
        <dsp:cNvSpPr/>
      </dsp:nvSpPr>
      <dsp:spPr>
        <a:xfrm>
          <a:off x="3945991" y="893084"/>
          <a:ext cx="525057" cy="5250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4EE93-0FB5-433E-B249-ED80B06B837A}">
      <dsp:nvSpPr>
        <dsp:cNvPr id="0" name=""/>
        <dsp:cNvSpPr/>
      </dsp:nvSpPr>
      <dsp:spPr>
        <a:xfrm>
          <a:off x="4855141" y="702977"/>
          <a:ext cx="2133852" cy="905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Franklin Gothic Medium" panose="020B0603020102020204" pitchFamily="34" charset="0"/>
            </a:rPr>
            <a:t>Tape Measure and marker for distance</a:t>
          </a:r>
        </a:p>
      </dsp:txBody>
      <dsp:txXfrm>
        <a:off x="4855141" y="702977"/>
        <a:ext cx="2133852" cy="905270"/>
      </dsp:txXfrm>
    </dsp:sp>
    <dsp:sp modelId="{2BE8179A-2505-4289-A3D4-C951D9EBD542}">
      <dsp:nvSpPr>
        <dsp:cNvPr id="0" name=""/>
        <dsp:cNvSpPr/>
      </dsp:nvSpPr>
      <dsp:spPr>
        <a:xfrm>
          <a:off x="7360802" y="702977"/>
          <a:ext cx="905270" cy="9052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B4C44-7A8C-43A5-8230-58985AF7CB65}">
      <dsp:nvSpPr>
        <dsp:cNvPr id="0" name=""/>
        <dsp:cNvSpPr/>
      </dsp:nvSpPr>
      <dsp:spPr>
        <a:xfrm>
          <a:off x="7550908" y="893084"/>
          <a:ext cx="525057" cy="5250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CE111-63AD-4A76-91C1-E1E0C4DD2624}">
      <dsp:nvSpPr>
        <dsp:cNvPr id="0" name=""/>
        <dsp:cNvSpPr/>
      </dsp:nvSpPr>
      <dsp:spPr>
        <a:xfrm>
          <a:off x="8460059" y="702977"/>
          <a:ext cx="2133852" cy="905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Franklin Gothic Medium" panose="020B0603020102020204" pitchFamily="34" charset="0"/>
            </a:rPr>
            <a:t>3m path free of obstruction</a:t>
          </a:r>
        </a:p>
      </dsp:txBody>
      <dsp:txXfrm>
        <a:off x="8460059" y="702977"/>
        <a:ext cx="2133852" cy="905270"/>
      </dsp:txXfrm>
    </dsp:sp>
    <dsp:sp modelId="{D7E0332D-C376-4C09-9FCB-D1F6194519F7}">
      <dsp:nvSpPr>
        <dsp:cNvPr id="0" name=""/>
        <dsp:cNvSpPr/>
      </dsp:nvSpPr>
      <dsp:spPr>
        <a:xfrm>
          <a:off x="150967" y="2669915"/>
          <a:ext cx="905270" cy="9052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C7E29E-AE3C-4C38-B6AA-A7F5A6B5416C}">
      <dsp:nvSpPr>
        <dsp:cNvPr id="0" name=""/>
        <dsp:cNvSpPr/>
      </dsp:nvSpPr>
      <dsp:spPr>
        <a:xfrm>
          <a:off x="341073" y="2860021"/>
          <a:ext cx="525057" cy="5250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2E004-5025-4B53-9E52-93B66AA0F2A6}">
      <dsp:nvSpPr>
        <dsp:cNvPr id="0" name=""/>
        <dsp:cNvSpPr/>
      </dsp:nvSpPr>
      <dsp:spPr>
        <a:xfrm>
          <a:off x="1250224" y="2669915"/>
          <a:ext cx="2133852" cy="905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Franklin Gothic Medium" panose="020B0603020102020204" pitchFamily="34" charset="0"/>
            </a:rPr>
            <a:t>Stop watch </a:t>
          </a:r>
          <a:r>
            <a:rPr lang="en-US" sz="1800" i="1" kern="1200" dirty="0">
              <a:latin typeface="Franklin Gothic Medium" panose="020B0603020102020204" pitchFamily="34" charset="0"/>
            </a:rPr>
            <a:t>(Smart Phone)</a:t>
          </a:r>
          <a:endParaRPr lang="en-US" sz="2000" i="1" kern="1200" dirty="0">
            <a:latin typeface="Franklin Gothic Medium" panose="020B0603020102020204" pitchFamily="34" charset="0"/>
          </a:endParaRPr>
        </a:p>
      </dsp:txBody>
      <dsp:txXfrm>
        <a:off x="1250224" y="2669915"/>
        <a:ext cx="2133852" cy="905270"/>
      </dsp:txXfrm>
    </dsp:sp>
    <dsp:sp modelId="{70D59FF8-9FC8-415F-BB0E-1E53CDBB69E7}">
      <dsp:nvSpPr>
        <dsp:cNvPr id="0" name=""/>
        <dsp:cNvSpPr/>
      </dsp:nvSpPr>
      <dsp:spPr>
        <a:xfrm>
          <a:off x="3755884" y="2669915"/>
          <a:ext cx="905270" cy="90527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48E67-8848-4BBB-B0F6-3E3F17853F37}">
      <dsp:nvSpPr>
        <dsp:cNvPr id="0" name=""/>
        <dsp:cNvSpPr/>
      </dsp:nvSpPr>
      <dsp:spPr>
        <a:xfrm>
          <a:off x="3945991" y="2860021"/>
          <a:ext cx="525057" cy="525057"/>
        </a:xfrm>
        <a:prstGeom prst="rect">
          <a:avLst/>
        </a:prstGeom>
        <a:blipFill>
          <a:blip xmlns:r="http://schemas.openxmlformats.org/officeDocument/2006/relationships" r:embed="rId9">
            <a:lum bright="100000"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3270B-1623-4655-B612-F309575FB98A}">
      <dsp:nvSpPr>
        <dsp:cNvPr id="0" name=""/>
        <dsp:cNvSpPr/>
      </dsp:nvSpPr>
      <dsp:spPr>
        <a:xfrm>
          <a:off x="4855141" y="2669915"/>
          <a:ext cx="2133852" cy="905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Franklin Gothic Medium" panose="020B0603020102020204" pitchFamily="34" charset="0"/>
            </a:rPr>
            <a:t>One practice trial is permitted </a:t>
          </a:r>
        </a:p>
      </dsp:txBody>
      <dsp:txXfrm>
        <a:off x="4855141" y="2669915"/>
        <a:ext cx="2133852" cy="905270"/>
      </dsp:txXfrm>
    </dsp:sp>
    <dsp:sp modelId="{7C16FD84-4FB7-4451-B8D4-2EB9AC9CBA0C}">
      <dsp:nvSpPr>
        <dsp:cNvPr id="0" name=""/>
        <dsp:cNvSpPr/>
      </dsp:nvSpPr>
      <dsp:spPr>
        <a:xfrm>
          <a:off x="7360802" y="2669915"/>
          <a:ext cx="905270" cy="9052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01B849-3300-46CE-87EF-C3523A19C3DE}">
      <dsp:nvSpPr>
        <dsp:cNvPr id="0" name=""/>
        <dsp:cNvSpPr/>
      </dsp:nvSpPr>
      <dsp:spPr>
        <a:xfrm>
          <a:off x="7550908" y="2860021"/>
          <a:ext cx="525057" cy="525057"/>
        </a:xfrm>
        <a:prstGeom prst="rect">
          <a:avLst/>
        </a:prstGeom>
        <a:blipFill>
          <a:blip xmlns:r="http://schemas.openxmlformats.org/officeDocument/2006/relationships" r:embed="rId11">
            <a:lum bright="100000"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F32DED-6A2B-442D-A23C-700304A5C979}">
      <dsp:nvSpPr>
        <dsp:cNvPr id="0" name=""/>
        <dsp:cNvSpPr/>
      </dsp:nvSpPr>
      <dsp:spPr>
        <a:xfrm>
          <a:off x="8460059" y="2669915"/>
          <a:ext cx="2133852" cy="905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Franklin Gothic Medium" panose="020B0603020102020204" pitchFamily="34" charset="0"/>
            </a:rPr>
            <a:t>Senior wears their regular footwear and uses their regular walking aids. </a:t>
          </a:r>
          <a:r>
            <a:rPr lang="en-US" sz="1800" i="1" kern="1200" dirty="0">
              <a:latin typeface="Franklin Gothic Medium" panose="020B0603020102020204" pitchFamily="34" charset="0"/>
            </a:rPr>
            <a:t>No physical assistance is given. </a:t>
          </a:r>
          <a:endParaRPr lang="en-US" sz="2000" i="1" kern="1200" dirty="0">
            <a:latin typeface="Franklin Gothic Medium" panose="020B0603020102020204" pitchFamily="34" charset="0"/>
          </a:endParaRPr>
        </a:p>
      </dsp:txBody>
      <dsp:txXfrm>
        <a:off x="8460059" y="2669915"/>
        <a:ext cx="2133852" cy="905270"/>
      </dsp:txXfrm>
    </dsp:sp>
    <dsp:sp modelId="{3E68B9AC-0C20-4AA0-9B65-CAC81953E3BC}">
      <dsp:nvSpPr>
        <dsp:cNvPr id="0" name=""/>
        <dsp:cNvSpPr/>
      </dsp:nvSpPr>
      <dsp:spPr>
        <a:xfrm>
          <a:off x="150967" y="4636853"/>
          <a:ext cx="905270" cy="9052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9E414-E658-4975-964C-47C4409D1F5A}">
      <dsp:nvSpPr>
        <dsp:cNvPr id="0" name=""/>
        <dsp:cNvSpPr/>
      </dsp:nvSpPr>
      <dsp:spPr>
        <a:xfrm>
          <a:off x="341073" y="4826959"/>
          <a:ext cx="525057" cy="525057"/>
        </a:xfrm>
        <a:prstGeom prst="rect">
          <a:avLst/>
        </a:prstGeom>
        <a:blipFill>
          <a:blip xmlns:r="http://schemas.openxmlformats.org/officeDocument/2006/relationships" r:embed="rId13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F64BC-546F-4EA3-858F-68D09E407709}">
      <dsp:nvSpPr>
        <dsp:cNvPr id="0" name=""/>
        <dsp:cNvSpPr/>
      </dsp:nvSpPr>
      <dsp:spPr>
        <a:xfrm>
          <a:off x="1250224" y="4636853"/>
          <a:ext cx="2133852" cy="905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Franklin Gothic Medium" panose="020B0603020102020204" pitchFamily="34" charset="0"/>
            </a:rPr>
            <a:t>Senior to get up out of chair, walk 3 meters, turn around, return and sit down</a:t>
          </a:r>
        </a:p>
      </dsp:txBody>
      <dsp:txXfrm>
        <a:off x="1250224" y="4636853"/>
        <a:ext cx="2133852" cy="905270"/>
      </dsp:txXfrm>
    </dsp:sp>
    <dsp:sp modelId="{B067F9B7-308A-42DA-B926-CD2753789327}">
      <dsp:nvSpPr>
        <dsp:cNvPr id="0" name=""/>
        <dsp:cNvSpPr/>
      </dsp:nvSpPr>
      <dsp:spPr>
        <a:xfrm>
          <a:off x="3755884" y="4636853"/>
          <a:ext cx="905270" cy="9052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588711-01A2-4C4B-B3B6-269B29F9270C}">
      <dsp:nvSpPr>
        <dsp:cNvPr id="0" name=""/>
        <dsp:cNvSpPr/>
      </dsp:nvSpPr>
      <dsp:spPr>
        <a:xfrm>
          <a:off x="3945991" y="4826959"/>
          <a:ext cx="525057" cy="525057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8A9E-EF50-4622-8E68-6B03AB02A8AB}">
      <dsp:nvSpPr>
        <dsp:cNvPr id="0" name=""/>
        <dsp:cNvSpPr/>
      </dsp:nvSpPr>
      <dsp:spPr>
        <a:xfrm>
          <a:off x="4855141" y="4636853"/>
          <a:ext cx="2133852" cy="905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Franklin Gothic Medium" panose="020B0603020102020204" pitchFamily="34" charset="0"/>
            </a:rPr>
            <a:t>Instructions at </a:t>
          </a:r>
          <a:r>
            <a:rPr lang="en-US" sz="2000" kern="1200" dirty="0">
              <a:solidFill>
                <a:srgbClr val="3333CC"/>
              </a:solidFill>
              <a:latin typeface="Franklin Gothic Medium" panose="020B0603020102020204" pitchFamily="34" charset="0"/>
              <a:hlinkClick xmlns:r="http://schemas.openxmlformats.org/officeDocument/2006/relationships" r:id="rId1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www.stopfalls.ca</a:t>
          </a:r>
          <a:r>
            <a:rPr lang="en-US" sz="2000" kern="1200" dirty="0">
              <a:solidFill>
                <a:srgbClr val="3333CC"/>
              </a:solidFill>
              <a:latin typeface="Franklin Gothic Medium" panose="020B0603020102020204" pitchFamily="34" charset="0"/>
            </a:rPr>
            <a:t> </a:t>
          </a:r>
        </a:p>
      </dsp:txBody>
      <dsp:txXfrm>
        <a:off x="4855141" y="4636853"/>
        <a:ext cx="2133852" cy="905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D248E2C-F7E7-405E-9106-45EA0EDA4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28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1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FD67630-17B3-4580-BF54-DB865906E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14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D67630-17B3-4580-BF54-DB865906E46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32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E6D69F-4A54-4395-BE86-35B87468F0F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173788" cy="3473450"/>
          </a:xfrm>
          <a:ln>
            <a:noFill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081DE7-5440-4623-9C59-63297FC38B5D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173788" cy="3473450"/>
          </a:xfr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43DEA-C69D-4342-A608-BE3B44E3D55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173788" cy="3473450"/>
          </a:xfrm>
          <a:ln>
            <a:noFill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7AB497-4248-40BF-B0B0-7598EEF65AE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173788" cy="3473450"/>
          </a:xfrm>
          <a:ln>
            <a:noFill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D67630-17B3-4580-BF54-DB865906E46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68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189" indent="0" algn="ctr">
              <a:buNone/>
              <a:defRPr sz="2200"/>
            </a:lvl2pPr>
            <a:lvl3pPr marL="914377" indent="0" algn="ctr">
              <a:buNone/>
              <a:defRPr sz="22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F7FE8A56-8C29-48DE-B3EE-3A485C5C5A7C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3727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AB8C1-54E7-46C1-9AF4-29C732F1B659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56311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1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1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9EB1E-1634-4E45-ACBC-E5C681E3719F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64984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23D86-E06B-4042-A8F9-FAE339A73F6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72171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5"/>
            <a:ext cx="5734050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5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27" indent="0" algn="ctr">
              <a:buNone/>
              <a:defRPr sz="1500"/>
            </a:lvl2pPr>
            <a:lvl3pPr marL="685855" indent="0" algn="ctr">
              <a:buNone/>
              <a:defRPr sz="1350"/>
            </a:lvl3pPr>
            <a:lvl4pPr marL="1028782" indent="0" algn="ctr">
              <a:buNone/>
              <a:defRPr sz="1200"/>
            </a:lvl4pPr>
            <a:lvl5pPr marL="1371710" indent="0" algn="ctr">
              <a:buNone/>
              <a:defRPr sz="1200"/>
            </a:lvl5pPr>
            <a:lvl6pPr marL="1714637" indent="0" algn="ctr">
              <a:buNone/>
              <a:defRPr sz="1200"/>
            </a:lvl6pPr>
            <a:lvl7pPr marL="2057565" indent="0" algn="ctr">
              <a:buNone/>
              <a:defRPr sz="1200"/>
            </a:lvl7pPr>
            <a:lvl8pPr marL="2400492" indent="0" algn="ctr">
              <a:buNone/>
              <a:defRPr sz="1200"/>
            </a:lvl8pPr>
            <a:lvl9pPr marL="274341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4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2549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4A9B9-BBB5-41F1-B8BA-A8692905374F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75892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D0465-FE48-49DA-AC8B-5D41F8F59FA1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604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2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2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1326F-36D7-4131-8FD3-B3B722A36C9A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0201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8A4F1-3B49-46C9-BD42-146B853A5323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898031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731C4-CE8A-43DE-AC86-0982F71E8BBB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7884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4642B-5EB3-48D9-BE14-2D974FAA9194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5243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7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6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1433A-F221-47C0-81F2-512A913AB68E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40603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2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91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7EDB9-D03D-40B6-A5F1-8676E458B495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2699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2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3" y="998538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8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2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07B8A4F1-3B49-46C9-BD42-146B853A5323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8743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 spc="-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75" indent="-182875" algn="l" defTabSz="914377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1" baseline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28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rgpeo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hyperlink" Target="https://rnao.ca/news/updated-bpg-preventing-falls-and-reducing-injury-falls" TargetMode="External"/><Relationship Id="rId7" Type="http://schemas.openxmlformats.org/officeDocument/2006/relationships/hyperlink" Target="http://www.rgpeo.com/" TargetMode="External"/><Relationship Id="rId12" Type="http://schemas.openxmlformats.org/officeDocument/2006/relationships/image" Target="../media/image15.png"/><Relationship Id="rId17" Type="http://schemas.openxmlformats.org/officeDocument/2006/relationships/comments" Target="../comments/comment1.xml"/><Relationship Id="rId2" Type="http://schemas.openxmlformats.org/officeDocument/2006/relationships/hyperlink" Target="http://www.americangeriatrics.org/health_care_professionals/clinical_practice/clinical_guidelines_recommendations/prevention_of_falls_summary_of_recommendations/%3B" TargetMode="External"/><Relationship Id="rId16" Type="http://schemas.openxmlformats.org/officeDocument/2006/relationships/hyperlink" Target="http://www.osteoporosis.ca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hyperlink" Target="http://hc-sc.gc.ca/fn-an/food-guide-aliment/index-eng.php%3B" TargetMode="External"/><Relationship Id="rId15" Type="http://schemas.openxmlformats.org/officeDocument/2006/relationships/image" Target="../media/image1.png"/><Relationship Id="rId10" Type="http://schemas.openxmlformats.org/officeDocument/2006/relationships/image" Target="../media/image13.png"/><Relationship Id="rId4" Type="http://schemas.openxmlformats.org/officeDocument/2006/relationships/hyperlink" Target="http://www.stopfalls.ca/" TargetMode="External"/><Relationship Id="rId9" Type="http://schemas.openxmlformats.org/officeDocument/2006/relationships/image" Target="../media/image12.png"/><Relationship Id="rId14" Type="http://schemas.openxmlformats.org/officeDocument/2006/relationships/hyperlink" Target="http://www.posturalhypotension.ca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pfalls.ca/" TargetMode="External"/><Relationship Id="rId2" Type="http://schemas.openxmlformats.org/officeDocument/2006/relationships/hyperlink" Target="http://www.geriatricsjournal.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osturalhypotension.ca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hyperlink" Target="https://rnao.ca/news/updated-bpg-preventing-falls-and-reducing-injury-falls" TargetMode="External"/><Relationship Id="rId7" Type="http://schemas.openxmlformats.org/officeDocument/2006/relationships/hyperlink" Target="http://www.rgpeo.com/" TargetMode="External"/><Relationship Id="rId12" Type="http://schemas.openxmlformats.org/officeDocument/2006/relationships/image" Target="../media/image15.png"/><Relationship Id="rId17" Type="http://schemas.openxmlformats.org/officeDocument/2006/relationships/comments" Target="../comments/comment2.xml"/><Relationship Id="rId2" Type="http://schemas.openxmlformats.org/officeDocument/2006/relationships/hyperlink" Target="http://www.americangeriatrics.org/health_care_professionals/clinical_practice/clinical_guidelines_recommendations/prevention_of_falls_summary_of_recommendations/%3B" TargetMode="External"/><Relationship Id="rId16" Type="http://schemas.openxmlformats.org/officeDocument/2006/relationships/hyperlink" Target="http://www.osteoporosis.ca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hyperlink" Target="http://hc-sc.gc.ca/fn-an/food-guide-aliment/index-eng.php%3B" TargetMode="External"/><Relationship Id="rId15" Type="http://schemas.openxmlformats.org/officeDocument/2006/relationships/image" Target="../media/image1.png"/><Relationship Id="rId10" Type="http://schemas.openxmlformats.org/officeDocument/2006/relationships/image" Target="../media/image13.png"/><Relationship Id="rId4" Type="http://schemas.openxmlformats.org/officeDocument/2006/relationships/hyperlink" Target="http://www.stopfalls.ca/" TargetMode="External"/><Relationship Id="rId9" Type="http://schemas.openxmlformats.org/officeDocument/2006/relationships/image" Target="../media/image12.png"/><Relationship Id="rId14" Type="http://schemas.openxmlformats.org/officeDocument/2006/relationships/hyperlink" Target="http://www.posturalhypotension.ca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stopfalls.ca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uralhypotension.ca/" TargetMode="External"/><Relationship Id="rId2" Type="http://schemas.openxmlformats.org/officeDocument/2006/relationships/hyperlink" Target="http://www.geriatricsjournal.ca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sturalhypotension.ca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sturalhypotension.ca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sturalhypotension.ca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://www.posturalhypotension.ca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riatricsjournal.ca/" TargetMode="External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Venepuncture" TargetMode="External"/><Relationship Id="rId2" Type="http://schemas.openxmlformats.org/officeDocument/2006/relationships/hyperlink" Target="http://en.wikipedia.org/wiki/Stress_(medicine)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Funny_bone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Urination" TargetMode="External"/><Relationship Id="rId2" Type="http://schemas.openxmlformats.org/officeDocument/2006/relationships/hyperlink" Target="http://en.wikipedia.org/wiki/Stress_(medicine)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Defecation" TargetMode="External"/><Relationship Id="rId4" Type="http://schemas.openxmlformats.org/officeDocument/2006/relationships/hyperlink" Target="http://en.wikipedia.org/wiki/Micturition_syncop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stopfalls.ca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canadiangeriatrics.ca/wp-content/uploads/2018/10/5_Frank-Molnar-Article-Formatted-FinalV2.pdf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hyperlink" Target="http://www.geriatricsjournal.ca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stopfalls.ca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nividivinvi.com/2012/01/pills-bag.html" TargetMode="External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eprescribing.org/resources/deprescribing-guidelines-algorithms/" TargetMode="External"/><Relationship Id="rId5" Type="http://schemas.openxmlformats.org/officeDocument/2006/relationships/hyperlink" Target="http://www.deprescribing.org/" TargetMode="External"/><Relationship Id="rId4" Type="http://schemas.openxmlformats.org/officeDocument/2006/relationships/hyperlink" Target="https://creativecommons.org/licenses/by-nd/3.0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riatricsjournal.ca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9.svg"/><Relationship Id="rId9" Type="http://schemas.microsoft.com/office/2007/relationships/diagramDrawing" Target="../diagrams/drawing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2.png"/><Relationship Id="rId4" Type="http://schemas.openxmlformats.org/officeDocument/2006/relationships/image" Target="../media/image7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hyperlink" Target="https://rnao.ca/news/updated-bpg-preventing-falls-and-reducing-injury-falls" TargetMode="External"/><Relationship Id="rId7" Type="http://schemas.openxmlformats.org/officeDocument/2006/relationships/hyperlink" Target="http://www.rgpeo.com/" TargetMode="External"/><Relationship Id="rId12" Type="http://schemas.openxmlformats.org/officeDocument/2006/relationships/image" Target="../media/image15.png"/><Relationship Id="rId17" Type="http://schemas.openxmlformats.org/officeDocument/2006/relationships/comments" Target="../comments/comment3.xml"/><Relationship Id="rId2" Type="http://schemas.openxmlformats.org/officeDocument/2006/relationships/hyperlink" Target="http://www.americangeriatrics.org/health_care_professionals/clinical_practice/clinical_guidelines_recommendations/prevention_of_falls_summary_of_recommendations/%3B" TargetMode="External"/><Relationship Id="rId16" Type="http://schemas.openxmlformats.org/officeDocument/2006/relationships/hyperlink" Target="http://www.osteoporosis.ca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hyperlink" Target="http://hc-sc.gc.ca/fn-an/food-guide-aliment/index-eng.php%3B" TargetMode="External"/><Relationship Id="rId15" Type="http://schemas.openxmlformats.org/officeDocument/2006/relationships/image" Target="../media/image1.png"/><Relationship Id="rId10" Type="http://schemas.openxmlformats.org/officeDocument/2006/relationships/image" Target="../media/image13.png"/><Relationship Id="rId4" Type="http://schemas.openxmlformats.org/officeDocument/2006/relationships/hyperlink" Target="http://www.stopfalls.ca/" TargetMode="External"/><Relationship Id="rId9" Type="http://schemas.openxmlformats.org/officeDocument/2006/relationships/image" Target="../media/image12.png"/><Relationship Id="rId14" Type="http://schemas.openxmlformats.org/officeDocument/2006/relationships/hyperlink" Target="http://www.posturalhypotension.ca/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canadiangeriatrics.ca/wp-content/uploads/2016/11/The-Role-of-Vitamin-D-in-Bone-Metabolism-and-Beyond.pdf" TargetMode="External"/><Relationship Id="rId2" Type="http://schemas.openxmlformats.org/officeDocument/2006/relationships/hyperlink" Target="http://www.geriatricsjournal.ca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hyperlink" Target="http://www.phac-aspc.gc.ca/seniors-aines/publications/public/injury-blessure/prevent-eviter/index-eng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sv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3.w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hyperlink" Target="https://rnao.ca/news/updated-bpg-preventing-falls-and-reducing-injury-falls" TargetMode="External"/><Relationship Id="rId7" Type="http://schemas.openxmlformats.org/officeDocument/2006/relationships/hyperlink" Target="http://www.rgpeo.com/" TargetMode="External"/><Relationship Id="rId12" Type="http://schemas.openxmlformats.org/officeDocument/2006/relationships/image" Target="../media/image15.png"/><Relationship Id="rId2" Type="http://schemas.openxmlformats.org/officeDocument/2006/relationships/hyperlink" Target="http://www.americangeriatrics.org/health_care_professionals/clinical_practice/clinical_guidelines_recommendations/prevention_of_falls_summary_of_recommendations/%3B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hyperlink" Target="http://hc-sc.gc.ca/fn-an/food-guide-aliment/index-eng.php%3B" TargetMode="External"/><Relationship Id="rId15" Type="http://schemas.openxmlformats.org/officeDocument/2006/relationships/image" Target="../media/image1.png"/><Relationship Id="rId10" Type="http://schemas.openxmlformats.org/officeDocument/2006/relationships/image" Target="../media/image13.png"/><Relationship Id="rId4" Type="http://schemas.openxmlformats.org/officeDocument/2006/relationships/hyperlink" Target="http://www.stopfalls.ca/" TargetMode="External"/><Relationship Id="rId9" Type="http://schemas.openxmlformats.org/officeDocument/2006/relationships/image" Target="../media/image12.png"/><Relationship Id="rId14" Type="http://schemas.openxmlformats.org/officeDocument/2006/relationships/hyperlink" Target="http://www.posturalhypotension.ca/" TargetMode="Externa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hyperlink" Target="https://rnao.ca/news/updated-bpg-preventing-falls-and-reducing-injury-falls" TargetMode="External"/><Relationship Id="rId7" Type="http://schemas.openxmlformats.org/officeDocument/2006/relationships/hyperlink" Target="http://www.rgpeo.com/" TargetMode="External"/><Relationship Id="rId12" Type="http://schemas.openxmlformats.org/officeDocument/2006/relationships/image" Target="../media/image15.png"/><Relationship Id="rId17" Type="http://schemas.openxmlformats.org/officeDocument/2006/relationships/comments" Target="../comments/comment4.xml"/><Relationship Id="rId2" Type="http://schemas.openxmlformats.org/officeDocument/2006/relationships/hyperlink" Target="http://www.americangeriatrics.org/health_care_professionals/clinical_practice/clinical_guidelines_recommendations/prevention_of_falls_summary_of_recommendations/%3B" TargetMode="External"/><Relationship Id="rId16" Type="http://schemas.openxmlformats.org/officeDocument/2006/relationships/hyperlink" Target="http://www.osteoporosis.ca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hyperlink" Target="http://hc-sc.gc.ca/fn-an/food-guide-aliment/index-eng.php%3B" TargetMode="External"/><Relationship Id="rId15" Type="http://schemas.openxmlformats.org/officeDocument/2006/relationships/image" Target="../media/image1.png"/><Relationship Id="rId10" Type="http://schemas.openxmlformats.org/officeDocument/2006/relationships/image" Target="../media/image13.png"/><Relationship Id="rId4" Type="http://schemas.openxmlformats.org/officeDocument/2006/relationships/hyperlink" Target="http://www.stopfalls.ca/" TargetMode="External"/><Relationship Id="rId9" Type="http://schemas.openxmlformats.org/officeDocument/2006/relationships/image" Target="../media/image12.png"/><Relationship Id="rId14" Type="http://schemas.openxmlformats.org/officeDocument/2006/relationships/hyperlink" Target="http://www.posturalhypotension.ca/" TargetMode="Externa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diagramLayout" Target="../diagrams/layout17.xml"/><Relationship Id="rId7" Type="http://schemas.openxmlformats.org/officeDocument/2006/relationships/image" Target="../media/image41.png"/><Relationship Id="rId12" Type="http://schemas.openxmlformats.org/officeDocument/2006/relationships/image" Target="../media/image91.sv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openxmlformats.org/officeDocument/2006/relationships/image" Target="../media/image90.png"/><Relationship Id="rId5" Type="http://schemas.openxmlformats.org/officeDocument/2006/relationships/diagramColors" Target="../diagrams/colors17.xml"/><Relationship Id="rId10" Type="http://schemas.openxmlformats.org/officeDocument/2006/relationships/image" Target="../media/image89.svg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8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86400" y="459686"/>
            <a:ext cx="9875520" cy="33114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6000" spc="-50" dirty="0"/>
              <a:t>Comprehensive yet Practical Approach to Falls Prevention 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D11122E-E982-4BDE-B647-CC3FFA523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811"/>
            <a:ext cx="464025" cy="423648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46212EE-01CC-454A-833C-B8485AA4C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233670"/>
            <a:ext cx="464025" cy="26243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DC77849-3BD1-4E59-BF04-13EDE5486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23" y="4233670"/>
            <a:ext cx="10828817" cy="262433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5E9B8C-B15C-4B39-ADAC-148A571A345B}"/>
              </a:ext>
            </a:extLst>
          </p:cNvPr>
          <p:cNvSpPr/>
          <p:nvPr/>
        </p:nvSpPr>
        <p:spPr>
          <a:xfrm>
            <a:off x="-3" y="4068232"/>
            <a:ext cx="11292843" cy="27897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20466" y="4114800"/>
            <a:ext cx="10133334" cy="2395730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indent="-182880" defTabSz="914400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113052"/>
                </a:solidFill>
              </a:rPr>
              <a:t>Dr. Frank Molnar</a:t>
            </a:r>
          </a:p>
          <a:p>
            <a:pPr indent="-182880" defTabSz="914400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113052"/>
                </a:solidFill>
              </a:rPr>
              <a:t>Medical Director, </a:t>
            </a:r>
          </a:p>
          <a:p>
            <a:pPr marL="285744" indent="-18288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13052"/>
                </a:solidFill>
              </a:rPr>
              <a:t>Regional Geriatric Program of Eastern Ontario ( </a:t>
            </a:r>
            <a:r>
              <a:rPr lang="en-US" sz="1600" dirty="0">
                <a:solidFill>
                  <a:srgbClr val="11305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www.rgpeo.com</a:t>
            </a:r>
            <a:r>
              <a:rPr lang="en-US" sz="1600" dirty="0">
                <a:solidFill>
                  <a:srgbClr val="113052"/>
                </a:solidFill>
              </a:rPr>
              <a:t> )</a:t>
            </a:r>
          </a:p>
          <a:p>
            <a:pPr marL="285744" indent="-18288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13052"/>
                </a:solidFill>
              </a:rPr>
              <a:t>Ottawa Geriatric Assessment Outreach Teams (GAOT)</a:t>
            </a:r>
          </a:p>
          <a:p>
            <a:pPr marL="285744" indent="-18288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13052"/>
                </a:solidFill>
              </a:rPr>
              <a:t>Champlain Geriatric Emergency Management (GEM) Program </a:t>
            </a:r>
          </a:p>
          <a:p>
            <a:pPr marL="102864" defTabSz="914400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113052"/>
                </a:solidFill>
              </a:rPr>
              <a:t>Specialist in Geriatric Medicine</a:t>
            </a:r>
            <a:endParaRPr lang="en-US" sz="1800" dirty="0">
              <a:solidFill>
                <a:srgbClr val="113052"/>
              </a:solidFill>
            </a:endParaRPr>
          </a:p>
          <a:p>
            <a:pPr marL="285744" indent="-18288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13052"/>
                </a:solidFill>
              </a:rPr>
              <a:t>The Ottawa Hospital</a:t>
            </a:r>
          </a:p>
          <a:p>
            <a:pPr marL="285744" indent="-18288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13052"/>
                </a:solidFill>
              </a:rPr>
              <a:t>Bruyere Continuing Care</a:t>
            </a:r>
          </a:p>
          <a:p>
            <a:pPr marL="285744" indent="-18288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1305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F7FE8A56-8C29-48DE-B3EE-3A485C5C5A7C}" type="slidenum">
              <a:rPr lang="en-US" altLang="en-US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</a:t>
            </a:fld>
            <a:endParaRPr lang="en-US" altLang="en-US" kern="1200">
              <a:solidFill>
                <a:schemeClr val="tx1">
                  <a:alpha val="7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object 74">
            <a:extLst>
              <a:ext uri="{FF2B5EF4-FFF2-40B4-BE49-F238E27FC236}">
                <a16:creationId xmlns:a16="http://schemas.microsoft.com/office/drawing/2014/main" id="{955A4E4E-3A06-4D69-BA4C-727E15E52BF9}"/>
              </a:ext>
            </a:extLst>
          </p:cNvPr>
          <p:cNvSpPr/>
          <p:nvPr/>
        </p:nvSpPr>
        <p:spPr>
          <a:xfrm>
            <a:off x="11106800" y="149120"/>
            <a:ext cx="831989" cy="7863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6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70">
            <a:extLst>
              <a:ext uri="{FF2B5EF4-FFF2-40B4-BE49-F238E27FC236}">
                <a16:creationId xmlns:a16="http://schemas.microsoft.com/office/drawing/2014/main" id="{8BA3D8AB-075F-4BA0-86FD-E58CCD85B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43466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5" name="Rectangle 74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0"/>
            <a:ext cx="3736189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>
          <a:xfrm>
            <a:off x="965198" y="2057400"/>
            <a:ext cx="3092718" cy="4114800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/>
            <a:r>
              <a:rPr lang="en-US" sz="4800" u="sng" spc="-50" dirty="0">
                <a:solidFill>
                  <a:srgbClr val="FFFFFF"/>
                </a:solidFill>
                <a:latin typeface="Franklin Gothic Demi" panose="020B0703020102020204" pitchFamily="34" charset="0"/>
              </a:rPr>
              <a:t>The </a:t>
            </a:r>
            <a:br>
              <a:rPr lang="en-US" sz="4800" u="sng" spc="-50" dirty="0">
                <a:solidFill>
                  <a:srgbClr val="FFFFFF"/>
                </a:solidFill>
                <a:latin typeface="Franklin Gothic Demi" panose="020B0703020102020204" pitchFamily="34" charset="0"/>
              </a:rPr>
            </a:br>
            <a:r>
              <a:rPr lang="en-US" sz="4800" u="sng" spc="-50" dirty="0">
                <a:solidFill>
                  <a:srgbClr val="FFFFFF"/>
                </a:solidFill>
                <a:latin typeface="Franklin Gothic Demi" panose="020B0703020102020204" pitchFamily="34" charset="0"/>
              </a:rPr>
              <a:t>Good </a:t>
            </a:r>
            <a:br>
              <a:rPr lang="en-US" sz="4800" u="sng" spc="-50" dirty="0">
                <a:solidFill>
                  <a:srgbClr val="FFFFFF"/>
                </a:solidFill>
                <a:latin typeface="Franklin Gothic Demi" panose="020B0703020102020204" pitchFamily="34" charset="0"/>
              </a:rPr>
            </a:br>
            <a:r>
              <a:rPr lang="en-US" sz="4800" u="sng" spc="-50" dirty="0">
                <a:solidFill>
                  <a:srgbClr val="FFFFFF"/>
                </a:solidFill>
                <a:latin typeface="Franklin Gothic Demi" panose="020B0703020102020204" pitchFamily="34" charset="0"/>
              </a:rPr>
              <a:t>News !!! </a:t>
            </a:r>
          </a:p>
        </p:txBody>
      </p:sp>
      <p:sp useBgFill="1">
        <p:nvSpPr>
          <p:cNvPr id="20487" name="Rectangle 76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654" y="0"/>
            <a:ext cx="69131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>
          <a:xfrm>
            <a:off x="4572000" y="643466"/>
            <a:ext cx="6553200" cy="557106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-182880" defTabSz="914400">
              <a:buNone/>
            </a:pPr>
            <a:r>
              <a:rPr lang="en-US" sz="2800" dirty="0">
                <a:latin typeface="Franklin Gothic Demi" panose="020B0703020102020204" pitchFamily="34" charset="0"/>
              </a:rPr>
              <a:t>The literature suggests that as many as 1/3 of falls-related adverse outcomes are preventable </a:t>
            </a:r>
          </a:p>
          <a:p>
            <a:pPr lvl="1" indent="-182880" defTabSz="914400"/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000" i="1" dirty="0">
                <a:latin typeface="Franklin Gothic Demi" panose="020B0703020102020204" pitchFamily="34" charset="0"/>
              </a:rPr>
              <a:t>Division of Aging and  Seniors 2006</a:t>
            </a:r>
            <a:endParaRPr lang="en-US" sz="2400" i="1" dirty="0">
              <a:latin typeface="Franklin Gothic Demi" panose="020B0703020102020204" pitchFamily="34" charset="0"/>
            </a:endParaRPr>
          </a:p>
          <a:p>
            <a:pPr indent="-182880" defTabSz="9144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Franklin Gothic Demi" panose="020B0703020102020204" pitchFamily="34" charset="0"/>
              </a:rPr>
              <a:t>               </a:t>
            </a:r>
          </a:p>
          <a:p>
            <a:pPr marL="0" indent="-182880" defTabSz="914400">
              <a:buNone/>
            </a:pPr>
            <a:r>
              <a:rPr lang="en-US" sz="2800" dirty="0">
                <a:latin typeface="Franklin Gothic Demi" panose="020B0703020102020204" pitchFamily="34" charset="0"/>
              </a:rPr>
              <a:t>Opportunity-The </a:t>
            </a:r>
            <a:r>
              <a:rPr lang="en-US" sz="2800" b="1" u="sng" dirty="0">
                <a:latin typeface="Franklin Gothic Demi" panose="020B0703020102020204" pitchFamily="34" charset="0"/>
              </a:rPr>
              <a:t>Vital Sign concept &amp; Near Falls</a:t>
            </a:r>
          </a:p>
          <a:p>
            <a:pPr lvl="1" indent="-182880" defTabSz="914400"/>
            <a:r>
              <a:rPr lang="en-US" sz="24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The </a:t>
            </a:r>
            <a:r>
              <a:rPr lang="en-US" sz="2400" i="1" dirty="0">
                <a:solidFill>
                  <a:srgbClr val="C00000"/>
                </a:solidFill>
                <a:latin typeface="Franklin Gothic Demi" panose="020B0703020102020204" pitchFamily="34" charset="0"/>
              </a:rPr>
              <a:t>sudden </a:t>
            </a:r>
            <a:r>
              <a:rPr lang="en-US" sz="24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onset of </a:t>
            </a:r>
            <a:r>
              <a:rPr lang="en-US" sz="2400" i="1" u="sng" dirty="0">
                <a:solidFill>
                  <a:srgbClr val="C00000"/>
                </a:solidFill>
                <a:latin typeface="Franklin Gothic Demi" panose="020B0703020102020204" pitchFamily="34" charset="0"/>
              </a:rPr>
              <a:t>falls</a:t>
            </a:r>
            <a:r>
              <a:rPr lang="en-US" sz="24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 or </a:t>
            </a:r>
            <a:r>
              <a:rPr lang="en-US" sz="2400" i="1" u="sng" dirty="0">
                <a:solidFill>
                  <a:srgbClr val="C00000"/>
                </a:solidFill>
                <a:latin typeface="Franklin Gothic Demi" panose="020B0703020102020204" pitchFamily="34" charset="0"/>
              </a:rPr>
              <a:t>near falls </a:t>
            </a:r>
            <a:r>
              <a:rPr lang="en-US" sz="24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in someone who previously did not have a falling tendency most likely represents new or worsening underlying </a:t>
            </a:r>
            <a:r>
              <a:rPr lang="en-US" sz="2400" b="1" u="sng" dirty="0">
                <a:solidFill>
                  <a:srgbClr val="C00000"/>
                </a:solidFill>
                <a:latin typeface="Franklin Gothic Demi" panose="020B0703020102020204" pitchFamily="34" charset="0"/>
              </a:rPr>
              <a:t>illness</a:t>
            </a:r>
            <a:r>
              <a:rPr lang="en-US" sz="24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 and / or the side effects of a new </a:t>
            </a:r>
            <a:r>
              <a:rPr lang="en-US" sz="2400" b="1" u="sng" dirty="0">
                <a:solidFill>
                  <a:srgbClr val="C00000"/>
                </a:solidFill>
                <a:latin typeface="Franklin Gothic Demi" panose="020B0703020102020204" pitchFamily="34" charset="0"/>
              </a:rPr>
              <a:t>medication</a:t>
            </a:r>
            <a:r>
              <a:rPr lang="en-US" sz="24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 or changing doses of medications. </a:t>
            </a:r>
          </a:p>
          <a:p>
            <a:pPr lvl="1" indent="-182880" defTabSz="914400"/>
            <a:endParaRPr lang="en-US" sz="2400" dirty="0">
              <a:latin typeface="Franklin Gothic Demi" panose="020B0703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86C4642B-5EB3-48D9-BE14-2D974FAA9194}" type="slidenum">
              <a:rPr lang="en-US" alt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10</a:t>
            </a:fld>
            <a:endParaRPr lang="en-US" altLang="en-US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564"/>
            <a:ext cx="10744199" cy="12192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>
                <a:solidFill>
                  <a:srgbClr val="113052"/>
                </a:solidFill>
                <a:latin typeface="Franklin Gothic Heavy" panose="020B0903020102020204" pitchFamily="34" charset="0"/>
              </a:rPr>
              <a:t>Champlain Falls Strategy</a:t>
            </a:r>
            <a:br>
              <a:rPr lang="en-US" dirty="0">
                <a:solidFill>
                  <a:srgbClr val="113052"/>
                </a:solidFill>
                <a:latin typeface="Franklin Gothic Heavy" panose="020B0903020102020204" pitchFamily="34" charset="0"/>
              </a:rPr>
            </a:br>
            <a:r>
              <a:rPr lang="en-US" dirty="0">
                <a:solidFill>
                  <a:srgbClr val="113052"/>
                </a:solidFill>
                <a:latin typeface="Franklin Gothic Heavy" panose="020B0903020102020204" pitchFamily="34" charset="0"/>
              </a:rPr>
              <a:t>How were tools developed </a:t>
            </a:r>
            <a:endParaRPr lang="en-CA" dirty="0">
              <a:solidFill>
                <a:srgbClr val="113052"/>
              </a:solidFill>
              <a:latin typeface="Franklin Gothic Heavy" panose="020B0903020102020204" pitchFamily="34" charset="0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D1E8422-FE73-43B4-BDD3-276F19820A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020347"/>
              </p:ext>
            </p:extLst>
          </p:nvPr>
        </p:nvGraphicFramePr>
        <p:xfrm>
          <a:off x="-228600" y="1447800"/>
          <a:ext cx="11353799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75218" y="6238317"/>
            <a:ext cx="685800" cy="593725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defRPr/>
            </a:pPr>
            <a:fld id="{46F4A9B9-BBB5-41F1-B8BA-A8692905374F}" type="slidenum">
              <a:rPr lang="en-CA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11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60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82608-F110-407E-B331-7F1E273B1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76200"/>
            <a:ext cx="11125200" cy="914400"/>
          </a:xfrm>
        </p:spPr>
        <p:txBody>
          <a:bodyPr>
            <a:noAutofit/>
          </a:bodyPr>
          <a:lstStyle/>
          <a:p>
            <a:pPr marL="342891">
              <a:lnSpc>
                <a:spcPct val="100000"/>
              </a:lnSpc>
            </a:pPr>
            <a:r>
              <a:rPr lang="en-CA" sz="4400" dirty="0">
                <a:solidFill>
                  <a:srgbClr val="113052"/>
                </a:solidFill>
                <a:latin typeface="Franklin Gothic Heavy" panose="020B0903020102020204" pitchFamily="34" charset="0"/>
              </a:rPr>
              <a:t>Lesson 2: Screening for Fall Risk</a:t>
            </a:r>
            <a:endParaRPr lang="en-US" sz="4400" dirty="0">
              <a:solidFill>
                <a:srgbClr val="11305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A6292-EB9B-4DF1-97D4-385AC3AB2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778D0465-FE48-49DA-AC8B-5D41F8F59FA1}" type="slidenum">
              <a:rPr lang="en-CA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12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8428B97-9DFB-4902-9769-D76D8B9918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0342823"/>
              </p:ext>
            </p:extLst>
          </p:nvPr>
        </p:nvGraphicFramePr>
        <p:xfrm>
          <a:off x="2438400" y="1295401"/>
          <a:ext cx="8423126" cy="5226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F9FA113-7EDB-4870-91D6-94300A0E72D2}"/>
              </a:ext>
            </a:extLst>
          </p:cNvPr>
          <p:cNvSpPr/>
          <p:nvPr/>
        </p:nvSpPr>
        <p:spPr>
          <a:xfrm>
            <a:off x="2776849" y="1704314"/>
            <a:ext cx="6805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Demi" panose="020B0703020102020204" pitchFamily="34" charset="0"/>
              </a:rPr>
              <a:t>1.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EB272D-EBB1-4F2C-9BF2-5F282AFEB11A}"/>
              </a:ext>
            </a:extLst>
          </p:cNvPr>
          <p:cNvSpPr/>
          <p:nvPr/>
        </p:nvSpPr>
        <p:spPr>
          <a:xfrm>
            <a:off x="3156339" y="2912922"/>
            <a:ext cx="6559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Demi" panose="020B0703020102020204" pitchFamily="34" charset="0"/>
              </a:rPr>
              <a:t>2.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409310-F454-486F-8B7E-A4ECA52BF495}"/>
              </a:ext>
            </a:extLst>
          </p:cNvPr>
          <p:cNvSpPr/>
          <p:nvPr/>
        </p:nvSpPr>
        <p:spPr>
          <a:xfrm>
            <a:off x="3156339" y="4139564"/>
            <a:ext cx="6559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Demi" panose="020B0703020102020204" pitchFamily="34" charset="0"/>
              </a:rPr>
              <a:t>3.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171A6F-5ED8-4720-8B34-5667A8F653F9}"/>
              </a:ext>
            </a:extLst>
          </p:cNvPr>
          <p:cNvSpPr/>
          <p:nvPr/>
        </p:nvSpPr>
        <p:spPr>
          <a:xfrm>
            <a:off x="2767768" y="5272990"/>
            <a:ext cx="6607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Demi" panose="020B0703020102020204" pitchFamily="34" charset="0"/>
              </a:rPr>
              <a:t>4.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D6D053-5F89-451E-904B-EE2228DE8166}"/>
              </a:ext>
            </a:extLst>
          </p:cNvPr>
          <p:cNvSpPr/>
          <p:nvPr/>
        </p:nvSpPr>
        <p:spPr>
          <a:xfrm>
            <a:off x="465919" y="3236970"/>
            <a:ext cx="31690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>
                <a:latin typeface="Franklin Gothic Demi" panose="020B0703020102020204" pitchFamily="34" charset="0"/>
              </a:rPr>
              <a:t>LEARNING</a:t>
            </a:r>
            <a:r>
              <a:rPr lang="en-CA" sz="2400" dirty="0">
                <a:latin typeface="Franklin Gothic Demi" panose="020B0703020102020204" pitchFamily="34" charset="0"/>
              </a:rPr>
              <a:t> </a:t>
            </a:r>
            <a:r>
              <a:rPr lang="en-CA" sz="3200" dirty="0">
                <a:latin typeface="Franklin Gothic Demi" panose="020B0703020102020204" pitchFamily="34" charset="0"/>
              </a:rPr>
              <a:t>OBJECTIVES</a:t>
            </a:r>
            <a:r>
              <a:rPr lang="en-CA" sz="2800" dirty="0">
                <a:latin typeface="Franklin Gothic Demi" panose="020B0703020102020204" pitchFamily="34" charset="0"/>
              </a:rPr>
              <a:t>:</a:t>
            </a:r>
            <a:endParaRPr lang="en-CA" sz="2400" dirty="0"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36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CB5F10-A30C-496C-997B-04FB34B67B43}"/>
              </a:ext>
            </a:extLst>
          </p:cNvPr>
          <p:cNvSpPr/>
          <p:nvPr/>
        </p:nvSpPr>
        <p:spPr>
          <a:xfrm>
            <a:off x="0" y="-1"/>
            <a:ext cx="11353799" cy="78469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3" y="22699"/>
            <a:ext cx="9092184" cy="76200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Franklin Gothic Heavy" panose="020B0903020102020204" pitchFamily="34" charset="0"/>
              </a:rPr>
              <a:t>Screening for Fall Risk </a:t>
            </a:r>
            <a:endParaRPr lang="en-CA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F6F33C8-F261-4460-B596-1EB7B09939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650210"/>
              </p:ext>
            </p:extLst>
          </p:nvPr>
        </p:nvGraphicFramePr>
        <p:xfrm>
          <a:off x="514350" y="914400"/>
          <a:ext cx="10458450" cy="562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30000" y="6111875"/>
            <a:ext cx="685800" cy="593725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defRPr/>
            </a:pPr>
            <a:fld id="{46F4A9B9-BBB5-41F1-B8BA-A8692905374F}" type="slidenum">
              <a:rPr lang="en-CA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13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1DFCA9-1508-460A-AF40-FB95C7BA7DCA}"/>
              </a:ext>
            </a:extLst>
          </p:cNvPr>
          <p:cNvSpPr txBox="1"/>
          <p:nvPr/>
        </p:nvSpPr>
        <p:spPr>
          <a:xfrm>
            <a:off x="381000" y="2743200"/>
            <a:ext cx="1235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13052"/>
                </a:solidFill>
                <a:latin typeface="Franklin Gothic Demi" panose="020B0703020102020204" pitchFamily="34" charset="0"/>
              </a:rPr>
              <a:t>MOBILITY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428BF1-A8F0-4ECD-8085-971694EC55FC}"/>
              </a:ext>
            </a:extLst>
          </p:cNvPr>
          <p:cNvSpPr txBox="1"/>
          <p:nvPr/>
        </p:nvSpPr>
        <p:spPr>
          <a:xfrm>
            <a:off x="4038600" y="1828800"/>
            <a:ext cx="93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13052"/>
                </a:solidFill>
                <a:latin typeface="Franklin Gothic Demi" panose="020B0703020102020204" pitchFamily="34" charset="0"/>
              </a:rPr>
              <a:t>FALLS?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87C760-05D7-449F-A43F-B879258D337C}"/>
              </a:ext>
            </a:extLst>
          </p:cNvPr>
          <p:cNvSpPr txBox="1"/>
          <p:nvPr/>
        </p:nvSpPr>
        <p:spPr>
          <a:xfrm>
            <a:off x="7620000" y="951581"/>
            <a:ext cx="1502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13052"/>
                </a:solidFill>
                <a:latin typeface="Franklin Gothic Demi" panose="020B0703020102020204" pitchFamily="34" charset="0"/>
              </a:rPr>
              <a:t>NEAR FALLS </a:t>
            </a:r>
          </a:p>
        </p:txBody>
      </p:sp>
    </p:spTree>
    <p:extLst>
      <p:ext uri="{BB962C8B-B14F-4D97-AF65-F5344CB8AC3E}">
        <p14:creationId xmlns:p14="http://schemas.microsoft.com/office/powerpoint/2010/main" val="1477709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5F6C515-5CD1-46AD-A8B4-6765474E466E}"/>
              </a:ext>
            </a:extLst>
          </p:cNvPr>
          <p:cNvSpPr/>
          <p:nvPr/>
        </p:nvSpPr>
        <p:spPr>
          <a:xfrm>
            <a:off x="11291450" y="0"/>
            <a:ext cx="9305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626308" y="-35729"/>
            <a:ext cx="11819721" cy="996543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 algn="ctr"/>
            <a:r>
              <a:rPr sz="3200" b="1" spc="-5" dirty="0">
                <a:solidFill>
                  <a:srgbClr val="113052"/>
                </a:solidFill>
                <a:latin typeface="Arial"/>
                <a:cs typeface="Arial"/>
              </a:rPr>
              <a:t>Champlain </a:t>
            </a:r>
            <a:r>
              <a:rPr sz="3200" b="1" dirty="0">
                <a:solidFill>
                  <a:srgbClr val="113052"/>
                </a:solidFill>
                <a:latin typeface="Arial"/>
                <a:cs typeface="Arial"/>
              </a:rPr>
              <a:t>Falls </a:t>
            </a:r>
            <a:r>
              <a:rPr sz="3200" b="1" spc="-5" dirty="0">
                <a:solidFill>
                  <a:srgbClr val="113052"/>
                </a:solidFill>
                <a:latin typeface="Arial"/>
                <a:cs typeface="Arial"/>
              </a:rPr>
              <a:t>Prevention Strategy: </a:t>
            </a:r>
            <a:endParaRPr lang="en-US" sz="3200" b="1" spc="-5" dirty="0">
              <a:solidFill>
                <a:srgbClr val="113052"/>
              </a:solidFill>
              <a:latin typeface="Arial"/>
              <a:cs typeface="Arial"/>
            </a:endParaRPr>
          </a:p>
          <a:p>
            <a:pPr marL="11545" algn="ctr"/>
            <a:r>
              <a:rPr sz="3200" b="1" spc="-5" dirty="0">
                <a:solidFill>
                  <a:srgbClr val="113052"/>
                </a:solidFill>
                <a:latin typeface="Arial"/>
                <a:cs typeface="Arial"/>
              </a:rPr>
              <a:t>Stay </a:t>
            </a:r>
            <a:r>
              <a:rPr sz="3200" b="1" dirty="0">
                <a:solidFill>
                  <a:srgbClr val="113052"/>
                </a:solidFill>
                <a:latin typeface="Arial"/>
                <a:cs typeface="Arial"/>
              </a:rPr>
              <a:t>on </a:t>
            </a:r>
            <a:r>
              <a:rPr sz="3200" b="1" spc="-5" dirty="0">
                <a:solidFill>
                  <a:srgbClr val="113052"/>
                </a:solidFill>
                <a:latin typeface="Arial"/>
                <a:cs typeface="Arial"/>
              </a:rPr>
              <a:t>Your </a:t>
            </a:r>
            <a:r>
              <a:rPr sz="3200" b="1" dirty="0">
                <a:solidFill>
                  <a:srgbClr val="113052"/>
                </a:solidFill>
                <a:latin typeface="Arial"/>
                <a:cs typeface="Arial"/>
              </a:rPr>
              <a:t>Feet ® </a:t>
            </a:r>
            <a:r>
              <a:rPr sz="3200" b="1" spc="-5" dirty="0">
                <a:solidFill>
                  <a:srgbClr val="113052"/>
                </a:solidFill>
                <a:latin typeface="Arial"/>
                <a:cs typeface="Arial"/>
              </a:rPr>
              <a:t>Screening</a:t>
            </a:r>
            <a:r>
              <a:rPr sz="3200" b="1" spc="41" dirty="0">
                <a:solidFill>
                  <a:srgbClr val="11305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113052"/>
                </a:solidFill>
                <a:latin typeface="Arial"/>
                <a:cs typeface="Arial"/>
              </a:rPr>
              <a:t>Algorithm</a:t>
            </a:r>
            <a:endParaRPr sz="3200" dirty="0">
              <a:solidFill>
                <a:srgbClr val="113052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0990" y="2626204"/>
            <a:ext cx="300759" cy="179524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1091" b="1" spc="-5" dirty="0">
                <a:latin typeface="Arial"/>
                <a:cs typeface="Arial"/>
              </a:rPr>
              <a:t>YES</a:t>
            </a:r>
            <a:endParaRPr sz="1091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9475" y="3359301"/>
            <a:ext cx="230909" cy="179524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1091" b="1" spc="-5" dirty="0">
                <a:latin typeface="Arial"/>
                <a:cs typeface="Arial"/>
              </a:rPr>
              <a:t>N</a:t>
            </a:r>
            <a:r>
              <a:rPr sz="1091" b="1" dirty="0">
                <a:latin typeface="Arial"/>
                <a:cs typeface="Arial"/>
              </a:rPr>
              <a:t>O</a:t>
            </a:r>
            <a:endParaRPr sz="1091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84056" y="3810959"/>
            <a:ext cx="299605" cy="179524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1091" b="1" spc="-5" dirty="0">
                <a:latin typeface="Arial"/>
                <a:cs typeface="Arial"/>
              </a:rPr>
              <a:t>YES</a:t>
            </a:r>
            <a:endParaRPr sz="1091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22375" y="3789751"/>
            <a:ext cx="299605" cy="179524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1091" b="1" spc="-5" dirty="0">
                <a:latin typeface="Arial"/>
                <a:cs typeface="Arial"/>
              </a:rPr>
              <a:t>YES</a:t>
            </a:r>
            <a:endParaRPr sz="1091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78203" y="4380382"/>
            <a:ext cx="230332" cy="179524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1091" b="1" spc="-5" dirty="0">
                <a:latin typeface="Arial"/>
                <a:cs typeface="Arial"/>
              </a:rPr>
              <a:t>NO</a:t>
            </a:r>
            <a:endParaRPr sz="1091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48393" y="4540307"/>
            <a:ext cx="230909" cy="179524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1091" b="1" spc="-5" dirty="0">
                <a:latin typeface="Arial"/>
                <a:cs typeface="Arial"/>
              </a:rPr>
              <a:t>N</a:t>
            </a:r>
            <a:r>
              <a:rPr sz="1091" b="1" dirty="0">
                <a:latin typeface="Arial"/>
                <a:cs typeface="Arial"/>
              </a:rPr>
              <a:t>O</a:t>
            </a:r>
            <a:endParaRPr sz="1091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41075" y="5145513"/>
            <a:ext cx="532246" cy="193567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1182" b="1" spc="-5" dirty="0">
                <a:latin typeface="Arial"/>
                <a:cs typeface="Arial"/>
              </a:rPr>
              <a:t>REFER</a:t>
            </a:r>
            <a:endParaRPr sz="1182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937259" y="6470073"/>
            <a:ext cx="25977" cy="6927"/>
          </a:xfrm>
          <a:custGeom>
            <a:avLst/>
            <a:gdLst/>
            <a:ahLst/>
            <a:cxnLst/>
            <a:rect l="l" t="t" r="r" b="b"/>
            <a:pathLst>
              <a:path w="28575" h="7620">
                <a:moveTo>
                  <a:pt x="0" y="0"/>
                </a:moveTo>
                <a:lnTo>
                  <a:pt x="0" y="7620"/>
                </a:lnTo>
                <a:lnTo>
                  <a:pt x="28194" y="7620"/>
                </a:lnTo>
                <a:lnTo>
                  <a:pt x="2819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12" name="object 12"/>
          <p:cNvSpPr txBox="1"/>
          <p:nvPr/>
        </p:nvSpPr>
        <p:spPr>
          <a:xfrm>
            <a:off x="121228" y="6458574"/>
            <a:ext cx="11949542" cy="234278"/>
          </a:xfrm>
          <a:prstGeom prst="rect">
            <a:avLst/>
          </a:prstGeom>
        </p:spPr>
        <p:txBody>
          <a:bodyPr vert="horz" wrap="square" lIns="0" tIns="10968" rIns="0" bIns="0" rtlCol="0">
            <a:spAutoFit/>
          </a:bodyPr>
          <a:lstStyle/>
          <a:p>
            <a:pPr marL="11545">
              <a:lnSpc>
                <a:spcPts val="854"/>
              </a:lnSpc>
              <a:spcBef>
                <a:spcPts val="87"/>
              </a:spcBef>
            </a:pPr>
            <a:r>
              <a:rPr sz="727" b="1" spc="-9" dirty="0">
                <a:latin typeface="Arial"/>
                <a:cs typeface="Arial"/>
              </a:rPr>
              <a:t>AGS </a:t>
            </a:r>
            <a:r>
              <a:rPr sz="727" b="1" spc="-5" dirty="0">
                <a:latin typeface="Arial"/>
                <a:cs typeface="Arial"/>
              </a:rPr>
              <a:t>&amp; BGS Guideline</a:t>
            </a:r>
            <a:r>
              <a:rPr sz="727" spc="-5" dirty="0">
                <a:latin typeface="Arial"/>
                <a:cs typeface="Arial"/>
              </a:rPr>
              <a:t>: </a:t>
            </a:r>
            <a:r>
              <a:rPr sz="727" u="sng" spc="-5" dirty="0">
                <a:solidFill>
                  <a:srgbClr val="344EA2"/>
                </a:solidFill>
                <a:uFill>
                  <a:solidFill>
                    <a:srgbClr val="344EA2"/>
                  </a:solidFill>
                </a:uFill>
                <a:latin typeface="Arial"/>
                <a:cs typeface="Arial"/>
                <a:hlinkClick r:id="rId2"/>
              </a:rPr>
              <a:t>http://www.americangeriatrics.org/health_care_professionals/clinical_practice/clinical_guidelines_recommendations/prevention_of_falls_summary_of_recommendations/</a:t>
            </a:r>
            <a:r>
              <a:rPr sz="727" u="sng" spc="5" dirty="0">
                <a:solidFill>
                  <a:srgbClr val="344EA2"/>
                </a:solidFill>
                <a:uFill>
                  <a:solidFill>
                    <a:srgbClr val="344EA2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727" spc="-5" dirty="0">
                <a:latin typeface="Arial"/>
                <a:cs typeface="Arial"/>
                <a:hlinkClick r:id="rId2"/>
              </a:rPr>
              <a:t>;</a:t>
            </a:r>
            <a:r>
              <a:rPr sz="727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RNAO </a:t>
            </a:r>
            <a:r>
              <a:rPr sz="727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(2017) Prevention of Fall &amp; Fall Injuries in Older Adults;</a:t>
            </a:r>
            <a:r>
              <a:rPr sz="727" u="sng" spc="4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727" u="sng" spc="-5" dirty="0">
                <a:solidFill>
                  <a:srgbClr val="344EA2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https://rnao.ca/news/updated-bpg-preventing-falls-and-reducing-injury-falls</a:t>
            </a:r>
            <a:r>
              <a:rPr lang="en-US" sz="727" u="sng" spc="-5" dirty="0">
                <a:solidFill>
                  <a:srgbClr val="344EA2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727" spc="-5" dirty="0">
                <a:latin typeface="Arial"/>
                <a:cs typeface="Arial"/>
              </a:rPr>
              <a:t>*Staying Independent Checklist available online at </a:t>
            </a:r>
            <a:r>
              <a:rPr sz="727" dirty="0">
                <a:latin typeface="Arial"/>
                <a:cs typeface="Arial"/>
              </a:rPr>
              <a:t>(</a:t>
            </a:r>
            <a:r>
              <a:rPr sz="727" u="sng" dirty="0">
                <a:solidFill>
                  <a:srgbClr val="344EA2"/>
                </a:solidFill>
                <a:uFill>
                  <a:solidFill>
                    <a:srgbClr val="344EA2"/>
                  </a:solidFill>
                </a:uFill>
                <a:latin typeface="Arial"/>
                <a:cs typeface="Arial"/>
                <a:hlinkClick r:id="rId4"/>
              </a:rPr>
              <a:t>www.stopfalls.ca</a:t>
            </a:r>
            <a:r>
              <a:rPr sz="727" dirty="0">
                <a:solidFill>
                  <a:srgbClr val="344EA2"/>
                </a:solidFill>
                <a:latin typeface="Arial"/>
                <a:cs typeface="Arial"/>
                <a:hlinkClick r:id="rId4"/>
              </a:rPr>
              <a:t> </a:t>
            </a:r>
            <a:r>
              <a:rPr sz="727" spc="-5" dirty="0">
                <a:latin typeface="Arial"/>
                <a:cs typeface="Arial"/>
              </a:rPr>
              <a:t>).   Health</a:t>
            </a:r>
            <a:r>
              <a:rPr sz="727" spc="104" dirty="0">
                <a:latin typeface="Arial"/>
                <a:cs typeface="Arial"/>
              </a:rPr>
              <a:t> </a:t>
            </a:r>
            <a:r>
              <a:rPr sz="727" spc="-5" dirty="0">
                <a:latin typeface="Arial"/>
                <a:cs typeface="Arial"/>
              </a:rPr>
              <a:t>Canada </a:t>
            </a:r>
            <a:r>
              <a:rPr sz="727" u="sng" spc="22" dirty="0">
                <a:solidFill>
                  <a:srgbClr val="344EA2"/>
                </a:solidFill>
                <a:uFill>
                  <a:solidFill>
                    <a:srgbClr val="344EA2"/>
                  </a:solidFill>
                </a:uFill>
                <a:latin typeface="Arial"/>
                <a:cs typeface="Arial"/>
              </a:rPr>
              <a:t> </a:t>
            </a:r>
            <a:r>
              <a:rPr sz="727" u="sng" spc="-5" dirty="0">
                <a:solidFill>
                  <a:srgbClr val="344EA2"/>
                </a:solidFill>
                <a:uFill>
                  <a:solidFill>
                    <a:srgbClr val="344EA2"/>
                  </a:solidFill>
                </a:uFill>
                <a:latin typeface="Arial"/>
                <a:cs typeface="Arial"/>
                <a:hlinkClick r:id="rId5"/>
              </a:rPr>
              <a:t>http://hc-sc.gc.ca/fn-an/food-guide-aliment/index-eng.php</a:t>
            </a:r>
            <a:r>
              <a:rPr sz="727" spc="-5" dirty="0">
                <a:latin typeface="Arial"/>
                <a:cs typeface="Arial"/>
                <a:hlinkClick r:id="rId5"/>
              </a:rPr>
              <a:t>;</a:t>
            </a:r>
            <a:r>
              <a:rPr sz="727" spc="-5" dirty="0">
                <a:latin typeface="Arial"/>
                <a:cs typeface="Arial"/>
              </a:rPr>
              <a:t>	</a:t>
            </a:r>
            <a:r>
              <a:rPr lang="en-US" sz="727" spc="-5" dirty="0">
                <a:latin typeface="Arial"/>
                <a:cs typeface="Arial"/>
              </a:rPr>
              <a:t>			            </a:t>
            </a:r>
            <a:r>
              <a:rPr sz="727" b="1" spc="-5" dirty="0">
                <a:latin typeface="Arial"/>
                <a:cs typeface="Arial"/>
              </a:rPr>
              <a:t>Document reviewed / revised</a:t>
            </a:r>
            <a:r>
              <a:rPr sz="727" b="1" dirty="0">
                <a:latin typeface="Arial"/>
                <a:cs typeface="Arial"/>
              </a:rPr>
              <a:t> </a:t>
            </a:r>
            <a:r>
              <a:rPr sz="727" b="1" spc="-9" dirty="0">
                <a:latin typeface="Arial"/>
                <a:cs typeface="Arial"/>
              </a:rPr>
              <a:t>2018</a:t>
            </a:r>
            <a:endParaRPr sz="727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0065" y="1294825"/>
            <a:ext cx="3694780" cy="8111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14" name="object 14"/>
          <p:cNvSpPr/>
          <p:nvPr/>
        </p:nvSpPr>
        <p:spPr>
          <a:xfrm>
            <a:off x="661408" y="1273186"/>
            <a:ext cx="3712094" cy="837046"/>
          </a:xfrm>
          <a:custGeom>
            <a:avLst/>
            <a:gdLst/>
            <a:ahLst/>
            <a:cxnLst/>
            <a:rect l="l" t="t" r="r" b="b"/>
            <a:pathLst>
              <a:path w="3770629" h="920750">
                <a:moveTo>
                  <a:pt x="3770376" y="920495"/>
                </a:moveTo>
                <a:lnTo>
                  <a:pt x="3770376" y="0"/>
                </a:lnTo>
                <a:lnTo>
                  <a:pt x="0" y="0"/>
                </a:lnTo>
                <a:lnTo>
                  <a:pt x="0" y="920495"/>
                </a:lnTo>
                <a:lnTo>
                  <a:pt x="14478" y="920495"/>
                </a:lnTo>
                <a:lnTo>
                  <a:pt x="14478" y="28955"/>
                </a:lnTo>
                <a:lnTo>
                  <a:pt x="28956" y="14477"/>
                </a:lnTo>
                <a:lnTo>
                  <a:pt x="28956" y="28955"/>
                </a:lnTo>
                <a:lnTo>
                  <a:pt x="3742182" y="28955"/>
                </a:lnTo>
                <a:lnTo>
                  <a:pt x="3742182" y="14477"/>
                </a:lnTo>
                <a:lnTo>
                  <a:pt x="3756660" y="28955"/>
                </a:lnTo>
                <a:lnTo>
                  <a:pt x="3756660" y="920495"/>
                </a:lnTo>
                <a:lnTo>
                  <a:pt x="3770376" y="920495"/>
                </a:lnTo>
                <a:close/>
              </a:path>
              <a:path w="3770629" h="920750">
                <a:moveTo>
                  <a:pt x="28956" y="28955"/>
                </a:moveTo>
                <a:lnTo>
                  <a:pt x="28956" y="14477"/>
                </a:lnTo>
                <a:lnTo>
                  <a:pt x="14478" y="28955"/>
                </a:lnTo>
                <a:lnTo>
                  <a:pt x="28956" y="28955"/>
                </a:lnTo>
                <a:close/>
              </a:path>
              <a:path w="3770629" h="920750">
                <a:moveTo>
                  <a:pt x="28956" y="892301"/>
                </a:moveTo>
                <a:lnTo>
                  <a:pt x="28956" y="28955"/>
                </a:lnTo>
                <a:lnTo>
                  <a:pt x="14478" y="28955"/>
                </a:lnTo>
                <a:lnTo>
                  <a:pt x="14478" y="892301"/>
                </a:lnTo>
                <a:lnTo>
                  <a:pt x="28956" y="892301"/>
                </a:lnTo>
                <a:close/>
              </a:path>
              <a:path w="3770629" h="920750">
                <a:moveTo>
                  <a:pt x="3756660" y="892301"/>
                </a:moveTo>
                <a:lnTo>
                  <a:pt x="14478" y="892301"/>
                </a:lnTo>
                <a:lnTo>
                  <a:pt x="28956" y="906779"/>
                </a:lnTo>
                <a:lnTo>
                  <a:pt x="28955" y="920495"/>
                </a:lnTo>
                <a:lnTo>
                  <a:pt x="3742182" y="920495"/>
                </a:lnTo>
                <a:lnTo>
                  <a:pt x="3742182" y="906779"/>
                </a:lnTo>
                <a:lnTo>
                  <a:pt x="3756660" y="892301"/>
                </a:lnTo>
                <a:close/>
              </a:path>
              <a:path w="3770629" h="920750">
                <a:moveTo>
                  <a:pt x="28955" y="920495"/>
                </a:moveTo>
                <a:lnTo>
                  <a:pt x="28956" y="906779"/>
                </a:lnTo>
                <a:lnTo>
                  <a:pt x="14478" y="892301"/>
                </a:lnTo>
                <a:lnTo>
                  <a:pt x="14478" y="920495"/>
                </a:lnTo>
                <a:lnTo>
                  <a:pt x="28955" y="920495"/>
                </a:lnTo>
                <a:close/>
              </a:path>
              <a:path w="3770629" h="920750">
                <a:moveTo>
                  <a:pt x="3756660" y="28955"/>
                </a:moveTo>
                <a:lnTo>
                  <a:pt x="3742182" y="14477"/>
                </a:lnTo>
                <a:lnTo>
                  <a:pt x="3742182" y="28955"/>
                </a:lnTo>
                <a:lnTo>
                  <a:pt x="3756660" y="28955"/>
                </a:lnTo>
                <a:close/>
              </a:path>
              <a:path w="3770629" h="920750">
                <a:moveTo>
                  <a:pt x="3756660" y="892301"/>
                </a:moveTo>
                <a:lnTo>
                  <a:pt x="3756660" y="28955"/>
                </a:lnTo>
                <a:lnTo>
                  <a:pt x="3742182" y="28955"/>
                </a:lnTo>
                <a:lnTo>
                  <a:pt x="3742182" y="892301"/>
                </a:lnTo>
                <a:lnTo>
                  <a:pt x="3756660" y="892301"/>
                </a:lnTo>
                <a:close/>
              </a:path>
              <a:path w="3770629" h="920750">
                <a:moveTo>
                  <a:pt x="3756660" y="920495"/>
                </a:moveTo>
                <a:lnTo>
                  <a:pt x="3756660" y="892301"/>
                </a:lnTo>
                <a:lnTo>
                  <a:pt x="3742182" y="906779"/>
                </a:lnTo>
                <a:lnTo>
                  <a:pt x="3742182" y="920495"/>
                </a:lnTo>
                <a:lnTo>
                  <a:pt x="3756660" y="92049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15" name="object 15"/>
          <p:cNvSpPr txBox="1"/>
          <p:nvPr/>
        </p:nvSpPr>
        <p:spPr>
          <a:xfrm>
            <a:off x="754118" y="1329693"/>
            <a:ext cx="2925734" cy="305584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955" b="1" spc="-5" dirty="0">
                <a:latin typeface="Arial"/>
                <a:cs typeface="Arial"/>
              </a:rPr>
              <a:t>Screen for fall(s) or near</a:t>
            </a:r>
            <a:r>
              <a:rPr sz="955" b="1" spc="-14" dirty="0">
                <a:latin typeface="Arial"/>
                <a:cs typeface="Arial"/>
              </a:rPr>
              <a:t> </a:t>
            </a:r>
            <a:r>
              <a:rPr sz="955" b="1" spc="-5" dirty="0">
                <a:latin typeface="Arial"/>
                <a:cs typeface="Arial"/>
              </a:rPr>
              <a:t>falls:</a:t>
            </a:r>
            <a:endParaRPr sz="955" dirty="0">
              <a:latin typeface="Arial"/>
              <a:cs typeface="Arial"/>
            </a:endParaRPr>
          </a:p>
          <a:p>
            <a:pPr marL="270727" indent="-208385">
              <a:spcBef>
                <a:spcPts val="18"/>
              </a:spcBef>
              <a:buFont typeface="Symbol"/>
              <a:buChar char=""/>
              <a:tabLst>
                <a:tab pos="270727" algn="l"/>
                <a:tab pos="271304" algn="l"/>
              </a:tabLst>
            </a:pPr>
            <a:r>
              <a:rPr sz="955" dirty="0">
                <a:latin typeface="Arial"/>
                <a:cs typeface="Arial"/>
              </a:rPr>
              <a:t>Two </a:t>
            </a:r>
            <a:r>
              <a:rPr sz="955" spc="-5" dirty="0">
                <a:latin typeface="Arial"/>
                <a:cs typeface="Arial"/>
              </a:rPr>
              <a:t>or more falls or near falls in </a:t>
            </a:r>
            <a:r>
              <a:rPr sz="955" dirty="0">
                <a:solidFill>
                  <a:srgbClr val="FF0000"/>
                </a:solidFill>
                <a:latin typeface="Arial"/>
                <a:cs typeface="Arial"/>
              </a:rPr>
              <a:t>past</a:t>
            </a:r>
            <a:r>
              <a:rPr sz="955" spc="-9" dirty="0">
                <a:solidFill>
                  <a:srgbClr val="FF0000"/>
                </a:solidFill>
                <a:latin typeface="Arial"/>
                <a:cs typeface="Arial"/>
              </a:rPr>
              <a:t> year</a:t>
            </a:r>
            <a:endParaRPr sz="955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6044" y="1611037"/>
            <a:ext cx="3532850" cy="452548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219352" indent="-207807">
              <a:spcBef>
                <a:spcPts val="91"/>
              </a:spcBef>
              <a:buFont typeface="Symbol"/>
              <a:buChar char=""/>
              <a:tabLst>
                <a:tab pos="218775" algn="l"/>
                <a:tab pos="219352" algn="l"/>
              </a:tabLst>
            </a:pPr>
            <a:r>
              <a:rPr sz="955" spc="-5" dirty="0">
                <a:latin typeface="Arial"/>
                <a:cs typeface="Arial"/>
              </a:rPr>
              <a:t>Fall </a:t>
            </a:r>
            <a:r>
              <a:rPr sz="955" dirty="0">
                <a:latin typeface="Arial"/>
                <a:cs typeface="Arial"/>
              </a:rPr>
              <a:t>with</a:t>
            </a:r>
            <a:r>
              <a:rPr sz="955" spc="-22" dirty="0">
                <a:latin typeface="Arial"/>
                <a:cs typeface="Arial"/>
              </a:rPr>
              <a:t> </a:t>
            </a:r>
            <a:r>
              <a:rPr sz="955" spc="-5" dirty="0">
                <a:latin typeface="Arial"/>
                <a:cs typeface="Arial"/>
              </a:rPr>
              <a:t>injury</a:t>
            </a:r>
            <a:endParaRPr sz="955" dirty="0">
              <a:latin typeface="Arial"/>
              <a:cs typeface="Arial"/>
            </a:endParaRPr>
          </a:p>
          <a:p>
            <a:pPr marL="219352" indent="-207807">
              <a:spcBef>
                <a:spcPts val="18"/>
              </a:spcBef>
              <a:buFont typeface="Symbol"/>
              <a:buChar char=""/>
              <a:tabLst>
                <a:tab pos="218775" algn="l"/>
                <a:tab pos="219352" algn="l"/>
              </a:tabLst>
            </a:pPr>
            <a:r>
              <a:rPr sz="955" spc="-5" dirty="0">
                <a:latin typeface="Arial"/>
                <a:cs typeface="Arial"/>
              </a:rPr>
              <a:t>Difficulty </a:t>
            </a:r>
            <a:r>
              <a:rPr sz="955" dirty="0">
                <a:latin typeface="Arial"/>
                <a:cs typeface="Arial"/>
              </a:rPr>
              <a:t>with </a:t>
            </a:r>
            <a:r>
              <a:rPr sz="955" spc="-5" dirty="0">
                <a:latin typeface="Arial"/>
                <a:cs typeface="Arial"/>
              </a:rPr>
              <a:t>walking or</a:t>
            </a:r>
            <a:r>
              <a:rPr sz="955" spc="-50" dirty="0">
                <a:latin typeface="Arial"/>
                <a:cs typeface="Arial"/>
              </a:rPr>
              <a:t> </a:t>
            </a:r>
            <a:r>
              <a:rPr sz="955" spc="-5" dirty="0">
                <a:latin typeface="Arial"/>
                <a:cs typeface="Arial"/>
              </a:rPr>
              <a:t>balance</a:t>
            </a:r>
            <a:endParaRPr sz="955" dirty="0">
              <a:latin typeface="Arial"/>
              <a:cs typeface="Arial"/>
            </a:endParaRPr>
          </a:p>
          <a:p>
            <a:pPr marL="219352" indent="-207807">
              <a:spcBef>
                <a:spcPts val="14"/>
              </a:spcBef>
              <a:buFont typeface="Symbol"/>
              <a:buChar char=""/>
              <a:tabLst>
                <a:tab pos="218775" algn="l"/>
                <a:tab pos="219352" algn="l"/>
              </a:tabLst>
            </a:pPr>
            <a:r>
              <a:rPr lang="en-US" sz="955" spc="-5" dirty="0">
                <a:latin typeface="Arial"/>
                <a:cs typeface="Arial"/>
              </a:rPr>
              <a:t>S</a:t>
            </a:r>
            <a:r>
              <a:rPr sz="955" spc="-5" dirty="0">
                <a:latin typeface="Arial"/>
                <a:cs typeface="Arial"/>
              </a:rPr>
              <a:t>core of </a:t>
            </a:r>
            <a:r>
              <a:rPr sz="955" dirty="0">
                <a:latin typeface="Arial"/>
                <a:cs typeface="Arial"/>
              </a:rPr>
              <a:t>4 </a:t>
            </a:r>
            <a:r>
              <a:rPr sz="955" spc="-5" dirty="0">
                <a:latin typeface="Arial"/>
                <a:cs typeface="Arial"/>
              </a:rPr>
              <a:t>or more on Staying Independent</a:t>
            </a:r>
            <a:r>
              <a:rPr sz="955" spc="-22" dirty="0">
                <a:latin typeface="Arial"/>
                <a:cs typeface="Arial"/>
              </a:rPr>
              <a:t> </a:t>
            </a:r>
            <a:r>
              <a:rPr sz="955" spc="-5" dirty="0">
                <a:latin typeface="Arial"/>
                <a:cs typeface="Arial"/>
              </a:rPr>
              <a:t>Checklist</a:t>
            </a:r>
            <a:endParaRPr sz="955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482173" y="1339988"/>
            <a:ext cx="5040622" cy="3505667"/>
          </a:xfrm>
          <a:custGeom>
            <a:avLst/>
            <a:gdLst/>
            <a:ahLst/>
            <a:cxnLst/>
            <a:rect l="l" t="t" r="r" b="b"/>
            <a:pathLst>
              <a:path w="3678554" h="4114800">
                <a:moveTo>
                  <a:pt x="0" y="0"/>
                </a:moveTo>
                <a:lnTo>
                  <a:pt x="0" y="4114799"/>
                </a:lnTo>
                <a:lnTo>
                  <a:pt x="3678174" y="4114799"/>
                </a:lnTo>
                <a:lnTo>
                  <a:pt x="3678174" y="0"/>
                </a:lnTo>
                <a:lnTo>
                  <a:pt x="0" y="0"/>
                </a:lnTo>
                <a:close/>
              </a:path>
            </a:pathLst>
          </a:custGeom>
          <a:solidFill>
            <a:srgbClr val="FCFADC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35" name="object 35"/>
          <p:cNvSpPr/>
          <p:nvPr/>
        </p:nvSpPr>
        <p:spPr>
          <a:xfrm>
            <a:off x="6958236" y="5536623"/>
            <a:ext cx="4297922" cy="685800"/>
          </a:xfrm>
          <a:custGeom>
            <a:avLst/>
            <a:gdLst/>
            <a:ahLst/>
            <a:cxnLst/>
            <a:rect l="l" t="t" r="r" b="b"/>
            <a:pathLst>
              <a:path w="3580765" h="754379">
                <a:moveTo>
                  <a:pt x="0" y="0"/>
                </a:moveTo>
                <a:lnTo>
                  <a:pt x="0" y="754380"/>
                </a:lnTo>
                <a:lnTo>
                  <a:pt x="3580638" y="754380"/>
                </a:lnTo>
                <a:lnTo>
                  <a:pt x="3580638" y="0"/>
                </a:lnTo>
                <a:lnTo>
                  <a:pt x="0" y="0"/>
                </a:lnTo>
                <a:close/>
              </a:path>
            </a:pathLst>
          </a:custGeom>
          <a:solidFill>
            <a:srgbClr val="FACACA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36" name="object 36"/>
          <p:cNvSpPr/>
          <p:nvPr/>
        </p:nvSpPr>
        <p:spPr>
          <a:xfrm>
            <a:off x="6958236" y="5536623"/>
            <a:ext cx="4297922" cy="711777"/>
          </a:xfrm>
          <a:custGeom>
            <a:avLst/>
            <a:gdLst/>
            <a:ahLst/>
            <a:cxnLst/>
            <a:rect l="l" t="t" r="r" b="b"/>
            <a:pathLst>
              <a:path w="3609340" h="782954">
                <a:moveTo>
                  <a:pt x="3608831" y="782574"/>
                </a:moveTo>
                <a:lnTo>
                  <a:pt x="3608831" y="0"/>
                </a:lnTo>
                <a:lnTo>
                  <a:pt x="0" y="0"/>
                </a:lnTo>
                <a:lnTo>
                  <a:pt x="0" y="782574"/>
                </a:lnTo>
                <a:lnTo>
                  <a:pt x="13715" y="782574"/>
                </a:lnTo>
                <a:lnTo>
                  <a:pt x="13715" y="28193"/>
                </a:lnTo>
                <a:lnTo>
                  <a:pt x="28193" y="14477"/>
                </a:lnTo>
                <a:lnTo>
                  <a:pt x="28193" y="28193"/>
                </a:lnTo>
                <a:lnTo>
                  <a:pt x="3579875" y="28193"/>
                </a:lnTo>
                <a:lnTo>
                  <a:pt x="3579875" y="14477"/>
                </a:lnTo>
                <a:lnTo>
                  <a:pt x="3594354" y="28193"/>
                </a:lnTo>
                <a:lnTo>
                  <a:pt x="3594354" y="782574"/>
                </a:lnTo>
                <a:lnTo>
                  <a:pt x="3608831" y="782574"/>
                </a:lnTo>
                <a:close/>
              </a:path>
              <a:path w="3609340" h="782954">
                <a:moveTo>
                  <a:pt x="28193" y="28193"/>
                </a:moveTo>
                <a:lnTo>
                  <a:pt x="28193" y="14477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3609340" h="782954">
                <a:moveTo>
                  <a:pt x="28193" y="754380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754380"/>
                </a:lnTo>
                <a:lnTo>
                  <a:pt x="28193" y="754380"/>
                </a:lnTo>
                <a:close/>
              </a:path>
              <a:path w="3609340" h="782954">
                <a:moveTo>
                  <a:pt x="3594354" y="754380"/>
                </a:moveTo>
                <a:lnTo>
                  <a:pt x="13715" y="754380"/>
                </a:lnTo>
                <a:lnTo>
                  <a:pt x="28193" y="768857"/>
                </a:lnTo>
                <a:lnTo>
                  <a:pt x="28193" y="782574"/>
                </a:lnTo>
                <a:lnTo>
                  <a:pt x="3579875" y="782574"/>
                </a:lnTo>
                <a:lnTo>
                  <a:pt x="3579875" y="768858"/>
                </a:lnTo>
                <a:lnTo>
                  <a:pt x="3594354" y="754380"/>
                </a:lnTo>
                <a:close/>
              </a:path>
              <a:path w="3609340" h="782954">
                <a:moveTo>
                  <a:pt x="28193" y="782574"/>
                </a:moveTo>
                <a:lnTo>
                  <a:pt x="28193" y="768857"/>
                </a:lnTo>
                <a:lnTo>
                  <a:pt x="13715" y="754380"/>
                </a:lnTo>
                <a:lnTo>
                  <a:pt x="13715" y="782574"/>
                </a:lnTo>
                <a:lnTo>
                  <a:pt x="28193" y="782574"/>
                </a:lnTo>
                <a:close/>
              </a:path>
              <a:path w="3609340" h="782954">
                <a:moveTo>
                  <a:pt x="3594354" y="28193"/>
                </a:moveTo>
                <a:lnTo>
                  <a:pt x="3579875" y="14477"/>
                </a:lnTo>
                <a:lnTo>
                  <a:pt x="3579875" y="28193"/>
                </a:lnTo>
                <a:lnTo>
                  <a:pt x="3594354" y="28193"/>
                </a:lnTo>
                <a:close/>
              </a:path>
              <a:path w="3609340" h="782954">
                <a:moveTo>
                  <a:pt x="3594354" y="754380"/>
                </a:moveTo>
                <a:lnTo>
                  <a:pt x="3594354" y="28193"/>
                </a:lnTo>
                <a:lnTo>
                  <a:pt x="3579875" y="28193"/>
                </a:lnTo>
                <a:lnTo>
                  <a:pt x="3579875" y="754380"/>
                </a:lnTo>
                <a:lnTo>
                  <a:pt x="3594354" y="754380"/>
                </a:lnTo>
                <a:close/>
              </a:path>
              <a:path w="3609340" h="782954">
                <a:moveTo>
                  <a:pt x="3594354" y="782574"/>
                </a:moveTo>
                <a:lnTo>
                  <a:pt x="3594354" y="754380"/>
                </a:lnTo>
                <a:lnTo>
                  <a:pt x="3579875" y="768858"/>
                </a:lnTo>
                <a:lnTo>
                  <a:pt x="3579875" y="782574"/>
                </a:lnTo>
                <a:lnTo>
                  <a:pt x="3594354" y="782574"/>
                </a:lnTo>
                <a:close/>
              </a:path>
            </a:pathLst>
          </a:custGeom>
          <a:solidFill>
            <a:srgbClr val="9E1C25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37" name="object 37"/>
          <p:cNvSpPr txBox="1"/>
          <p:nvPr/>
        </p:nvSpPr>
        <p:spPr>
          <a:xfrm>
            <a:off x="7316670" y="5585706"/>
            <a:ext cx="4183319" cy="601721"/>
          </a:xfrm>
          <a:prstGeom prst="rect">
            <a:avLst/>
          </a:prstGeom>
        </p:spPr>
        <p:txBody>
          <a:bodyPr vert="horz" wrap="square" lIns="0" tIns="8082" rIns="0" bIns="0" rtlCol="0">
            <a:spAutoFit/>
          </a:bodyPr>
          <a:lstStyle/>
          <a:p>
            <a:pPr marL="62919" marR="62342">
              <a:lnSpc>
                <a:spcPct val="102499"/>
              </a:lnSpc>
              <a:spcBef>
                <a:spcPts val="63"/>
              </a:spcBef>
            </a:pPr>
            <a:r>
              <a:rPr sz="955" b="1" dirty="0">
                <a:latin typeface="Arial"/>
                <a:cs typeface="Arial"/>
              </a:rPr>
              <a:t>If </a:t>
            </a:r>
            <a:r>
              <a:rPr sz="955" b="1" spc="-5" dirty="0">
                <a:latin typeface="Arial"/>
                <a:cs typeface="Arial"/>
              </a:rPr>
              <a:t>appropriate, refer to specialized </a:t>
            </a:r>
            <a:r>
              <a:rPr sz="955" b="1" dirty="0">
                <a:latin typeface="Arial"/>
                <a:cs typeface="Arial"/>
              </a:rPr>
              <a:t>Geriatric </a:t>
            </a:r>
            <a:r>
              <a:rPr sz="955" b="1" spc="-5" dirty="0">
                <a:latin typeface="Arial"/>
                <a:cs typeface="Arial"/>
              </a:rPr>
              <a:t>services and/  or community </a:t>
            </a:r>
            <a:r>
              <a:rPr sz="955" b="1" dirty="0">
                <a:latin typeface="Arial"/>
                <a:cs typeface="Arial"/>
              </a:rPr>
              <a:t>programs. </a:t>
            </a:r>
            <a:r>
              <a:rPr sz="955" b="1" spc="-5" dirty="0">
                <a:latin typeface="Arial"/>
                <a:cs typeface="Arial"/>
              </a:rPr>
              <a:t>See</a:t>
            </a:r>
            <a:r>
              <a:rPr sz="955" b="1" spc="-22" dirty="0">
                <a:latin typeface="Arial"/>
                <a:cs typeface="Arial"/>
              </a:rPr>
              <a:t> </a:t>
            </a:r>
            <a:r>
              <a:rPr sz="955" b="1" dirty="0">
                <a:solidFill>
                  <a:srgbClr val="344EA1"/>
                </a:solidFill>
                <a:latin typeface="Arial"/>
                <a:cs typeface="Arial"/>
                <a:hlinkClick r:id="rId7"/>
              </a:rPr>
              <a:t>www.rgpeo.com</a:t>
            </a:r>
            <a:r>
              <a:rPr sz="955" b="1" dirty="0">
                <a:latin typeface="Arial"/>
                <a:cs typeface="Arial"/>
                <a:hlinkClick r:id="rId7"/>
              </a:rPr>
              <a:t>.</a:t>
            </a:r>
            <a:endParaRPr sz="955" dirty="0">
              <a:latin typeface="Arial"/>
              <a:cs typeface="Arial"/>
            </a:endParaRPr>
          </a:p>
          <a:p>
            <a:pPr>
              <a:spcBef>
                <a:spcPts val="18"/>
              </a:spcBef>
            </a:pPr>
            <a:endParaRPr sz="818" dirty="0">
              <a:latin typeface="Arial"/>
              <a:cs typeface="Arial"/>
            </a:endParaRPr>
          </a:p>
          <a:p>
            <a:pPr marL="62919">
              <a:spcBef>
                <a:spcPts val="5"/>
              </a:spcBef>
            </a:pPr>
            <a:r>
              <a:rPr sz="1091" b="1" spc="-5" dirty="0">
                <a:latin typeface="Arial"/>
                <a:cs typeface="Arial"/>
              </a:rPr>
              <a:t>See referral and resource list at</a:t>
            </a:r>
            <a:r>
              <a:rPr sz="1091" b="1" spc="5" dirty="0">
                <a:latin typeface="Arial"/>
                <a:cs typeface="Arial"/>
              </a:rPr>
              <a:t> </a:t>
            </a:r>
            <a:r>
              <a:rPr sz="1091" b="1" i="1" u="sng" spc="-5" dirty="0">
                <a:solidFill>
                  <a:srgbClr val="344EA1"/>
                </a:solidFill>
                <a:uFill>
                  <a:solidFill>
                    <a:srgbClr val="344EA1"/>
                  </a:solidFill>
                </a:uFill>
                <a:latin typeface="Arial"/>
                <a:cs typeface="Arial"/>
              </a:rPr>
              <a:t>sto</a:t>
            </a:r>
            <a:r>
              <a:rPr sz="1091" b="1" i="1" u="sng" spc="-5" dirty="0">
                <a:solidFill>
                  <a:srgbClr val="344EA2"/>
                </a:solidFill>
                <a:uFill>
                  <a:solidFill>
                    <a:srgbClr val="344EA1"/>
                  </a:solidFill>
                </a:uFill>
                <a:latin typeface="Arial"/>
                <a:cs typeface="Arial"/>
              </a:rPr>
              <a:t>pfalls.ca</a:t>
            </a:r>
            <a:endParaRPr sz="1091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2903" y="990600"/>
            <a:ext cx="11420970" cy="167948"/>
          </a:xfrm>
          <a:prstGeom prst="rect">
            <a:avLst/>
          </a:prstGeom>
          <a:ln w="28575">
            <a:solidFill>
              <a:srgbClr val="1130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20782" rIns="0" bIns="0" rtlCol="0">
            <a:spAutoFit/>
          </a:bodyPr>
          <a:lstStyle/>
          <a:p>
            <a:pPr marL="11545" marR="4618" algn="ctr">
              <a:spcBef>
                <a:spcPts val="164"/>
              </a:spcBef>
            </a:pPr>
            <a:r>
              <a:rPr sz="955" b="1" spc="-5" dirty="0">
                <a:latin typeface="Arial"/>
                <a:cs typeface="Arial"/>
              </a:rPr>
              <a:t>All adults 65+ should be screened for falls on an </a:t>
            </a:r>
            <a:r>
              <a:rPr sz="955" b="1" spc="-5" dirty="0">
                <a:solidFill>
                  <a:srgbClr val="ED2224"/>
                </a:solidFill>
                <a:latin typeface="Arial"/>
                <a:cs typeface="Arial"/>
              </a:rPr>
              <a:t>annual basis </a:t>
            </a:r>
            <a:r>
              <a:rPr sz="955" b="1" spc="-5" dirty="0">
                <a:latin typeface="Arial"/>
                <a:cs typeface="Arial"/>
              </a:rPr>
              <a:t>in community  programs or </a:t>
            </a:r>
            <a:r>
              <a:rPr sz="955" b="1" dirty="0">
                <a:latin typeface="Arial"/>
                <a:cs typeface="Arial"/>
              </a:rPr>
              <a:t>with a </a:t>
            </a:r>
            <a:r>
              <a:rPr sz="955" b="1" spc="-5" dirty="0">
                <a:latin typeface="Arial"/>
                <a:cs typeface="Arial"/>
              </a:rPr>
              <a:t>Primary Care</a:t>
            </a:r>
            <a:r>
              <a:rPr sz="955" b="1" spc="-46" dirty="0">
                <a:latin typeface="Arial"/>
                <a:cs typeface="Arial"/>
              </a:rPr>
              <a:t> </a:t>
            </a:r>
            <a:r>
              <a:rPr sz="955" b="1" spc="-5" dirty="0">
                <a:latin typeface="Arial"/>
                <a:cs typeface="Arial"/>
              </a:rPr>
              <a:t>Practitioner.</a:t>
            </a:r>
            <a:r>
              <a:rPr lang="en-US" sz="955" dirty="0">
                <a:latin typeface="Arial"/>
                <a:cs typeface="Arial"/>
              </a:rPr>
              <a:t> </a:t>
            </a:r>
            <a:r>
              <a:rPr sz="955" b="1" spc="-5" dirty="0">
                <a:latin typeface="Arial"/>
                <a:cs typeface="Arial"/>
              </a:rPr>
              <a:t>Consider </a:t>
            </a:r>
            <a:r>
              <a:rPr sz="955" b="1" dirty="0">
                <a:latin typeface="Arial"/>
                <a:cs typeface="Arial"/>
              </a:rPr>
              <a:t>a </a:t>
            </a:r>
            <a:r>
              <a:rPr sz="955" b="1" spc="-5" dirty="0">
                <a:latin typeface="Arial"/>
                <a:cs typeface="Arial"/>
              </a:rPr>
              <a:t>self-screening tool: “Staying Independent Checklist”</a:t>
            </a:r>
            <a:r>
              <a:rPr sz="955" b="1" spc="-18" dirty="0">
                <a:latin typeface="Arial"/>
                <a:cs typeface="Arial"/>
              </a:rPr>
              <a:t> </a:t>
            </a:r>
            <a:r>
              <a:rPr sz="955" b="1" dirty="0">
                <a:latin typeface="Arial"/>
                <a:cs typeface="Arial"/>
              </a:rPr>
              <a:t>*</a:t>
            </a:r>
            <a:endParaRPr sz="955" dirty="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73300" y="4974646"/>
            <a:ext cx="4335676" cy="13623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45" name="object 45"/>
          <p:cNvSpPr/>
          <p:nvPr/>
        </p:nvSpPr>
        <p:spPr>
          <a:xfrm>
            <a:off x="660833" y="4961949"/>
            <a:ext cx="4360823" cy="1388341"/>
          </a:xfrm>
          <a:custGeom>
            <a:avLst/>
            <a:gdLst/>
            <a:ahLst/>
            <a:cxnLst/>
            <a:rect l="l" t="t" r="r" b="b"/>
            <a:pathLst>
              <a:path w="4175125" h="1527175">
                <a:moveTo>
                  <a:pt x="4174998" y="1262633"/>
                </a:moveTo>
                <a:lnTo>
                  <a:pt x="4174998" y="263651"/>
                </a:lnTo>
                <a:lnTo>
                  <a:pt x="4173474" y="236219"/>
                </a:lnTo>
                <a:lnTo>
                  <a:pt x="4166616" y="197357"/>
                </a:lnTo>
                <a:lnTo>
                  <a:pt x="4153662" y="160781"/>
                </a:lnTo>
                <a:lnTo>
                  <a:pt x="4149090" y="149351"/>
                </a:lnTo>
                <a:lnTo>
                  <a:pt x="4129278" y="115823"/>
                </a:lnTo>
                <a:lnTo>
                  <a:pt x="4114038" y="96011"/>
                </a:lnTo>
                <a:lnTo>
                  <a:pt x="4106417" y="86105"/>
                </a:lnTo>
                <a:lnTo>
                  <a:pt x="4088129" y="67817"/>
                </a:lnTo>
                <a:lnTo>
                  <a:pt x="4078224" y="60197"/>
                </a:lnTo>
                <a:lnTo>
                  <a:pt x="4068317" y="51815"/>
                </a:lnTo>
                <a:lnTo>
                  <a:pt x="4013454" y="20573"/>
                </a:lnTo>
                <a:lnTo>
                  <a:pt x="3976116" y="8381"/>
                </a:lnTo>
                <a:lnTo>
                  <a:pt x="3963924" y="5333"/>
                </a:lnTo>
                <a:lnTo>
                  <a:pt x="3950970" y="3047"/>
                </a:lnTo>
                <a:lnTo>
                  <a:pt x="3937254" y="761"/>
                </a:lnTo>
                <a:lnTo>
                  <a:pt x="3925062" y="44"/>
                </a:lnTo>
                <a:lnTo>
                  <a:pt x="249936" y="0"/>
                </a:lnTo>
                <a:lnTo>
                  <a:pt x="236220" y="1523"/>
                </a:lnTo>
                <a:lnTo>
                  <a:pt x="197357" y="8381"/>
                </a:lnTo>
                <a:lnTo>
                  <a:pt x="160781" y="20573"/>
                </a:lnTo>
                <a:lnTo>
                  <a:pt x="126491" y="38099"/>
                </a:lnTo>
                <a:lnTo>
                  <a:pt x="105917" y="52577"/>
                </a:lnTo>
                <a:lnTo>
                  <a:pt x="95249" y="60197"/>
                </a:lnTo>
                <a:lnTo>
                  <a:pt x="86105" y="68579"/>
                </a:lnTo>
                <a:lnTo>
                  <a:pt x="67817" y="86867"/>
                </a:lnTo>
                <a:lnTo>
                  <a:pt x="60197" y="96011"/>
                </a:lnTo>
                <a:lnTo>
                  <a:pt x="51815" y="105917"/>
                </a:lnTo>
                <a:lnTo>
                  <a:pt x="25907" y="149351"/>
                </a:lnTo>
                <a:lnTo>
                  <a:pt x="11429" y="185927"/>
                </a:lnTo>
                <a:lnTo>
                  <a:pt x="761" y="236981"/>
                </a:lnTo>
                <a:lnTo>
                  <a:pt x="0" y="250697"/>
                </a:lnTo>
                <a:lnTo>
                  <a:pt x="0" y="1277111"/>
                </a:lnTo>
                <a:lnTo>
                  <a:pt x="3048" y="1303782"/>
                </a:lnTo>
                <a:lnTo>
                  <a:pt x="5334" y="1316736"/>
                </a:lnTo>
                <a:lnTo>
                  <a:pt x="8382" y="1328927"/>
                </a:lnTo>
                <a:lnTo>
                  <a:pt x="11430" y="1341882"/>
                </a:lnTo>
                <a:lnTo>
                  <a:pt x="20574" y="1366265"/>
                </a:lnTo>
                <a:lnTo>
                  <a:pt x="25908" y="1377695"/>
                </a:lnTo>
                <a:lnTo>
                  <a:pt x="28194" y="1381982"/>
                </a:lnTo>
                <a:lnTo>
                  <a:pt x="28194" y="263651"/>
                </a:lnTo>
                <a:lnTo>
                  <a:pt x="29718" y="239267"/>
                </a:lnTo>
                <a:lnTo>
                  <a:pt x="38861" y="193547"/>
                </a:lnTo>
                <a:lnTo>
                  <a:pt x="62483" y="141731"/>
                </a:lnTo>
                <a:lnTo>
                  <a:pt x="97535" y="96773"/>
                </a:lnTo>
                <a:lnTo>
                  <a:pt x="141731" y="62483"/>
                </a:lnTo>
                <a:lnTo>
                  <a:pt x="182879" y="42671"/>
                </a:lnTo>
                <a:lnTo>
                  <a:pt x="205740" y="35813"/>
                </a:lnTo>
                <a:lnTo>
                  <a:pt x="216408" y="32765"/>
                </a:lnTo>
                <a:lnTo>
                  <a:pt x="228600" y="31241"/>
                </a:lnTo>
                <a:lnTo>
                  <a:pt x="240029" y="29717"/>
                </a:lnTo>
                <a:lnTo>
                  <a:pt x="263652" y="28241"/>
                </a:lnTo>
                <a:lnTo>
                  <a:pt x="3911346" y="28238"/>
                </a:lnTo>
                <a:lnTo>
                  <a:pt x="3970020" y="35813"/>
                </a:lnTo>
                <a:lnTo>
                  <a:pt x="4013454" y="51815"/>
                </a:lnTo>
                <a:lnTo>
                  <a:pt x="4052316" y="75437"/>
                </a:lnTo>
                <a:lnTo>
                  <a:pt x="4092702" y="114299"/>
                </a:lnTo>
                <a:lnTo>
                  <a:pt x="4117848" y="151637"/>
                </a:lnTo>
                <a:lnTo>
                  <a:pt x="4136136" y="194309"/>
                </a:lnTo>
                <a:lnTo>
                  <a:pt x="4145279" y="240029"/>
                </a:lnTo>
                <a:lnTo>
                  <a:pt x="4146041" y="252221"/>
                </a:lnTo>
                <a:lnTo>
                  <a:pt x="4146041" y="1382649"/>
                </a:lnTo>
                <a:lnTo>
                  <a:pt x="4149090" y="1376933"/>
                </a:lnTo>
                <a:lnTo>
                  <a:pt x="4162805" y="1341119"/>
                </a:lnTo>
                <a:lnTo>
                  <a:pt x="4171950" y="1303019"/>
                </a:lnTo>
                <a:lnTo>
                  <a:pt x="4173474" y="1289303"/>
                </a:lnTo>
                <a:lnTo>
                  <a:pt x="4174998" y="1262633"/>
                </a:lnTo>
                <a:close/>
              </a:path>
              <a:path w="4175125" h="1527175">
                <a:moveTo>
                  <a:pt x="4146041" y="1382649"/>
                </a:moveTo>
                <a:lnTo>
                  <a:pt x="4146041" y="1275587"/>
                </a:lnTo>
                <a:lnTo>
                  <a:pt x="4145279" y="1287017"/>
                </a:lnTo>
                <a:lnTo>
                  <a:pt x="4143755" y="1299209"/>
                </a:lnTo>
                <a:lnTo>
                  <a:pt x="4139184" y="1322069"/>
                </a:lnTo>
                <a:lnTo>
                  <a:pt x="4135374" y="1333499"/>
                </a:lnTo>
                <a:lnTo>
                  <a:pt x="4132326" y="1344167"/>
                </a:lnTo>
                <a:lnTo>
                  <a:pt x="4105655" y="1395221"/>
                </a:lnTo>
                <a:lnTo>
                  <a:pt x="4077462" y="1429511"/>
                </a:lnTo>
                <a:lnTo>
                  <a:pt x="4042410" y="1458467"/>
                </a:lnTo>
                <a:lnTo>
                  <a:pt x="3991355" y="1484375"/>
                </a:lnTo>
                <a:lnTo>
                  <a:pt x="3946398" y="1495805"/>
                </a:lnTo>
                <a:lnTo>
                  <a:pt x="249936" y="1497996"/>
                </a:lnTo>
                <a:lnTo>
                  <a:pt x="239268" y="1497330"/>
                </a:lnTo>
                <a:lnTo>
                  <a:pt x="227838" y="1495805"/>
                </a:lnTo>
                <a:lnTo>
                  <a:pt x="204978" y="1491233"/>
                </a:lnTo>
                <a:lnTo>
                  <a:pt x="193548" y="1487423"/>
                </a:lnTo>
                <a:lnTo>
                  <a:pt x="182880" y="1484376"/>
                </a:lnTo>
                <a:lnTo>
                  <a:pt x="131826" y="1457705"/>
                </a:lnTo>
                <a:lnTo>
                  <a:pt x="96774" y="1429511"/>
                </a:lnTo>
                <a:lnTo>
                  <a:pt x="82296" y="1412748"/>
                </a:lnTo>
                <a:lnTo>
                  <a:pt x="74676" y="1403604"/>
                </a:lnTo>
                <a:lnTo>
                  <a:pt x="51054" y="1364742"/>
                </a:lnTo>
                <a:lnTo>
                  <a:pt x="32766" y="1309877"/>
                </a:lnTo>
                <a:lnTo>
                  <a:pt x="28194" y="1262633"/>
                </a:lnTo>
                <a:lnTo>
                  <a:pt x="28194" y="1381982"/>
                </a:lnTo>
                <a:lnTo>
                  <a:pt x="60198" y="1431036"/>
                </a:lnTo>
                <a:lnTo>
                  <a:pt x="96012" y="1466849"/>
                </a:lnTo>
                <a:lnTo>
                  <a:pt x="127254" y="1488948"/>
                </a:lnTo>
                <a:lnTo>
                  <a:pt x="161544" y="1506473"/>
                </a:lnTo>
                <a:lnTo>
                  <a:pt x="198120" y="1518665"/>
                </a:lnTo>
                <a:lnTo>
                  <a:pt x="236982" y="1525523"/>
                </a:lnTo>
                <a:lnTo>
                  <a:pt x="251460" y="1526330"/>
                </a:lnTo>
                <a:lnTo>
                  <a:pt x="263652" y="1527048"/>
                </a:lnTo>
                <a:lnTo>
                  <a:pt x="3911346" y="1527047"/>
                </a:lnTo>
                <a:lnTo>
                  <a:pt x="3951732" y="1523999"/>
                </a:lnTo>
                <a:lnTo>
                  <a:pt x="3989832" y="1514855"/>
                </a:lnTo>
                <a:lnTo>
                  <a:pt x="4014216" y="1505711"/>
                </a:lnTo>
                <a:lnTo>
                  <a:pt x="4025646" y="1501139"/>
                </a:lnTo>
                <a:lnTo>
                  <a:pt x="4037076" y="1495043"/>
                </a:lnTo>
                <a:lnTo>
                  <a:pt x="4047744" y="1488185"/>
                </a:lnTo>
                <a:lnTo>
                  <a:pt x="4059174" y="1481327"/>
                </a:lnTo>
                <a:lnTo>
                  <a:pt x="4069079" y="1474469"/>
                </a:lnTo>
                <a:lnTo>
                  <a:pt x="4078986" y="1466087"/>
                </a:lnTo>
                <a:lnTo>
                  <a:pt x="4088891" y="1458467"/>
                </a:lnTo>
                <a:lnTo>
                  <a:pt x="4114800" y="1430273"/>
                </a:lnTo>
                <a:lnTo>
                  <a:pt x="4136898" y="1399793"/>
                </a:lnTo>
                <a:lnTo>
                  <a:pt x="4146041" y="13826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46" name="object 46"/>
          <p:cNvSpPr/>
          <p:nvPr/>
        </p:nvSpPr>
        <p:spPr>
          <a:xfrm>
            <a:off x="751580" y="5093564"/>
            <a:ext cx="3613265" cy="11249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47" name="object 47"/>
          <p:cNvSpPr txBox="1"/>
          <p:nvPr/>
        </p:nvSpPr>
        <p:spPr>
          <a:xfrm>
            <a:off x="824546" y="5077865"/>
            <a:ext cx="4097830" cy="1287135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955" spc="-5" dirty="0">
                <a:latin typeface="Arial"/>
                <a:cs typeface="Arial"/>
              </a:rPr>
              <a:t>Health Promotion Key</a:t>
            </a:r>
            <a:r>
              <a:rPr sz="955" dirty="0">
                <a:latin typeface="Arial"/>
                <a:cs typeface="Arial"/>
              </a:rPr>
              <a:t> </a:t>
            </a:r>
            <a:r>
              <a:rPr sz="955" spc="-5" dirty="0">
                <a:latin typeface="Arial"/>
                <a:cs typeface="Arial"/>
              </a:rPr>
              <a:t>Messages:</a:t>
            </a:r>
            <a:endParaRPr sz="955" dirty="0">
              <a:latin typeface="Arial"/>
              <a:cs typeface="Arial"/>
            </a:endParaRPr>
          </a:p>
          <a:p>
            <a:pPr marL="427160" marR="4618" indent="-207807">
              <a:lnSpc>
                <a:spcPts val="936"/>
              </a:lnSpc>
              <a:spcBef>
                <a:spcPts val="82"/>
              </a:spcBef>
              <a:buFont typeface="Symbol"/>
              <a:buChar char=""/>
              <a:tabLst>
                <a:tab pos="426582" algn="l"/>
                <a:tab pos="427160" algn="l"/>
              </a:tabLst>
            </a:pPr>
            <a:r>
              <a:rPr sz="955" spc="-5" dirty="0">
                <a:latin typeface="Arial"/>
                <a:cs typeface="Arial"/>
              </a:rPr>
              <a:t>Encourage regular periodic health visit; annual medication,  alcohol review and eye</a:t>
            </a:r>
            <a:r>
              <a:rPr sz="955" spc="5" dirty="0">
                <a:latin typeface="Arial"/>
                <a:cs typeface="Arial"/>
              </a:rPr>
              <a:t> </a:t>
            </a:r>
            <a:r>
              <a:rPr sz="955" spc="-5" dirty="0">
                <a:latin typeface="Arial"/>
                <a:cs typeface="Arial"/>
              </a:rPr>
              <a:t>exam</a:t>
            </a:r>
            <a:endParaRPr lang="en-US" sz="955" spc="-5" dirty="0">
              <a:latin typeface="Arial"/>
              <a:cs typeface="Arial"/>
            </a:endParaRPr>
          </a:p>
          <a:p>
            <a:pPr marL="427160" marR="4618" indent="-207807">
              <a:lnSpc>
                <a:spcPts val="936"/>
              </a:lnSpc>
              <a:spcBef>
                <a:spcPts val="82"/>
              </a:spcBef>
              <a:buFont typeface="Symbol"/>
              <a:buChar char=""/>
              <a:tabLst>
                <a:tab pos="426582" algn="l"/>
                <a:tab pos="427160" algn="l"/>
              </a:tabLst>
            </a:pPr>
            <a:r>
              <a:rPr lang="en-US" sz="955" spc="-5" dirty="0">
                <a:latin typeface="Arial"/>
                <a:cs typeface="Arial"/>
              </a:rPr>
              <a:t>Complete </a:t>
            </a:r>
            <a:r>
              <a:rPr lang="en-US" sz="955" dirty="0">
                <a:latin typeface="Arial"/>
                <a:cs typeface="Arial"/>
              </a:rPr>
              <a:t>a home </a:t>
            </a:r>
            <a:r>
              <a:rPr lang="en-US" sz="955" spc="-5" dirty="0">
                <a:latin typeface="Arial"/>
                <a:cs typeface="Arial"/>
              </a:rPr>
              <a:t>safety checklist annually</a:t>
            </a:r>
            <a:endParaRPr lang="en-US" sz="955" dirty="0">
              <a:latin typeface="Arial"/>
              <a:cs typeface="Arial"/>
            </a:endParaRPr>
          </a:p>
          <a:p>
            <a:pPr marL="427160" marR="4618" indent="-207807">
              <a:lnSpc>
                <a:spcPts val="936"/>
              </a:lnSpc>
              <a:spcBef>
                <a:spcPts val="82"/>
              </a:spcBef>
              <a:buFont typeface="Symbol"/>
              <a:buChar char=""/>
              <a:tabLst>
                <a:tab pos="426582" algn="l"/>
                <a:tab pos="427160" algn="l"/>
              </a:tabLst>
            </a:pPr>
            <a:r>
              <a:rPr lang="en-US" sz="955" spc="-5" dirty="0">
                <a:latin typeface="Arial"/>
                <a:cs typeface="Arial"/>
              </a:rPr>
              <a:t>150 minutes of physical activity per week </a:t>
            </a:r>
            <a:r>
              <a:rPr lang="en-US" sz="955" dirty="0">
                <a:latin typeface="Arial"/>
                <a:cs typeface="Arial"/>
              </a:rPr>
              <a:t>– </a:t>
            </a:r>
            <a:r>
              <a:rPr lang="en-US" sz="955" spc="-5" dirty="0">
                <a:latin typeface="Arial"/>
                <a:cs typeface="Arial"/>
              </a:rPr>
              <a:t>consider Champlain  Exercise </a:t>
            </a:r>
            <a:r>
              <a:rPr lang="en-US" sz="955" dirty="0">
                <a:latin typeface="Arial"/>
                <a:cs typeface="Arial"/>
              </a:rPr>
              <a:t>Programs:</a:t>
            </a:r>
            <a:r>
              <a:rPr lang="en-US" sz="955" spc="-5" dirty="0">
                <a:solidFill>
                  <a:srgbClr val="1F4778"/>
                </a:solidFill>
                <a:latin typeface="Arial"/>
                <a:cs typeface="Arial"/>
              </a:rPr>
              <a:t> </a:t>
            </a:r>
            <a:r>
              <a:rPr lang="en-US" sz="955" u="sng" spc="-5" dirty="0">
                <a:solidFill>
                  <a:srgbClr val="1F4778"/>
                </a:solidFill>
                <a:uFill>
                  <a:solidFill>
                    <a:srgbClr val="1E4778"/>
                  </a:solidFill>
                </a:uFill>
                <a:latin typeface="Arial"/>
                <a:cs typeface="Arial"/>
              </a:rPr>
              <a:t>Champlainhealthline.ca</a:t>
            </a:r>
            <a:endParaRPr lang="en-US" sz="955" u="sng" dirty="0">
              <a:solidFill>
                <a:srgbClr val="1F4778"/>
              </a:solidFill>
              <a:uFill>
                <a:solidFill>
                  <a:srgbClr val="1E4778"/>
                </a:solidFill>
              </a:uFill>
              <a:latin typeface="Arial"/>
              <a:cs typeface="Arial"/>
            </a:endParaRPr>
          </a:p>
          <a:p>
            <a:pPr marL="427160" marR="4618" indent="-207807">
              <a:lnSpc>
                <a:spcPts val="936"/>
              </a:lnSpc>
              <a:spcBef>
                <a:spcPts val="82"/>
              </a:spcBef>
              <a:buFont typeface="Symbol"/>
              <a:buChar char=""/>
              <a:tabLst>
                <a:tab pos="426582" algn="l"/>
                <a:tab pos="427160" algn="l"/>
              </a:tabLst>
            </a:pPr>
            <a:r>
              <a:rPr lang="en-US" sz="955" spc="-5" dirty="0">
                <a:latin typeface="Arial"/>
                <a:cs typeface="Arial"/>
              </a:rPr>
              <a:t>Muscle and bone strengthening exercises to improve</a:t>
            </a:r>
            <a:r>
              <a:rPr lang="en-US" sz="955" spc="32" dirty="0">
                <a:latin typeface="Arial"/>
                <a:cs typeface="Arial"/>
              </a:rPr>
              <a:t> </a:t>
            </a:r>
            <a:r>
              <a:rPr lang="en-US" sz="955" spc="-5" dirty="0">
                <a:latin typeface="Arial"/>
                <a:cs typeface="Arial"/>
              </a:rPr>
              <a:t>balance</a:t>
            </a:r>
            <a:endParaRPr lang="en-US" sz="955" dirty="0">
              <a:latin typeface="Arial"/>
              <a:cs typeface="Arial"/>
            </a:endParaRPr>
          </a:p>
          <a:p>
            <a:pPr marL="427160" marR="4618" indent="-207807">
              <a:lnSpc>
                <a:spcPts val="936"/>
              </a:lnSpc>
              <a:spcBef>
                <a:spcPts val="82"/>
              </a:spcBef>
              <a:buFont typeface="Symbol"/>
              <a:buChar char=""/>
              <a:tabLst>
                <a:tab pos="426582" algn="l"/>
                <a:tab pos="427160" algn="l"/>
              </a:tabLst>
            </a:pPr>
            <a:r>
              <a:rPr lang="en-US" sz="955" spc="-5" dirty="0">
                <a:latin typeface="Arial"/>
                <a:cs typeface="Arial"/>
              </a:rPr>
              <a:t>Eat </a:t>
            </a:r>
            <a:r>
              <a:rPr lang="en-US" sz="955" dirty="0">
                <a:latin typeface="Arial"/>
                <a:cs typeface="Arial"/>
              </a:rPr>
              <a:t>3 </a:t>
            </a:r>
            <a:r>
              <a:rPr lang="en-US" sz="955" spc="-5" dirty="0">
                <a:latin typeface="Arial"/>
                <a:cs typeface="Arial"/>
              </a:rPr>
              <a:t>or more servings of calcium rich foods</a:t>
            </a:r>
            <a:r>
              <a:rPr lang="en-US" sz="955" spc="27" dirty="0">
                <a:latin typeface="Arial"/>
                <a:cs typeface="Arial"/>
              </a:rPr>
              <a:t> </a:t>
            </a:r>
            <a:r>
              <a:rPr lang="en-US" sz="955" spc="-5" dirty="0">
                <a:latin typeface="Arial"/>
                <a:cs typeface="Arial"/>
              </a:rPr>
              <a:t>daily</a:t>
            </a:r>
            <a:endParaRPr lang="en-US" sz="955" dirty="0">
              <a:latin typeface="Arial"/>
              <a:cs typeface="Arial"/>
            </a:endParaRPr>
          </a:p>
          <a:p>
            <a:pPr marL="427160" marR="4618" indent="-207807">
              <a:lnSpc>
                <a:spcPts val="936"/>
              </a:lnSpc>
              <a:spcBef>
                <a:spcPts val="82"/>
              </a:spcBef>
              <a:buFont typeface="Symbol"/>
              <a:buChar char=""/>
              <a:tabLst>
                <a:tab pos="426582" algn="l"/>
                <a:tab pos="427160" algn="l"/>
              </a:tabLst>
            </a:pPr>
            <a:r>
              <a:rPr lang="en-US" sz="955" spc="-5" dirty="0">
                <a:latin typeface="Arial"/>
                <a:cs typeface="Arial"/>
              </a:rPr>
              <a:t>Take </a:t>
            </a:r>
            <a:r>
              <a:rPr lang="en-US" sz="955" dirty="0">
                <a:latin typeface="Arial"/>
                <a:cs typeface="Arial"/>
              </a:rPr>
              <a:t>a </a:t>
            </a:r>
            <a:r>
              <a:rPr lang="en-US" sz="955" spc="-5" dirty="0">
                <a:latin typeface="Arial"/>
                <a:cs typeface="Arial"/>
              </a:rPr>
              <a:t>daily vitamin </a:t>
            </a:r>
            <a:r>
              <a:rPr lang="en-US" sz="955" dirty="0">
                <a:latin typeface="Arial"/>
                <a:cs typeface="Arial"/>
              </a:rPr>
              <a:t>D </a:t>
            </a:r>
            <a:r>
              <a:rPr lang="en-US" sz="955" spc="-5" dirty="0">
                <a:latin typeface="Arial"/>
                <a:cs typeface="Arial"/>
              </a:rPr>
              <a:t>supplement</a:t>
            </a:r>
            <a:endParaRPr lang="en-US" sz="955" dirty="0">
              <a:latin typeface="Arial"/>
              <a:cs typeface="Arial"/>
            </a:endParaRPr>
          </a:p>
          <a:p>
            <a:pPr marL="427160" marR="4618" indent="-207807">
              <a:lnSpc>
                <a:spcPts val="936"/>
              </a:lnSpc>
              <a:spcBef>
                <a:spcPts val="82"/>
              </a:spcBef>
              <a:buFont typeface="Symbol"/>
              <a:buChar char=""/>
              <a:tabLst>
                <a:tab pos="426582" algn="l"/>
                <a:tab pos="427160" algn="l"/>
              </a:tabLst>
            </a:pPr>
            <a:endParaRPr sz="955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51580" y="2489235"/>
            <a:ext cx="3833553" cy="7677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51" name="object 51"/>
          <p:cNvSpPr/>
          <p:nvPr/>
        </p:nvSpPr>
        <p:spPr>
          <a:xfrm>
            <a:off x="713943" y="2476536"/>
            <a:ext cx="3885329" cy="802869"/>
          </a:xfrm>
          <a:custGeom>
            <a:avLst/>
            <a:gdLst/>
            <a:ahLst/>
            <a:cxnLst/>
            <a:rect l="l" t="t" r="r" b="b"/>
            <a:pathLst>
              <a:path w="3366770" h="982345">
                <a:moveTo>
                  <a:pt x="3366516" y="817626"/>
                </a:moveTo>
                <a:lnTo>
                  <a:pt x="3366516" y="163829"/>
                </a:lnTo>
                <a:lnTo>
                  <a:pt x="3365754" y="154685"/>
                </a:lnTo>
                <a:lnTo>
                  <a:pt x="3355848" y="112775"/>
                </a:lnTo>
                <a:lnTo>
                  <a:pt x="3332226" y="69341"/>
                </a:lnTo>
                <a:lnTo>
                  <a:pt x="3303270" y="38861"/>
                </a:lnTo>
                <a:lnTo>
                  <a:pt x="3296412" y="34289"/>
                </a:lnTo>
                <a:lnTo>
                  <a:pt x="3289554" y="28955"/>
                </a:lnTo>
                <a:lnTo>
                  <a:pt x="3252216" y="9905"/>
                </a:lnTo>
                <a:lnTo>
                  <a:pt x="3208020" y="554"/>
                </a:lnTo>
                <a:lnTo>
                  <a:pt x="3202686" y="69"/>
                </a:lnTo>
                <a:lnTo>
                  <a:pt x="163830" y="0"/>
                </a:lnTo>
                <a:lnTo>
                  <a:pt x="121157" y="7620"/>
                </a:lnTo>
                <a:lnTo>
                  <a:pt x="69341" y="34290"/>
                </a:lnTo>
                <a:lnTo>
                  <a:pt x="38861" y="63246"/>
                </a:lnTo>
                <a:lnTo>
                  <a:pt x="34290" y="69342"/>
                </a:lnTo>
                <a:lnTo>
                  <a:pt x="28955" y="76200"/>
                </a:lnTo>
                <a:lnTo>
                  <a:pt x="9905" y="113538"/>
                </a:lnTo>
                <a:lnTo>
                  <a:pt x="0" y="164592"/>
                </a:lnTo>
                <a:lnTo>
                  <a:pt x="0" y="818388"/>
                </a:lnTo>
                <a:lnTo>
                  <a:pt x="1524" y="835914"/>
                </a:lnTo>
                <a:lnTo>
                  <a:pt x="3048" y="844296"/>
                </a:lnTo>
                <a:lnTo>
                  <a:pt x="7620" y="861060"/>
                </a:lnTo>
                <a:lnTo>
                  <a:pt x="10668" y="868680"/>
                </a:lnTo>
                <a:lnTo>
                  <a:pt x="13716" y="877062"/>
                </a:lnTo>
                <a:lnTo>
                  <a:pt x="16764" y="884682"/>
                </a:lnTo>
                <a:lnTo>
                  <a:pt x="20574" y="891540"/>
                </a:lnTo>
                <a:lnTo>
                  <a:pt x="25146" y="899160"/>
                </a:lnTo>
                <a:lnTo>
                  <a:pt x="28194" y="903732"/>
                </a:lnTo>
                <a:lnTo>
                  <a:pt x="28194" y="165354"/>
                </a:lnTo>
                <a:lnTo>
                  <a:pt x="28956" y="157734"/>
                </a:lnTo>
                <a:lnTo>
                  <a:pt x="39623" y="116586"/>
                </a:lnTo>
                <a:lnTo>
                  <a:pt x="53340" y="92202"/>
                </a:lnTo>
                <a:lnTo>
                  <a:pt x="57150" y="86106"/>
                </a:lnTo>
                <a:lnTo>
                  <a:pt x="70865" y="70104"/>
                </a:lnTo>
                <a:lnTo>
                  <a:pt x="81533" y="60960"/>
                </a:lnTo>
                <a:lnTo>
                  <a:pt x="86867" y="57150"/>
                </a:lnTo>
                <a:lnTo>
                  <a:pt x="92201" y="52578"/>
                </a:lnTo>
                <a:lnTo>
                  <a:pt x="137160" y="32766"/>
                </a:lnTo>
                <a:lnTo>
                  <a:pt x="165354" y="28270"/>
                </a:lnTo>
                <a:lnTo>
                  <a:pt x="3202686" y="28346"/>
                </a:lnTo>
                <a:lnTo>
                  <a:pt x="3208782" y="28955"/>
                </a:lnTo>
                <a:lnTo>
                  <a:pt x="3215640" y="29717"/>
                </a:lnTo>
                <a:lnTo>
                  <a:pt x="3222498" y="31241"/>
                </a:lnTo>
                <a:lnTo>
                  <a:pt x="3230118" y="32765"/>
                </a:lnTo>
                <a:lnTo>
                  <a:pt x="3236976" y="35051"/>
                </a:lnTo>
                <a:lnTo>
                  <a:pt x="3243072" y="37337"/>
                </a:lnTo>
                <a:lnTo>
                  <a:pt x="3249930" y="39623"/>
                </a:lnTo>
                <a:lnTo>
                  <a:pt x="3256026" y="42671"/>
                </a:lnTo>
                <a:lnTo>
                  <a:pt x="3262884" y="45719"/>
                </a:lnTo>
                <a:lnTo>
                  <a:pt x="3268979" y="49529"/>
                </a:lnTo>
                <a:lnTo>
                  <a:pt x="3274314" y="53339"/>
                </a:lnTo>
                <a:lnTo>
                  <a:pt x="3280410" y="57149"/>
                </a:lnTo>
                <a:lnTo>
                  <a:pt x="3296412" y="70865"/>
                </a:lnTo>
                <a:lnTo>
                  <a:pt x="3320796" y="104393"/>
                </a:lnTo>
                <a:lnTo>
                  <a:pt x="3335274" y="144017"/>
                </a:lnTo>
                <a:lnTo>
                  <a:pt x="3336036" y="151637"/>
                </a:lnTo>
                <a:lnTo>
                  <a:pt x="3337560" y="158495"/>
                </a:lnTo>
                <a:lnTo>
                  <a:pt x="3337560" y="166115"/>
                </a:lnTo>
                <a:lnTo>
                  <a:pt x="3338322" y="173735"/>
                </a:lnTo>
                <a:lnTo>
                  <a:pt x="3338322" y="903884"/>
                </a:lnTo>
                <a:lnTo>
                  <a:pt x="3341370" y="898397"/>
                </a:lnTo>
                <a:lnTo>
                  <a:pt x="3345941" y="891539"/>
                </a:lnTo>
                <a:lnTo>
                  <a:pt x="3349752" y="883919"/>
                </a:lnTo>
                <a:lnTo>
                  <a:pt x="3352800" y="876300"/>
                </a:lnTo>
                <a:lnTo>
                  <a:pt x="3355848" y="867917"/>
                </a:lnTo>
                <a:lnTo>
                  <a:pt x="3358896" y="860297"/>
                </a:lnTo>
                <a:lnTo>
                  <a:pt x="3363467" y="843533"/>
                </a:lnTo>
                <a:lnTo>
                  <a:pt x="3364991" y="835151"/>
                </a:lnTo>
                <a:lnTo>
                  <a:pt x="3366516" y="817626"/>
                </a:lnTo>
                <a:close/>
              </a:path>
              <a:path w="3366770" h="982345">
                <a:moveTo>
                  <a:pt x="3338322" y="903884"/>
                </a:moveTo>
                <a:lnTo>
                  <a:pt x="3338322" y="809243"/>
                </a:lnTo>
                <a:lnTo>
                  <a:pt x="3337560" y="816863"/>
                </a:lnTo>
                <a:lnTo>
                  <a:pt x="3337560" y="823721"/>
                </a:lnTo>
                <a:lnTo>
                  <a:pt x="3336036" y="831341"/>
                </a:lnTo>
                <a:lnTo>
                  <a:pt x="3323844" y="871727"/>
                </a:lnTo>
                <a:lnTo>
                  <a:pt x="3320034" y="877823"/>
                </a:lnTo>
                <a:lnTo>
                  <a:pt x="3316986" y="883919"/>
                </a:lnTo>
                <a:lnTo>
                  <a:pt x="3284982" y="921257"/>
                </a:lnTo>
                <a:lnTo>
                  <a:pt x="3273552" y="928877"/>
                </a:lnTo>
                <a:lnTo>
                  <a:pt x="3268217" y="932688"/>
                </a:lnTo>
                <a:lnTo>
                  <a:pt x="3229356" y="949451"/>
                </a:lnTo>
                <a:lnTo>
                  <a:pt x="3214878" y="951738"/>
                </a:lnTo>
                <a:lnTo>
                  <a:pt x="3208020" y="952500"/>
                </a:lnTo>
                <a:lnTo>
                  <a:pt x="3201924" y="953109"/>
                </a:lnTo>
                <a:lnTo>
                  <a:pt x="164592" y="953185"/>
                </a:lnTo>
                <a:lnTo>
                  <a:pt x="157734" y="952500"/>
                </a:lnTo>
                <a:lnTo>
                  <a:pt x="116586" y="941832"/>
                </a:lnTo>
                <a:lnTo>
                  <a:pt x="109728" y="939546"/>
                </a:lnTo>
                <a:lnTo>
                  <a:pt x="103632" y="935736"/>
                </a:lnTo>
                <a:lnTo>
                  <a:pt x="97536" y="932688"/>
                </a:lnTo>
                <a:lnTo>
                  <a:pt x="92202" y="928878"/>
                </a:lnTo>
                <a:lnTo>
                  <a:pt x="86106" y="924306"/>
                </a:lnTo>
                <a:lnTo>
                  <a:pt x="80772" y="920496"/>
                </a:lnTo>
                <a:lnTo>
                  <a:pt x="70104" y="910590"/>
                </a:lnTo>
                <a:lnTo>
                  <a:pt x="60960" y="900684"/>
                </a:lnTo>
                <a:lnTo>
                  <a:pt x="57150" y="895350"/>
                </a:lnTo>
                <a:lnTo>
                  <a:pt x="52578" y="889254"/>
                </a:lnTo>
                <a:lnTo>
                  <a:pt x="48768" y="883919"/>
                </a:lnTo>
                <a:lnTo>
                  <a:pt x="45720" y="877824"/>
                </a:lnTo>
                <a:lnTo>
                  <a:pt x="42672" y="870966"/>
                </a:lnTo>
                <a:lnTo>
                  <a:pt x="39624" y="864869"/>
                </a:lnTo>
                <a:lnTo>
                  <a:pt x="37338" y="858012"/>
                </a:lnTo>
                <a:lnTo>
                  <a:pt x="35052" y="851916"/>
                </a:lnTo>
                <a:lnTo>
                  <a:pt x="32766" y="845058"/>
                </a:lnTo>
                <a:lnTo>
                  <a:pt x="31242" y="837438"/>
                </a:lnTo>
                <a:lnTo>
                  <a:pt x="29718" y="830580"/>
                </a:lnTo>
                <a:lnTo>
                  <a:pt x="28956" y="823722"/>
                </a:lnTo>
                <a:lnTo>
                  <a:pt x="28194" y="816102"/>
                </a:lnTo>
                <a:lnTo>
                  <a:pt x="28194" y="903732"/>
                </a:lnTo>
                <a:lnTo>
                  <a:pt x="34290" y="912876"/>
                </a:lnTo>
                <a:lnTo>
                  <a:pt x="69342" y="947928"/>
                </a:lnTo>
                <a:lnTo>
                  <a:pt x="83820" y="957072"/>
                </a:lnTo>
                <a:lnTo>
                  <a:pt x="90678" y="961644"/>
                </a:lnTo>
                <a:lnTo>
                  <a:pt x="130302" y="976884"/>
                </a:lnTo>
                <a:lnTo>
                  <a:pt x="3202686" y="982217"/>
                </a:lnTo>
                <a:lnTo>
                  <a:pt x="3211068" y="981455"/>
                </a:lnTo>
                <a:lnTo>
                  <a:pt x="3220212" y="979932"/>
                </a:lnTo>
                <a:lnTo>
                  <a:pt x="3236976" y="976883"/>
                </a:lnTo>
                <a:lnTo>
                  <a:pt x="3245358" y="974597"/>
                </a:lnTo>
                <a:lnTo>
                  <a:pt x="3252978" y="971550"/>
                </a:lnTo>
                <a:lnTo>
                  <a:pt x="3261360" y="968501"/>
                </a:lnTo>
                <a:lnTo>
                  <a:pt x="3268979" y="964691"/>
                </a:lnTo>
                <a:lnTo>
                  <a:pt x="3275838" y="960882"/>
                </a:lnTo>
                <a:lnTo>
                  <a:pt x="3283458" y="957071"/>
                </a:lnTo>
                <a:lnTo>
                  <a:pt x="3316224" y="931163"/>
                </a:lnTo>
                <a:lnTo>
                  <a:pt x="3337560" y="905255"/>
                </a:lnTo>
                <a:lnTo>
                  <a:pt x="3338322" y="9038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52" name="object 52"/>
          <p:cNvSpPr/>
          <p:nvPr/>
        </p:nvSpPr>
        <p:spPr>
          <a:xfrm>
            <a:off x="855229" y="2567513"/>
            <a:ext cx="3514001" cy="6259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53" name="object 53"/>
          <p:cNvSpPr txBox="1"/>
          <p:nvPr/>
        </p:nvSpPr>
        <p:spPr>
          <a:xfrm>
            <a:off x="563376" y="2514600"/>
            <a:ext cx="3799729" cy="715953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309980">
              <a:spcBef>
                <a:spcPts val="91"/>
              </a:spcBef>
            </a:pPr>
            <a:r>
              <a:rPr sz="955" b="1" dirty="0">
                <a:solidFill>
                  <a:srgbClr val="FF0000"/>
                </a:solidFill>
                <a:latin typeface="Arial"/>
                <a:cs typeface="Arial"/>
              </a:rPr>
              <a:t>Yes</a:t>
            </a:r>
            <a:r>
              <a:rPr sz="955" b="1" dirty="0">
                <a:latin typeface="Arial"/>
                <a:cs typeface="Arial"/>
              </a:rPr>
              <a:t> to any one of </a:t>
            </a:r>
            <a:r>
              <a:rPr sz="955" b="1" spc="-5" dirty="0">
                <a:latin typeface="Arial"/>
                <a:cs typeface="Arial"/>
              </a:rPr>
              <a:t>the screening</a:t>
            </a:r>
            <a:r>
              <a:rPr sz="955" b="1" spc="-73" dirty="0">
                <a:latin typeface="Arial"/>
                <a:cs typeface="Arial"/>
              </a:rPr>
              <a:t> </a:t>
            </a:r>
            <a:r>
              <a:rPr sz="955" b="1" spc="-5" dirty="0">
                <a:latin typeface="Arial"/>
                <a:cs typeface="Arial"/>
              </a:rPr>
              <a:t>questions?</a:t>
            </a:r>
            <a:endParaRPr sz="955" dirty="0">
              <a:latin typeface="Arial"/>
              <a:cs typeface="Arial"/>
            </a:endParaRPr>
          </a:p>
          <a:p>
            <a:pPr marL="639618" lvl="1" indent="-171450">
              <a:buSzPct val="110000"/>
              <a:buFont typeface="Arial" panose="020B0604020202020204" pitchFamily="34" charset="0"/>
              <a:buChar char="•"/>
              <a:tabLst>
                <a:tab pos="175482" algn="l"/>
              </a:tabLst>
            </a:pPr>
            <a:r>
              <a:rPr sz="955" spc="-5" dirty="0">
                <a:latin typeface="Arial"/>
                <a:cs typeface="Arial"/>
              </a:rPr>
              <a:t>Obtain fall</a:t>
            </a:r>
            <a:r>
              <a:rPr sz="955" spc="-9" dirty="0">
                <a:latin typeface="Arial"/>
                <a:cs typeface="Arial"/>
              </a:rPr>
              <a:t> </a:t>
            </a:r>
            <a:r>
              <a:rPr sz="955" spc="-5" dirty="0">
                <a:latin typeface="Arial"/>
                <a:cs typeface="Arial"/>
              </a:rPr>
              <a:t>history</a:t>
            </a:r>
            <a:endParaRPr sz="955" dirty="0">
              <a:latin typeface="Arial"/>
              <a:cs typeface="Arial"/>
            </a:endParaRPr>
          </a:p>
          <a:p>
            <a:pPr marL="639618" marR="178945" lvl="1" indent="-171450">
              <a:lnSpc>
                <a:spcPts val="1045"/>
              </a:lnSpc>
              <a:spcBef>
                <a:spcPts val="73"/>
              </a:spcBef>
              <a:buSzPct val="110000"/>
              <a:buFont typeface="Arial" panose="020B0604020202020204" pitchFamily="34" charset="0"/>
              <a:buChar char="•"/>
              <a:tabLst>
                <a:tab pos="175482" algn="l"/>
              </a:tabLst>
            </a:pPr>
            <a:r>
              <a:rPr sz="955" spc="-5" dirty="0">
                <a:latin typeface="Arial"/>
                <a:cs typeface="Arial"/>
              </a:rPr>
              <a:t>Evaluate </a:t>
            </a:r>
            <a:r>
              <a:rPr sz="955" dirty="0">
                <a:latin typeface="Arial"/>
                <a:cs typeface="Arial"/>
              </a:rPr>
              <a:t>gait </a:t>
            </a:r>
            <a:r>
              <a:rPr sz="955" spc="-5" dirty="0">
                <a:latin typeface="Arial"/>
                <a:cs typeface="Arial"/>
              </a:rPr>
              <a:t>and </a:t>
            </a:r>
            <a:r>
              <a:rPr sz="955" dirty="0">
                <a:latin typeface="Arial"/>
                <a:cs typeface="Arial"/>
              </a:rPr>
              <a:t>use </a:t>
            </a:r>
            <a:r>
              <a:rPr sz="955" spc="-5" dirty="0">
                <a:latin typeface="Arial"/>
                <a:cs typeface="Arial"/>
              </a:rPr>
              <a:t>of aids </a:t>
            </a:r>
            <a:r>
              <a:rPr sz="955" dirty="0">
                <a:latin typeface="Arial"/>
                <a:cs typeface="Arial"/>
              </a:rPr>
              <a:t>if difficulty or</a:t>
            </a:r>
            <a:r>
              <a:rPr lang="en-US" sz="955" dirty="0">
                <a:latin typeface="Arial"/>
                <a:cs typeface="Arial"/>
              </a:rPr>
              <a:t> </a:t>
            </a:r>
            <a:r>
              <a:rPr sz="955" spc="-5" dirty="0">
                <a:latin typeface="Arial"/>
                <a:cs typeface="Arial"/>
              </a:rPr>
              <a:t>change in</a:t>
            </a:r>
            <a:r>
              <a:rPr sz="955" spc="-18" dirty="0">
                <a:latin typeface="Arial"/>
                <a:cs typeface="Arial"/>
              </a:rPr>
              <a:t> </a:t>
            </a:r>
            <a:r>
              <a:rPr sz="955" spc="-5" dirty="0">
                <a:latin typeface="Arial"/>
                <a:cs typeface="Arial"/>
              </a:rPr>
              <a:t>walking</a:t>
            </a:r>
            <a:endParaRPr lang="en-US" sz="955" dirty="0">
              <a:latin typeface="Arial"/>
              <a:cs typeface="Arial"/>
            </a:endParaRPr>
          </a:p>
          <a:p>
            <a:pPr marL="639618" marR="178945" lvl="1" indent="-171450">
              <a:lnSpc>
                <a:spcPts val="1045"/>
              </a:lnSpc>
              <a:spcBef>
                <a:spcPts val="73"/>
              </a:spcBef>
              <a:buSzPct val="110000"/>
              <a:buFont typeface="Arial" panose="020B0604020202020204" pitchFamily="34" charset="0"/>
              <a:buChar char="•"/>
              <a:tabLst>
                <a:tab pos="175482" algn="l"/>
              </a:tabLst>
            </a:pPr>
            <a:r>
              <a:rPr sz="955" spc="-5" dirty="0">
                <a:latin typeface="Arial"/>
                <a:cs typeface="Arial"/>
              </a:rPr>
              <a:t>Is recurrence of fall</a:t>
            </a:r>
            <a:r>
              <a:rPr sz="955" spc="-14" dirty="0">
                <a:latin typeface="Arial"/>
                <a:cs typeface="Arial"/>
              </a:rPr>
              <a:t> </a:t>
            </a:r>
            <a:r>
              <a:rPr sz="955" spc="-5" dirty="0">
                <a:latin typeface="Arial"/>
                <a:cs typeface="Arial"/>
              </a:rPr>
              <a:t>likely?</a:t>
            </a:r>
            <a:endParaRPr sz="955" dirty="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254402" y="3750463"/>
            <a:ext cx="1607487" cy="60405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55" name="object 55"/>
          <p:cNvSpPr/>
          <p:nvPr/>
        </p:nvSpPr>
        <p:spPr>
          <a:xfrm>
            <a:off x="3254402" y="3737298"/>
            <a:ext cx="1607487" cy="630382"/>
          </a:xfrm>
          <a:custGeom>
            <a:avLst/>
            <a:gdLst/>
            <a:ahLst/>
            <a:cxnLst/>
            <a:rect l="l" t="t" r="r" b="b"/>
            <a:pathLst>
              <a:path w="1334770" h="693420">
                <a:moveTo>
                  <a:pt x="1334262" y="574547"/>
                </a:moveTo>
                <a:lnTo>
                  <a:pt x="1334262" y="118109"/>
                </a:lnTo>
                <a:lnTo>
                  <a:pt x="1331976" y="99059"/>
                </a:lnTo>
                <a:lnTo>
                  <a:pt x="1312926" y="54863"/>
                </a:lnTo>
                <a:lnTo>
                  <a:pt x="1278636" y="21335"/>
                </a:lnTo>
                <a:lnTo>
                  <a:pt x="1233678" y="2285"/>
                </a:lnTo>
                <a:lnTo>
                  <a:pt x="118110" y="0"/>
                </a:lnTo>
                <a:lnTo>
                  <a:pt x="112014" y="761"/>
                </a:lnTo>
                <a:lnTo>
                  <a:pt x="64769" y="15239"/>
                </a:lnTo>
                <a:lnTo>
                  <a:pt x="28193" y="46481"/>
                </a:lnTo>
                <a:lnTo>
                  <a:pt x="5333" y="88391"/>
                </a:lnTo>
                <a:lnTo>
                  <a:pt x="0" y="118871"/>
                </a:lnTo>
                <a:lnTo>
                  <a:pt x="0" y="575309"/>
                </a:lnTo>
                <a:lnTo>
                  <a:pt x="10668" y="617981"/>
                </a:lnTo>
                <a:lnTo>
                  <a:pt x="28956" y="648461"/>
                </a:lnTo>
                <a:lnTo>
                  <a:pt x="28956" y="115061"/>
                </a:lnTo>
                <a:lnTo>
                  <a:pt x="30480" y="105155"/>
                </a:lnTo>
                <a:lnTo>
                  <a:pt x="51053" y="63245"/>
                </a:lnTo>
                <a:lnTo>
                  <a:pt x="88392" y="35813"/>
                </a:lnTo>
                <a:lnTo>
                  <a:pt x="1219200" y="28955"/>
                </a:lnTo>
                <a:lnTo>
                  <a:pt x="1229106" y="30479"/>
                </a:lnTo>
                <a:lnTo>
                  <a:pt x="1264158" y="45719"/>
                </a:lnTo>
                <a:lnTo>
                  <a:pt x="1294638" y="80009"/>
                </a:lnTo>
                <a:lnTo>
                  <a:pt x="1305306" y="115823"/>
                </a:lnTo>
                <a:lnTo>
                  <a:pt x="1305306" y="120395"/>
                </a:lnTo>
                <a:lnTo>
                  <a:pt x="1306068" y="125729"/>
                </a:lnTo>
                <a:lnTo>
                  <a:pt x="1306068" y="647699"/>
                </a:lnTo>
                <a:lnTo>
                  <a:pt x="1313688" y="637793"/>
                </a:lnTo>
                <a:lnTo>
                  <a:pt x="1319784" y="627125"/>
                </a:lnTo>
                <a:lnTo>
                  <a:pt x="1325118" y="616457"/>
                </a:lnTo>
                <a:lnTo>
                  <a:pt x="1328928" y="605027"/>
                </a:lnTo>
                <a:lnTo>
                  <a:pt x="1331976" y="592835"/>
                </a:lnTo>
                <a:lnTo>
                  <a:pt x="1334262" y="574547"/>
                </a:lnTo>
                <a:close/>
              </a:path>
              <a:path w="1334770" h="693420">
                <a:moveTo>
                  <a:pt x="1306068" y="647699"/>
                </a:moveTo>
                <a:lnTo>
                  <a:pt x="1306068" y="568451"/>
                </a:lnTo>
                <a:lnTo>
                  <a:pt x="1305306" y="573785"/>
                </a:lnTo>
                <a:lnTo>
                  <a:pt x="1305306" y="578357"/>
                </a:lnTo>
                <a:lnTo>
                  <a:pt x="1303782" y="589025"/>
                </a:lnTo>
                <a:lnTo>
                  <a:pt x="1283208" y="630173"/>
                </a:lnTo>
                <a:lnTo>
                  <a:pt x="1245870" y="657605"/>
                </a:lnTo>
                <a:lnTo>
                  <a:pt x="124968" y="665225"/>
                </a:lnTo>
                <a:lnTo>
                  <a:pt x="119634" y="664463"/>
                </a:lnTo>
                <a:lnTo>
                  <a:pt x="115062" y="664463"/>
                </a:lnTo>
                <a:lnTo>
                  <a:pt x="78486" y="653033"/>
                </a:lnTo>
                <a:lnTo>
                  <a:pt x="44958" y="621791"/>
                </a:lnTo>
                <a:lnTo>
                  <a:pt x="28956" y="577595"/>
                </a:lnTo>
                <a:lnTo>
                  <a:pt x="28956" y="648461"/>
                </a:lnTo>
                <a:lnTo>
                  <a:pt x="66294" y="678941"/>
                </a:lnTo>
                <a:lnTo>
                  <a:pt x="118110" y="693324"/>
                </a:lnTo>
                <a:lnTo>
                  <a:pt x="1216152" y="693419"/>
                </a:lnTo>
                <a:lnTo>
                  <a:pt x="1223010" y="692657"/>
                </a:lnTo>
                <a:lnTo>
                  <a:pt x="1269492" y="678179"/>
                </a:lnTo>
                <a:lnTo>
                  <a:pt x="1298448" y="656081"/>
                </a:lnTo>
                <a:lnTo>
                  <a:pt x="1306068" y="64769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56" name="object 56"/>
          <p:cNvSpPr txBox="1"/>
          <p:nvPr/>
        </p:nvSpPr>
        <p:spPr>
          <a:xfrm>
            <a:off x="3352423" y="3834513"/>
            <a:ext cx="1406932" cy="440680"/>
          </a:xfrm>
          <a:prstGeom prst="rect">
            <a:avLst/>
          </a:prstGeom>
        </p:spPr>
        <p:txBody>
          <a:bodyPr vert="horz" wrap="square" lIns="0" tIns="17318" rIns="0" bIns="0" rtlCol="0">
            <a:spAutoFit/>
          </a:bodyPr>
          <a:lstStyle/>
          <a:p>
            <a:pPr marL="11545" marR="4618" indent="19049">
              <a:lnSpc>
                <a:spcPct val="95800"/>
              </a:lnSpc>
              <a:spcBef>
                <a:spcPts val="136"/>
              </a:spcBef>
            </a:pPr>
            <a:r>
              <a:rPr sz="955" b="1" spc="-5" dirty="0">
                <a:latin typeface="Arial"/>
                <a:cs typeface="Arial"/>
              </a:rPr>
              <a:t>Evaluate Gait:  </a:t>
            </a:r>
            <a:r>
              <a:rPr sz="955" spc="-5" dirty="0">
                <a:latin typeface="Arial"/>
                <a:cs typeface="Arial"/>
              </a:rPr>
              <a:t>Abnormalities noted?</a:t>
            </a:r>
            <a:r>
              <a:rPr sz="955" spc="-63" dirty="0">
                <a:latin typeface="Arial"/>
                <a:cs typeface="Arial"/>
              </a:rPr>
              <a:t> </a:t>
            </a:r>
            <a:r>
              <a:rPr sz="955" spc="-5" dirty="0">
                <a:latin typeface="Arial"/>
                <a:cs typeface="Arial"/>
              </a:rPr>
              <a:t>Yes/No</a:t>
            </a:r>
            <a:endParaRPr sz="955" dirty="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959626" y="3749078"/>
            <a:ext cx="1440180" cy="5798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58" name="object 58"/>
          <p:cNvSpPr/>
          <p:nvPr/>
        </p:nvSpPr>
        <p:spPr>
          <a:xfrm>
            <a:off x="946466" y="3735913"/>
            <a:ext cx="1466850" cy="606136"/>
          </a:xfrm>
          <a:custGeom>
            <a:avLst/>
            <a:gdLst/>
            <a:ahLst/>
            <a:cxnLst/>
            <a:rect l="l" t="t" r="r" b="b"/>
            <a:pathLst>
              <a:path w="1613535" h="666750">
                <a:moveTo>
                  <a:pt x="1613154" y="545592"/>
                </a:moveTo>
                <a:lnTo>
                  <a:pt x="1613154" y="120396"/>
                </a:lnTo>
                <a:lnTo>
                  <a:pt x="1612392" y="108204"/>
                </a:lnTo>
                <a:lnTo>
                  <a:pt x="1598676" y="62484"/>
                </a:lnTo>
                <a:lnTo>
                  <a:pt x="1568958" y="27432"/>
                </a:lnTo>
                <a:lnTo>
                  <a:pt x="1527810" y="5334"/>
                </a:lnTo>
                <a:lnTo>
                  <a:pt x="120396" y="0"/>
                </a:lnTo>
                <a:lnTo>
                  <a:pt x="108204" y="762"/>
                </a:lnTo>
                <a:lnTo>
                  <a:pt x="62483" y="15240"/>
                </a:lnTo>
                <a:lnTo>
                  <a:pt x="27431" y="44958"/>
                </a:lnTo>
                <a:lnTo>
                  <a:pt x="5333" y="86106"/>
                </a:lnTo>
                <a:lnTo>
                  <a:pt x="0" y="121158"/>
                </a:lnTo>
                <a:lnTo>
                  <a:pt x="0" y="546354"/>
                </a:lnTo>
                <a:lnTo>
                  <a:pt x="9906" y="593598"/>
                </a:lnTo>
                <a:lnTo>
                  <a:pt x="28956" y="624154"/>
                </a:lnTo>
                <a:lnTo>
                  <a:pt x="28956" y="121158"/>
                </a:lnTo>
                <a:lnTo>
                  <a:pt x="29718" y="110490"/>
                </a:lnTo>
                <a:lnTo>
                  <a:pt x="44957" y="68580"/>
                </a:lnTo>
                <a:lnTo>
                  <a:pt x="77724" y="39624"/>
                </a:lnTo>
                <a:lnTo>
                  <a:pt x="120396" y="29073"/>
                </a:lnTo>
                <a:lnTo>
                  <a:pt x="1493520" y="29014"/>
                </a:lnTo>
                <a:lnTo>
                  <a:pt x="1502664" y="29718"/>
                </a:lnTo>
                <a:lnTo>
                  <a:pt x="1544574" y="44958"/>
                </a:lnTo>
                <a:lnTo>
                  <a:pt x="1573530" y="77724"/>
                </a:lnTo>
                <a:lnTo>
                  <a:pt x="1584960" y="121920"/>
                </a:lnTo>
                <a:lnTo>
                  <a:pt x="1584960" y="622706"/>
                </a:lnTo>
                <a:lnTo>
                  <a:pt x="1593342" y="612648"/>
                </a:lnTo>
                <a:lnTo>
                  <a:pt x="1610868" y="569214"/>
                </a:lnTo>
                <a:lnTo>
                  <a:pt x="1612392" y="557784"/>
                </a:lnTo>
                <a:lnTo>
                  <a:pt x="1613154" y="545592"/>
                </a:lnTo>
                <a:close/>
              </a:path>
              <a:path w="1613535" h="666750">
                <a:moveTo>
                  <a:pt x="1584960" y="622706"/>
                </a:moveTo>
                <a:lnTo>
                  <a:pt x="1584960" y="545592"/>
                </a:lnTo>
                <a:lnTo>
                  <a:pt x="1584198" y="556260"/>
                </a:lnTo>
                <a:lnTo>
                  <a:pt x="1582674" y="565404"/>
                </a:lnTo>
                <a:lnTo>
                  <a:pt x="1562862" y="605028"/>
                </a:lnTo>
                <a:lnTo>
                  <a:pt x="1527810" y="630936"/>
                </a:lnTo>
                <a:lnTo>
                  <a:pt x="1501139" y="637794"/>
                </a:lnTo>
                <a:lnTo>
                  <a:pt x="120396" y="637739"/>
                </a:lnTo>
                <a:lnTo>
                  <a:pt x="76200" y="626364"/>
                </a:lnTo>
                <a:lnTo>
                  <a:pt x="44196" y="596646"/>
                </a:lnTo>
                <a:lnTo>
                  <a:pt x="28956" y="554736"/>
                </a:lnTo>
                <a:lnTo>
                  <a:pt x="28956" y="624154"/>
                </a:lnTo>
                <a:lnTo>
                  <a:pt x="64008" y="652272"/>
                </a:lnTo>
                <a:lnTo>
                  <a:pt x="108966" y="665988"/>
                </a:lnTo>
                <a:lnTo>
                  <a:pt x="1493520" y="666750"/>
                </a:lnTo>
                <a:lnTo>
                  <a:pt x="1505712" y="665988"/>
                </a:lnTo>
                <a:lnTo>
                  <a:pt x="1550670" y="651510"/>
                </a:lnTo>
                <a:lnTo>
                  <a:pt x="1578102" y="630936"/>
                </a:lnTo>
                <a:lnTo>
                  <a:pt x="1584960" y="62270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59" name="object 59"/>
          <p:cNvSpPr txBox="1"/>
          <p:nvPr/>
        </p:nvSpPr>
        <p:spPr>
          <a:xfrm>
            <a:off x="1013235" y="3875929"/>
            <a:ext cx="1327033" cy="299616"/>
          </a:xfrm>
          <a:prstGeom prst="rect">
            <a:avLst/>
          </a:prstGeom>
        </p:spPr>
        <p:txBody>
          <a:bodyPr vert="horz" wrap="square" lIns="0" tIns="17318" rIns="0" bIns="0" rtlCol="0">
            <a:spAutoFit/>
          </a:bodyPr>
          <a:lstStyle/>
          <a:p>
            <a:pPr marL="11545" marR="4618">
              <a:lnSpc>
                <a:spcPct val="95800"/>
              </a:lnSpc>
              <a:spcBef>
                <a:spcPts val="136"/>
              </a:spcBef>
            </a:pPr>
            <a:r>
              <a:rPr sz="955" spc="-5" dirty="0">
                <a:latin typeface="Arial"/>
                <a:cs typeface="Arial"/>
              </a:rPr>
              <a:t>Single fall </a:t>
            </a:r>
            <a:r>
              <a:rPr sz="955" spc="-5" dirty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sz="955" dirty="0">
                <a:solidFill>
                  <a:srgbClr val="FF0000"/>
                </a:solidFill>
                <a:latin typeface="Arial"/>
                <a:cs typeface="Arial"/>
              </a:rPr>
              <a:t>past  </a:t>
            </a:r>
            <a:r>
              <a:rPr sz="955" spc="-5" dirty="0">
                <a:solidFill>
                  <a:srgbClr val="FF0000"/>
                </a:solidFill>
                <a:latin typeface="Arial"/>
                <a:cs typeface="Arial"/>
              </a:rPr>
              <a:t>year </a:t>
            </a:r>
            <a:r>
              <a:rPr sz="955" spc="-5" dirty="0">
                <a:latin typeface="Arial"/>
                <a:cs typeface="Arial"/>
              </a:rPr>
              <a:t>or several near  falls</a:t>
            </a:r>
            <a:r>
              <a:rPr sz="955" b="1" spc="-5" dirty="0">
                <a:latin typeface="Arial"/>
                <a:cs typeface="Arial"/>
              </a:rPr>
              <a:t>?</a:t>
            </a:r>
            <a:endParaRPr sz="955" dirty="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6642049" y="2640126"/>
            <a:ext cx="4571212" cy="824469"/>
          </a:xfrm>
          <a:custGeom>
            <a:avLst/>
            <a:gdLst/>
            <a:ahLst/>
            <a:cxnLst/>
            <a:rect l="l" t="t" r="r" b="b"/>
            <a:pathLst>
              <a:path w="3333750" h="994410">
                <a:moveTo>
                  <a:pt x="2895" y="6096"/>
                </a:moveTo>
                <a:lnTo>
                  <a:pt x="2895" y="3048"/>
                </a:lnTo>
                <a:lnTo>
                  <a:pt x="0" y="6096"/>
                </a:lnTo>
                <a:lnTo>
                  <a:pt x="2895" y="6096"/>
                </a:lnTo>
                <a:close/>
              </a:path>
              <a:path w="3333750" h="994410">
                <a:moveTo>
                  <a:pt x="2895" y="991362"/>
                </a:moveTo>
                <a:lnTo>
                  <a:pt x="2895" y="988314"/>
                </a:lnTo>
                <a:lnTo>
                  <a:pt x="0" y="988314"/>
                </a:lnTo>
                <a:lnTo>
                  <a:pt x="2895" y="991362"/>
                </a:lnTo>
                <a:close/>
              </a:path>
              <a:path w="3333750" h="994410">
                <a:moveTo>
                  <a:pt x="7023" y="988314"/>
                </a:moveTo>
                <a:lnTo>
                  <a:pt x="7023" y="6096"/>
                </a:lnTo>
                <a:lnTo>
                  <a:pt x="2895" y="6096"/>
                </a:lnTo>
                <a:lnTo>
                  <a:pt x="2895" y="988314"/>
                </a:lnTo>
                <a:lnTo>
                  <a:pt x="7023" y="988314"/>
                </a:lnTo>
                <a:close/>
              </a:path>
              <a:path w="3333750" h="994410">
                <a:moveTo>
                  <a:pt x="3333610" y="993647"/>
                </a:moveTo>
                <a:lnTo>
                  <a:pt x="3333610" y="1523"/>
                </a:lnTo>
                <a:lnTo>
                  <a:pt x="3332886" y="0"/>
                </a:lnTo>
                <a:lnTo>
                  <a:pt x="8470" y="0"/>
                </a:lnTo>
                <a:lnTo>
                  <a:pt x="7023" y="1524"/>
                </a:lnTo>
                <a:lnTo>
                  <a:pt x="7023" y="6096"/>
                </a:lnTo>
                <a:lnTo>
                  <a:pt x="3327666" y="6095"/>
                </a:lnTo>
                <a:lnTo>
                  <a:pt x="3327666" y="3047"/>
                </a:lnTo>
                <a:lnTo>
                  <a:pt x="3330562" y="6095"/>
                </a:lnTo>
                <a:lnTo>
                  <a:pt x="3330562" y="994410"/>
                </a:lnTo>
                <a:lnTo>
                  <a:pt x="3332886" y="994410"/>
                </a:lnTo>
                <a:lnTo>
                  <a:pt x="3333610" y="993647"/>
                </a:lnTo>
                <a:close/>
              </a:path>
              <a:path w="3333750" h="994410">
                <a:moveTo>
                  <a:pt x="3330562" y="988313"/>
                </a:moveTo>
                <a:lnTo>
                  <a:pt x="7023" y="988314"/>
                </a:lnTo>
                <a:lnTo>
                  <a:pt x="7023" y="993648"/>
                </a:lnTo>
                <a:lnTo>
                  <a:pt x="8470" y="994410"/>
                </a:lnTo>
                <a:lnTo>
                  <a:pt x="3327666" y="994410"/>
                </a:lnTo>
                <a:lnTo>
                  <a:pt x="3327666" y="991361"/>
                </a:lnTo>
                <a:lnTo>
                  <a:pt x="3330562" y="988313"/>
                </a:lnTo>
                <a:close/>
              </a:path>
              <a:path w="3333750" h="994410">
                <a:moveTo>
                  <a:pt x="3330562" y="6095"/>
                </a:moveTo>
                <a:lnTo>
                  <a:pt x="3327666" y="3047"/>
                </a:lnTo>
                <a:lnTo>
                  <a:pt x="3327666" y="6095"/>
                </a:lnTo>
                <a:lnTo>
                  <a:pt x="3330562" y="6095"/>
                </a:lnTo>
                <a:close/>
              </a:path>
              <a:path w="3333750" h="994410">
                <a:moveTo>
                  <a:pt x="3330562" y="988313"/>
                </a:moveTo>
                <a:lnTo>
                  <a:pt x="3330562" y="6095"/>
                </a:lnTo>
                <a:lnTo>
                  <a:pt x="3327666" y="6095"/>
                </a:lnTo>
                <a:lnTo>
                  <a:pt x="3327666" y="988313"/>
                </a:lnTo>
                <a:lnTo>
                  <a:pt x="3330562" y="988313"/>
                </a:lnTo>
                <a:close/>
              </a:path>
              <a:path w="3333750" h="994410">
                <a:moveTo>
                  <a:pt x="3330562" y="994410"/>
                </a:moveTo>
                <a:lnTo>
                  <a:pt x="3330562" y="988313"/>
                </a:lnTo>
                <a:lnTo>
                  <a:pt x="3327666" y="991361"/>
                </a:lnTo>
                <a:lnTo>
                  <a:pt x="3327666" y="994410"/>
                </a:lnTo>
                <a:lnTo>
                  <a:pt x="3330562" y="99441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59529D8-C128-4936-837B-F5DD5A5B6A0D}"/>
              </a:ext>
            </a:extLst>
          </p:cNvPr>
          <p:cNvSpPr/>
          <p:nvPr/>
        </p:nvSpPr>
        <p:spPr>
          <a:xfrm>
            <a:off x="6642050" y="2646493"/>
            <a:ext cx="4571211" cy="8160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27"/>
          </a:p>
        </p:txBody>
      </p:sp>
      <p:sp>
        <p:nvSpPr>
          <p:cNvPr id="72" name="object 72"/>
          <p:cNvSpPr txBox="1"/>
          <p:nvPr/>
        </p:nvSpPr>
        <p:spPr>
          <a:xfrm>
            <a:off x="6641261" y="2732130"/>
            <a:ext cx="4727859" cy="675010"/>
          </a:xfrm>
          <a:prstGeom prst="rect">
            <a:avLst/>
          </a:prstGeom>
        </p:spPr>
        <p:txBody>
          <a:bodyPr vert="horz" wrap="square" lIns="0" tIns="20782" rIns="0" bIns="0" rtlCol="0">
            <a:spAutoFit/>
          </a:bodyPr>
          <a:lstStyle/>
          <a:p>
            <a:pPr marL="261491" marR="135075" indent="-163937">
              <a:lnSpc>
                <a:spcPts val="1045"/>
              </a:lnSpc>
              <a:spcBef>
                <a:spcPts val="164"/>
              </a:spcBef>
              <a:buFont typeface="Arial"/>
              <a:buAutoNum type="alphaLcPeriod"/>
              <a:tabLst>
                <a:tab pos="262068" algn="l"/>
              </a:tabLst>
            </a:pPr>
            <a:r>
              <a:rPr sz="1091" b="1" spc="-5" dirty="0">
                <a:latin typeface="Arial"/>
                <a:cs typeface="Arial"/>
              </a:rPr>
              <a:t>P</a:t>
            </a:r>
            <a:r>
              <a:rPr sz="1091" spc="-5" dirty="0">
                <a:latin typeface="Arial"/>
                <a:cs typeface="Arial"/>
              </a:rPr>
              <a:t>ostural hypotension- </a:t>
            </a:r>
            <a:r>
              <a:rPr sz="1091" dirty="0">
                <a:latin typeface="Arial"/>
                <a:cs typeface="Arial"/>
              </a:rPr>
              <a:t>• </a:t>
            </a:r>
            <a:r>
              <a:rPr sz="1091" spc="-5" dirty="0">
                <a:latin typeface="Arial"/>
                <a:cs typeface="Arial"/>
              </a:rPr>
              <a:t>suggest lying and standing  </a:t>
            </a:r>
            <a:r>
              <a:rPr sz="1091" dirty="0">
                <a:latin typeface="Arial"/>
                <a:cs typeface="Arial"/>
              </a:rPr>
              <a:t>BP </a:t>
            </a:r>
            <a:r>
              <a:rPr sz="1091" spc="-5" dirty="0">
                <a:latin typeface="Arial"/>
                <a:cs typeface="Arial"/>
              </a:rPr>
              <a:t>See</a:t>
            </a:r>
            <a:r>
              <a:rPr sz="1091" spc="-5" dirty="0">
                <a:solidFill>
                  <a:srgbClr val="344EA1"/>
                </a:solidFill>
                <a:latin typeface="Arial"/>
                <a:cs typeface="Arial"/>
              </a:rPr>
              <a:t> </a:t>
            </a:r>
            <a:r>
              <a:rPr sz="1091" u="sng" spc="-5" dirty="0">
                <a:solidFill>
                  <a:srgbClr val="344EA1"/>
                </a:solidFill>
                <a:uFill>
                  <a:solidFill>
                    <a:srgbClr val="344EA1"/>
                  </a:solidFill>
                </a:uFill>
                <a:latin typeface="Arial"/>
                <a:cs typeface="Arial"/>
                <a:hlinkClick r:id="rId14"/>
              </a:rPr>
              <a:t>www.posturalhypotension.ca</a:t>
            </a:r>
            <a:endParaRPr sz="1091" dirty="0">
              <a:latin typeface="Arial"/>
              <a:cs typeface="Arial"/>
            </a:endParaRPr>
          </a:p>
          <a:p>
            <a:pPr marL="261491" marR="178945" indent="-163937">
              <a:lnSpc>
                <a:spcPts val="1045"/>
              </a:lnSpc>
              <a:spcBef>
                <a:spcPts val="5"/>
              </a:spcBef>
              <a:buFont typeface="Arial"/>
              <a:buAutoNum type="alphaLcPeriod"/>
              <a:tabLst>
                <a:tab pos="262068" algn="l"/>
              </a:tabLst>
            </a:pPr>
            <a:r>
              <a:rPr sz="1091" b="1" spc="-5" dirty="0">
                <a:latin typeface="Arial"/>
                <a:cs typeface="Arial"/>
              </a:rPr>
              <a:t>Pills/medication: </a:t>
            </a:r>
            <a:r>
              <a:rPr sz="1091" spc="-5" dirty="0">
                <a:latin typeface="Arial"/>
                <a:cs typeface="Arial"/>
              </a:rPr>
              <a:t>minimize meds contributing to  falls and consider pharmacy consult; optimize</a:t>
            </a:r>
            <a:r>
              <a:rPr sz="1091" spc="-14" dirty="0">
                <a:latin typeface="Arial"/>
                <a:cs typeface="Arial"/>
              </a:rPr>
              <a:t> </a:t>
            </a:r>
            <a:r>
              <a:rPr sz="1091" spc="-5" dirty="0">
                <a:latin typeface="Arial"/>
                <a:cs typeface="Arial"/>
              </a:rPr>
              <a:t>pain</a:t>
            </a:r>
            <a:r>
              <a:rPr lang="en-US" sz="1091" dirty="0">
                <a:latin typeface="Arial"/>
                <a:cs typeface="Arial"/>
              </a:rPr>
              <a:t> </a:t>
            </a:r>
            <a:r>
              <a:rPr sz="1091" spc="-5" dirty="0">
                <a:latin typeface="Arial"/>
                <a:cs typeface="Arial"/>
              </a:rPr>
              <a:t>management</a:t>
            </a:r>
            <a:endParaRPr sz="1091" dirty="0">
              <a:latin typeface="Arial"/>
              <a:cs typeface="Arial"/>
            </a:endParaRPr>
          </a:p>
          <a:p>
            <a:pPr marL="261491" indent="-163937">
              <a:lnSpc>
                <a:spcPts val="1068"/>
              </a:lnSpc>
              <a:buFont typeface="Arial"/>
              <a:buAutoNum type="alphaLcPeriod" startAt="3"/>
              <a:tabLst>
                <a:tab pos="262068" algn="l"/>
              </a:tabLst>
            </a:pPr>
            <a:r>
              <a:rPr sz="1091" b="1" spc="-5" dirty="0">
                <a:latin typeface="Arial"/>
                <a:cs typeface="Arial"/>
              </a:rPr>
              <a:t>Pain, </a:t>
            </a:r>
            <a:r>
              <a:rPr sz="1091" spc="-5" dirty="0">
                <a:latin typeface="Arial"/>
                <a:cs typeface="Arial"/>
              </a:rPr>
              <a:t>gait, balance, mobility and muscle strength </a:t>
            </a:r>
            <a:r>
              <a:rPr sz="1091" spc="-5" dirty="0">
                <a:highlight>
                  <a:srgbClr val="FFFF00"/>
                </a:highlight>
                <a:latin typeface="Arial"/>
                <a:cs typeface="Arial"/>
              </a:rPr>
              <a:t>(</a:t>
            </a:r>
            <a:r>
              <a:rPr sz="1091" spc="-5" dirty="0" err="1">
                <a:highlight>
                  <a:srgbClr val="FFFF00"/>
                </a:highlight>
                <a:latin typeface="Arial"/>
                <a:cs typeface="Arial"/>
              </a:rPr>
              <a:t>ie</a:t>
            </a:r>
            <a:r>
              <a:rPr lang="en-US" sz="1091" spc="-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endParaRPr sz="1091" dirty="0">
              <a:highlight>
                <a:srgbClr val="FFFF00"/>
              </a:highlight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1106800" y="149120"/>
            <a:ext cx="831989" cy="78639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6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7A5B8B90-4053-4FB1-9CFB-BF94FF5BDF51}"/>
              </a:ext>
            </a:extLst>
          </p:cNvPr>
          <p:cNvCxnSpPr>
            <a:cxnSpLocks/>
          </p:cNvCxnSpPr>
          <p:nvPr/>
        </p:nvCxnSpPr>
        <p:spPr>
          <a:xfrm>
            <a:off x="9678870" y="4930826"/>
            <a:ext cx="0" cy="479374"/>
          </a:xfrm>
          <a:prstGeom prst="straightConnector1">
            <a:avLst/>
          </a:prstGeom>
          <a:ln w="76200">
            <a:solidFill>
              <a:srgbClr val="FF99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AE4AEAE-1958-4E10-A93D-59B9A2083E9B}"/>
              </a:ext>
            </a:extLst>
          </p:cNvPr>
          <p:cNvCxnSpPr>
            <a:cxnSpLocks/>
          </p:cNvCxnSpPr>
          <p:nvPr/>
        </p:nvCxnSpPr>
        <p:spPr>
          <a:xfrm flipH="1">
            <a:off x="5041749" y="4453220"/>
            <a:ext cx="1425436" cy="584823"/>
          </a:xfrm>
          <a:prstGeom prst="straightConnector1">
            <a:avLst/>
          </a:prstGeom>
          <a:ln w="76200">
            <a:solidFill>
              <a:srgbClr val="FF99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34022A3B-FC71-46FF-BA55-B2D041402456}"/>
              </a:ext>
            </a:extLst>
          </p:cNvPr>
          <p:cNvCxnSpPr>
            <a:cxnSpLocks/>
          </p:cNvCxnSpPr>
          <p:nvPr/>
        </p:nvCxnSpPr>
        <p:spPr>
          <a:xfrm flipH="1" flipV="1">
            <a:off x="5152548" y="5866546"/>
            <a:ext cx="1805688" cy="85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3CD37DAB-FAE0-457C-A572-2962483E8A12}"/>
              </a:ext>
            </a:extLst>
          </p:cNvPr>
          <p:cNvCxnSpPr>
            <a:cxnSpLocks/>
          </p:cNvCxnSpPr>
          <p:nvPr/>
        </p:nvCxnSpPr>
        <p:spPr>
          <a:xfrm>
            <a:off x="2342631" y="2119874"/>
            <a:ext cx="0" cy="311727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47A4772C-6D3E-435D-9EFE-0CB0153B2D10}"/>
              </a:ext>
            </a:extLst>
          </p:cNvPr>
          <p:cNvCxnSpPr>
            <a:cxnSpLocks/>
          </p:cNvCxnSpPr>
          <p:nvPr/>
        </p:nvCxnSpPr>
        <p:spPr>
          <a:xfrm>
            <a:off x="1700902" y="3279404"/>
            <a:ext cx="0" cy="414386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7346EC49-2268-4A5D-BB68-141374A9ECFA}"/>
              </a:ext>
            </a:extLst>
          </p:cNvPr>
          <p:cNvCxnSpPr>
            <a:cxnSpLocks/>
          </p:cNvCxnSpPr>
          <p:nvPr/>
        </p:nvCxnSpPr>
        <p:spPr>
          <a:xfrm>
            <a:off x="1700902" y="4333114"/>
            <a:ext cx="0" cy="59714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56357613-4D8D-4E37-A135-E9B2B3912120}"/>
              </a:ext>
            </a:extLst>
          </p:cNvPr>
          <p:cNvCxnSpPr>
            <a:cxnSpLocks/>
          </p:cNvCxnSpPr>
          <p:nvPr/>
        </p:nvCxnSpPr>
        <p:spPr>
          <a:xfrm>
            <a:off x="3835715" y="4367680"/>
            <a:ext cx="0" cy="562582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43C7368D-B009-40B2-AED0-811CF6455040}"/>
              </a:ext>
            </a:extLst>
          </p:cNvPr>
          <p:cNvCxnSpPr>
            <a:cxnSpLocks/>
          </p:cNvCxnSpPr>
          <p:nvPr/>
        </p:nvCxnSpPr>
        <p:spPr>
          <a:xfrm>
            <a:off x="2393876" y="4057802"/>
            <a:ext cx="766430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AB03C2D0-F7C1-4994-BFF1-CC9669330853}"/>
              </a:ext>
            </a:extLst>
          </p:cNvPr>
          <p:cNvCxnSpPr>
            <a:cxnSpLocks/>
          </p:cNvCxnSpPr>
          <p:nvPr/>
        </p:nvCxnSpPr>
        <p:spPr>
          <a:xfrm>
            <a:off x="4861888" y="4057802"/>
            <a:ext cx="1414619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DA7567B9-5BC7-4471-803F-541D42205333}"/>
              </a:ext>
            </a:extLst>
          </p:cNvPr>
          <p:cNvCxnSpPr>
            <a:cxnSpLocks/>
          </p:cNvCxnSpPr>
          <p:nvPr/>
        </p:nvCxnSpPr>
        <p:spPr>
          <a:xfrm>
            <a:off x="4594257" y="2893335"/>
            <a:ext cx="1414619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0" name="Slide Number Placeholder 3">
            <a:extLst>
              <a:ext uri="{FF2B5EF4-FFF2-40B4-BE49-F238E27FC236}">
                <a16:creationId xmlns:a16="http://schemas.microsoft.com/office/drawing/2014/main" id="{B2409981-3D31-4F88-8439-112CBC739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1846" y="6365000"/>
            <a:ext cx="685800" cy="5937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46F4A9B9-BBB5-41F1-B8BA-A8692905374F}" type="slidenum">
              <a:rPr lang="en-CA" altLang="en-US" sz="2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14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0AB1DF0-337C-4791-87DC-37CCF5957B8D}"/>
              </a:ext>
            </a:extLst>
          </p:cNvPr>
          <p:cNvSpPr/>
          <p:nvPr/>
        </p:nvSpPr>
        <p:spPr>
          <a:xfrm>
            <a:off x="154129" y="1172891"/>
            <a:ext cx="4344278" cy="1170475"/>
          </a:xfrm>
          <a:prstGeom prst="ellipse">
            <a:avLst/>
          </a:prstGeom>
          <a:noFill/>
          <a:ln w="28575">
            <a:solidFill>
              <a:srgbClr val="1130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bject 42">
            <a:extLst>
              <a:ext uri="{FF2B5EF4-FFF2-40B4-BE49-F238E27FC236}">
                <a16:creationId xmlns:a16="http://schemas.microsoft.com/office/drawing/2014/main" id="{F18414AD-26DD-43F6-A389-863B220815C4}"/>
              </a:ext>
            </a:extLst>
          </p:cNvPr>
          <p:cNvSpPr/>
          <p:nvPr/>
        </p:nvSpPr>
        <p:spPr>
          <a:xfrm>
            <a:off x="304186" y="228371"/>
            <a:ext cx="240926" cy="81803"/>
          </a:xfrm>
          <a:custGeom>
            <a:avLst/>
            <a:gdLst/>
            <a:ahLst/>
            <a:cxnLst/>
            <a:rect l="l" t="t" r="r" b="b"/>
            <a:pathLst>
              <a:path w="273050" h="92709">
                <a:moveTo>
                  <a:pt x="0" y="92455"/>
                </a:moveTo>
                <a:lnTo>
                  <a:pt x="273050" y="92455"/>
                </a:lnTo>
                <a:lnTo>
                  <a:pt x="273050" y="0"/>
                </a:lnTo>
                <a:lnTo>
                  <a:pt x="0" y="0"/>
                </a:lnTo>
                <a:lnTo>
                  <a:pt x="0" y="92455"/>
                </a:lnTo>
                <a:close/>
              </a:path>
            </a:pathLst>
          </a:custGeom>
          <a:solidFill>
            <a:srgbClr val="E1EDD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3" name="object 43">
            <a:extLst>
              <a:ext uri="{FF2B5EF4-FFF2-40B4-BE49-F238E27FC236}">
                <a16:creationId xmlns:a16="http://schemas.microsoft.com/office/drawing/2014/main" id="{6A0C687C-39B1-4904-A970-B5362D4AAA37}"/>
              </a:ext>
            </a:extLst>
          </p:cNvPr>
          <p:cNvSpPr/>
          <p:nvPr/>
        </p:nvSpPr>
        <p:spPr>
          <a:xfrm>
            <a:off x="304186" y="228371"/>
            <a:ext cx="240926" cy="81803"/>
          </a:xfrm>
          <a:custGeom>
            <a:avLst/>
            <a:gdLst/>
            <a:ahLst/>
            <a:cxnLst/>
            <a:rect l="l" t="t" r="r" b="b"/>
            <a:pathLst>
              <a:path w="273050" h="92709">
                <a:moveTo>
                  <a:pt x="0" y="92455"/>
                </a:moveTo>
                <a:lnTo>
                  <a:pt x="273050" y="92455"/>
                </a:lnTo>
                <a:lnTo>
                  <a:pt x="273050" y="0"/>
                </a:lnTo>
                <a:lnTo>
                  <a:pt x="0" y="0"/>
                </a:lnTo>
                <a:lnTo>
                  <a:pt x="0" y="92455"/>
                </a:lnTo>
                <a:close/>
              </a:path>
            </a:pathLst>
          </a:custGeom>
          <a:ln w="1270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4" name="object 44">
            <a:extLst>
              <a:ext uri="{FF2B5EF4-FFF2-40B4-BE49-F238E27FC236}">
                <a16:creationId xmlns:a16="http://schemas.microsoft.com/office/drawing/2014/main" id="{0878F3DD-68D9-4C34-93B3-653A79786158}"/>
              </a:ext>
            </a:extLst>
          </p:cNvPr>
          <p:cNvSpPr/>
          <p:nvPr/>
        </p:nvSpPr>
        <p:spPr>
          <a:xfrm>
            <a:off x="304186" y="359883"/>
            <a:ext cx="240926" cy="81803"/>
          </a:xfrm>
          <a:custGeom>
            <a:avLst/>
            <a:gdLst/>
            <a:ahLst/>
            <a:cxnLst/>
            <a:rect l="l" t="t" r="r" b="b"/>
            <a:pathLst>
              <a:path w="273050" h="92709">
                <a:moveTo>
                  <a:pt x="0" y="92455"/>
                </a:moveTo>
                <a:lnTo>
                  <a:pt x="273050" y="92455"/>
                </a:lnTo>
                <a:lnTo>
                  <a:pt x="273050" y="0"/>
                </a:lnTo>
                <a:lnTo>
                  <a:pt x="0" y="0"/>
                </a:lnTo>
                <a:lnTo>
                  <a:pt x="0" y="92455"/>
                </a:lnTo>
                <a:close/>
              </a:path>
            </a:pathLst>
          </a:custGeom>
          <a:solidFill>
            <a:srgbClr val="FFF1D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5" name="object 45">
            <a:extLst>
              <a:ext uri="{FF2B5EF4-FFF2-40B4-BE49-F238E27FC236}">
                <a16:creationId xmlns:a16="http://schemas.microsoft.com/office/drawing/2014/main" id="{E0F4B2D3-3354-4CB0-A20D-87B3F0B2AE55}"/>
              </a:ext>
            </a:extLst>
          </p:cNvPr>
          <p:cNvSpPr/>
          <p:nvPr/>
        </p:nvSpPr>
        <p:spPr>
          <a:xfrm>
            <a:off x="304186" y="359883"/>
            <a:ext cx="240926" cy="81803"/>
          </a:xfrm>
          <a:custGeom>
            <a:avLst/>
            <a:gdLst/>
            <a:ahLst/>
            <a:cxnLst/>
            <a:rect l="l" t="t" r="r" b="b"/>
            <a:pathLst>
              <a:path w="273050" h="92709">
                <a:moveTo>
                  <a:pt x="0" y="92455"/>
                </a:moveTo>
                <a:lnTo>
                  <a:pt x="273050" y="92455"/>
                </a:lnTo>
                <a:lnTo>
                  <a:pt x="273050" y="0"/>
                </a:lnTo>
                <a:lnTo>
                  <a:pt x="0" y="0"/>
                </a:lnTo>
                <a:lnTo>
                  <a:pt x="0" y="92455"/>
                </a:lnTo>
                <a:close/>
              </a:path>
            </a:pathLst>
          </a:custGeom>
          <a:ln w="12700">
            <a:solidFill>
              <a:srgbClr val="FDB913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6" name="object 46">
            <a:extLst>
              <a:ext uri="{FF2B5EF4-FFF2-40B4-BE49-F238E27FC236}">
                <a16:creationId xmlns:a16="http://schemas.microsoft.com/office/drawing/2014/main" id="{029389DA-9C1C-4966-AF95-4CD799D621D0}"/>
              </a:ext>
            </a:extLst>
          </p:cNvPr>
          <p:cNvSpPr/>
          <p:nvPr/>
        </p:nvSpPr>
        <p:spPr>
          <a:xfrm>
            <a:off x="304186" y="483641"/>
            <a:ext cx="240926" cy="81803"/>
          </a:xfrm>
          <a:custGeom>
            <a:avLst/>
            <a:gdLst/>
            <a:ahLst/>
            <a:cxnLst/>
            <a:rect l="l" t="t" r="r" b="b"/>
            <a:pathLst>
              <a:path w="273050" h="92709">
                <a:moveTo>
                  <a:pt x="0" y="92455"/>
                </a:moveTo>
                <a:lnTo>
                  <a:pt x="273050" y="92455"/>
                </a:lnTo>
                <a:lnTo>
                  <a:pt x="273050" y="0"/>
                </a:lnTo>
                <a:lnTo>
                  <a:pt x="0" y="0"/>
                </a:lnTo>
                <a:lnTo>
                  <a:pt x="0" y="92455"/>
                </a:lnTo>
                <a:close/>
              </a:path>
            </a:pathLst>
          </a:custGeom>
          <a:solidFill>
            <a:srgbClr val="F5DACE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7" name="object 47">
            <a:extLst>
              <a:ext uri="{FF2B5EF4-FFF2-40B4-BE49-F238E27FC236}">
                <a16:creationId xmlns:a16="http://schemas.microsoft.com/office/drawing/2014/main" id="{7D1A62EB-3020-4E68-9A03-FB1E03C66F05}"/>
              </a:ext>
            </a:extLst>
          </p:cNvPr>
          <p:cNvSpPr/>
          <p:nvPr/>
        </p:nvSpPr>
        <p:spPr>
          <a:xfrm>
            <a:off x="304186" y="483641"/>
            <a:ext cx="240926" cy="81803"/>
          </a:xfrm>
          <a:custGeom>
            <a:avLst/>
            <a:gdLst/>
            <a:ahLst/>
            <a:cxnLst/>
            <a:rect l="l" t="t" r="r" b="b"/>
            <a:pathLst>
              <a:path w="273050" h="92709">
                <a:moveTo>
                  <a:pt x="0" y="92455"/>
                </a:moveTo>
                <a:lnTo>
                  <a:pt x="273050" y="92455"/>
                </a:lnTo>
                <a:lnTo>
                  <a:pt x="273050" y="0"/>
                </a:lnTo>
                <a:lnTo>
                  <a:pt x="0" y="0"/>
                </a:lnTo>
                <a:lnTo>
                  <a:pt x="0" y="92455"/>
                </a:lnTo>
                <a:close/>
              </a:path>
            </a:pathLst>
          </a:custGeom>
          <a:ln w="127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0" name="object 48">
            <a:extLst>
              <a:ext uri="{FF2B5EF4-FFF2-40B4-BE49-F238E27FC236}">
                <a16:creationId xmlns:a16="http://schemas.microsoft.com/office/drawing/2014/main" id="{657C0243-E439-4FFE-B326-7BCD3A0F7E1C}"/>
              </a:ext>
            </a:extLst>
          </p:cNvPr>
          <p:cNvSpPr txBox="1"/>
          <p:nvPr/>
        </p:nvSpPr>
        <p:spPr>
          <a:xfrm>
            <a:off x="566269" y="179559"/>
            <a:ext cx="1896972" cy="442881"/>
          </a:xfrm>
          <a:prstGeom prst="rect">
            <a:avLst/>
          </a:prstGeom>
        </p:spPr>
        <p:txBody>
          <a:bodyPr vert="horz" wrap="square" lIns="0" tIns="34738" rIns="0" bIns="0" rtlCol="0">
            <a:spAutoFit/>
          </a:bodyPr>
          <a:lstStyle/>
          <a:p>
            <a:pPr marL="11206">
              <a:spcBef>
                <a:spcPts val="274"/>
              </a:spcBef>
            </a:pPr>
            <a:r>
              <a:rPr sz="800" spc="57" dirty="0">
                <a:latin typeface="Arial"/>
                <a:cs typeface="Arial"/>
              </a:rPr>
              <a:t>=</a:t>
            </a:r>
            <a:r>
              <a:rPr sz="800" spc="-15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Community </a:t>
            </a:r>
            <a:r>
              <a:rPr sz="800" spc="-9" dirty="0">
                <a:latin typeface="Arial"/>
                <a:cs typeface="Arial"/>
              </a:rPr>
              <a:t>Health Agencies</a:t>
            </a:r>
            <a:endParaRPr sz="800" dirty="0">
              <a:latin typeface="Arial"/>
              <a:cs typeface="Arial"/>
            </a:endParaRPr>
          </a:p>
          <a:p>
            <a:pPr marL="11206">
              <a:spcBef>
                <a:spcPts val="190"/>
              </a:spcBef>
            </a:pPr>
            <a:r>
              <a:rPr sz="800" spc="57" dirty="0">
                <a:latin typeface="Arial"/>
                <a:cs typeface="Arial"/>
              </a:rPr>
              <a:t>=</a:t>
            </a:r>
            <a:r>
              <a:rPr sz="800" spc="-110" dirty="0">
                <a:latin typeface="Arial"/>
                <a:cs typeface="Arial"/>
              </a:rPr>
              <a:t> </a:t>
            </a:r>
            <a:r>
              <a:rPr sz="800" spc="-22" dirty="0">
                <a:latin typeface="Arial"/>
                <a:cs typeface="Arial"/>
              </a:rPr>
              <a:t>Primary </a:t>
            </a:r>
            <a:r>
              <a:rPr sz="800" spc="-18" dirty="0">
                <a:latin typeface="Arial"/>
                <a:cs typeface="Arial"/>
              </a:rPr>
              <a:t>Care Providers</a:t>
            </a:r>
            <a:endParaRPr sz="800" dirty="0">
              <a:latin typeface="Arial"/>
              <a:cs typeface="Arial"/>
            </a:endParaRPr>
          </a:p>
          <a:p>
            <a:pPr marL="11206">
              <a:spcBef>
                <a:spcPts val="128"/>
              </a:spcBef>
            </a:pPr>
            <a:r>
              <a:rPr sz="800" spc="57" dirty="0">
                <a:latin typeface="Arial"/>
                <a:cs typeface="Arial"/>
              </a:rPr>
              <a:t>=</a:t>
            </a:r>
            <a:r>
              <a:rPr sz="800" spc="-53" dirty="0">
                <a:latin typeface="Arial"/>
                <a:cs typeface="Arial"/>
              </a:rPr>
              <a:t> </a:t>
            </a:r>
            <a:r>
              <a:rPr sz="800" spc="-13" dirty="0">
                <a:latin typeface="Arial"/>
                <a:cs typeface="Arial"/>
              </a:rPr>
              <a:t>Specialized</a:t>
            </a:r>
            <a:r>
              <a:rPr sz="800" spc="-49" dirty="0">
                <a:latin typeface="Arial"/>
                <a:cs typeface="Arial"/>
              </a:rPr>
              <a:t> </a:t>
            </a:r>
            <a:r>
              <a:rPr sz="800" spc="18" dirty="0">
                <a:latin typeface="Arial"/>
                <a:cs typeface="Arial"/>
              </a:rPr>
              <a:t>or</a:t>
            </a:r>
            <a:r>
              <a:rPr sz="800" spc="-71" dirty="0">
                <a:latin typeface="Arial"/>
                <a:cs typeface="Arial"/>
              </a:rPr>
              <a:t> </a:t>
            </a:r>
            <a:r>
              <a:rPr sz="800" spc="-22" dirty="0">
                <a:latin typeface="Arial"/>
                <a:cs typeface="Arial"/>
              </a:rPr>
              <a:t>Tertiary</a:t>
            </a:r>
            <a:r>
              <a:rPr sz="800" spc="-49" dirty="0">
                <a:latin typeface="Arial"/>
                <a:cs typeface="Arial"/>
              </a:rPr>
              <a:t> </a:t>
            </a:r>
            <a:r>
              <a:rPr sz="800" spc="-18" dirty="0">
                <a:latin typeface="Arial"/>
                <a:cs typeface="Arial"/>
              </a:rPr>
              <a:t>Care</a:t>
            </a:r>
            <a:r>
              <a:rPr sz="800" spc="-49" dirty="0">
                <a:latin typeface="Arial"/>
                <a:cs typeface="Arial"/>
              </a:rPr>
              <a:t> </a:t>
            </a:r>
            <a:r>
              <a:rPr sz="800" spc="-18" dirty="0">
                <a:latin typeface="Arial"/>
                <a:cs typeface="Arial"/>
              </a:rPr>
              <a:t>Providers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30" name="object 62">
            <a:extLst>
              <a:ext uri="{FF2B5EF4-FFF2-40B4-BE49-F238E27FC236}">
                <a16:creationId xmlns:a16="http://schemas.microsoft.com/office/drawing/2014/main" id="{CE59D3DA-156C-4D20-89CD-209DE654EE28}"/>
              </a:ext>
            </a:extLst>
          </p:cNvPr>
          <p:cNvSpPr txBox="1"/>
          <p:nvPr/>
        </p:nvSpPr>
        <p:spPr>
          <a:xfrm>
            <a:off x="6415388" y="1295400"/>
            <a:ext cx="5269677" cy="3691433"/>
          </a:xfrm>
          <a:prstGeom prst="rect">
            <a:avLst/>
          </a:prstGeom>
          <a:solidFill>
            <a:srgbClr val="FFF1D9"/>
          </a:solidFill>
          <a:ln w="25400">
            <a:solidFill>
              <a:srgbClr val="FDB913"/>
            </a:solidFill>
          </a:ln>
        </p:spPr>
        <p:txBody>
          <a:bodyPr vert="horz" wrap="square" lIns="0" tIns="61632" rIns="0" bIns="0" rtlCol="0">
            <a:spAutoFit/>
          </a:bodyPr>
          <a:lstStyle/>
          <a:p>
            <a:pPr algn="ctr">
              <a:spcBef>
                <a:spcPts val="485"/>
              </a:spcBef>
            </a:pPr>
            <a:r>
              <a:rPr sz="1200" b="1" spc="-18" dirty="0">
                <a:latin typeface="Lucida Sans"/>
                <a:cs typeface="Lucida Sans"/>
              </a:rPr>
              <a:t>Primary </a:t>
            </a:r>
            <a:r>
              <a:rPr sz="1200" b="1" spc="-9" dirty="0">
                <a:latin typeface="Lucida Sans"/>
                <a:cs typeface="Lucida Sans"/>
              </a:rPr>
              <a:t>Care</a:t>
            </a:r>
            <a:r>
              <a:rPr sz="1200" b="1" spc="-93" dirty="0">
                <a:latin typeface="Lucida Sans"/>
                <a:cs typeface="Lucida Sans"/>
              </a:rPr>
              <a:t> </a:t>
            </a:r>
            <a:r>
              <a:rPr sz="1200" b="1" spc="-31" dirty="0">
                <a:latin typeface="Lucida Sans"/>
                <a:cs typeface="Lucida Sans"/>
              </a:rPr>
              <a:t>Assessment/Interventions</a:t>
            </a:r>
            <a:endParaRPr sz="1200" dirty="0">
              <a:latin typeface="Lucida Sans"/>
              <a:cs typeface="Lucida Sans"/>
            </a:endParaRPr>
          </a:p>
          <a:p>
            <a:pPr marL="263352" marR="91892" indent="-201717">
              <a:spcBef>
                <a:spcPts val="361"/>
              </a:spcBef>
              <a:buAutoNum type="arabicPeriod"/>
              <a:tabLst>
                <a:tab pos="263352" algn="l"/>
              </a:tabLst>
            </a:pPr>
            <a:r>
              <a:rPr sz="1000" spc="31" dirty="0">
                <a:latin typeface="Arial"/>
                <a:cs typeface="Arial"/>
              </a:rPr>
              <a:t>Obtain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relevant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medical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history,</a:t>
            </a:r>
            <a:r>
              <a:rPr sz="1000" spc="-49" dirty="0">
                <a:latin typeface="Arial"/>
                <a:cs typeface="Arial"/>
              </a:rPr>
              <a:t> </a:t>
            </a:r>
            <a:r>
              <a:rPr sz="1000" spc="13" dirty="0">
                <a:latin typeface="Arial"/>
                <a:cs typeface="Arial"/>
              </a:rPr>
              <a:t>history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31" dirty="0">
                <a:latin typeface="Arial"/>
                <a:cs typeface="Arial"/>
              </a:rPr>
              <a:t>of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falls,</a:t>
            </a:r>
            <a:r>
              <a:rPr sz="1000" spc="-49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physical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examination,  </a:t>
            </a:r>
            <a:r>
              <a:rPr sz="1000" spc="31" dirty="0">
                <a:latin typeface="Arial"/>
                <a:cs typeface="Arial"/>
              </a:rPr>
              <a:t>including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cognitive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and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18" dirty="0">
                <a:latin typeface="Arial"/>
                <a:cs typeface="Arial"/>
              </a:rPr>
              <a:t>functional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-9" dirty="0">
                <a:latin typeface="Arial"/>
                <a:cs typeface="Arial"/>
              </a:rPr>
              <a:t>assessment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40" dirty="0">
                <a:latin typeface="Arial"/>
                <a:cs typeface="Arial"/>
              </a:rPr>
              <a:t>to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identify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31" dirty="0">
                <a:latin typeface="Arial"/>
                <a:cs typeface="Arial"/>
              </a:rPr>
              <a:t>root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-9" dirty="0">
                <a:latin typeface="Arial"/>
                <a:cs typeface="Arial"/>
              </a:rPr>
              <a:t>cause.</a:t>
            </a:r>
            <a:endParaRPr sz="1000" dirty="0">
              <a:latin typeface="Arial"/>
              <a:cs typeface="Arial"/>
            </a:endParaRPr>
          </a:p>
          <a:p>
            <a:pPr marL="263352" marR="86290" indent="-201717">
              <a:spcBef>
                <a:spcPts val="397"/>
              </a:spcBef>
              <a:buAutoNum type="arabicPeriod"/>
              <a:tabLst>
                <a:tab pos="263352" algn="l"/>
              </a:tabLst>
            </a:pPr>
            <a:r>
              <a:rPr sz="1000" spc="22" dirty="0">
                <a:latin typeface="Arial"/>
                <a:cs typeface="Arial"/>
              </a:rPr>
              <a:t>Determine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u="sng" spc="18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multifactorial</a:t>
            </a:r>
            <a:r>
              <a:rPr sz="1000" u="sng" spc="-2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fall</a:t>
            </a:r>
            <a:r>
              <a:rPr sz="1000" u="sng" spc="-2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risk</a:t>
            </a:r>
            <a:r>
              <a:rPr sz="1000" u="sng" spc="-2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26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by</a:t>
            </a:r>
            <a:r>
              <a:rPr sz="1000" u="sng" spc="-2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-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assessing</a:t>
            </a:r>
            <a:r>
              <a:rPr sz="1000" spc="-9" dirty="0">
                <a:latin typeface="Arial"/>
                <a:cs typeface="Arial"/>
              </a:rPr>
              <a:t>: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(see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26" dirty="0">
                <a:solidFill>
                  <a:srgbClr val="D2232A"/>
                </a:solidFill>
                <a:latin typeface="Arial"/>
                <a:cs typeface="Arial"/>
              </a:rPr>
              <a:t>Guide</a:t>
            </a:r>
            <a:r>
              <a:rPr sz="1000" spc="-22" dirty="0">
                <a:solidFill>
                  <a:srgbClr val="D2232A"/>
                </a:solidFill>
                <a:latin typeface="Arial"/>
                <a:cs typeface="Arial"/>
              </a:rPr>
              <a:t> </a:t>
            </a:r>
            <a:r>
              <a:rPr sz="1000" spc="31" dirty="0">
                <a:latin typeface="Arial"/>
                <a:cs typeface="Arial"/>
              </a:rPr>
              <a:t>on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reverse) </a:t>
            </a:r>
            <a:r>
              <a:rPr sz="1000" spc="-4" dirty="0">
                <a:solidFill>
                  <a:srgbClr val="D2232A"/>
                </a:solidFill>
                <a:latin typeface="Arial"/>
                <a:cs typeface="Arial"/>
              </a:rPr>
              <a:t> </a:t>
            </a:r>
            <a:r>
              <a:rPr sz="1000" spc="26" dirty="0">
                <a:solidFill>
                  <a:srgbClr val="D2232A"/>
                </a:solidFill>
                <a:latin typeface="Arial"/>
                <a:cs typeface="Arial"/>
              </a:rPr>
              <a:t>including: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Arial"/>
              <a:cs typeface="Arial"/>
            </a:endParaRPr>
          </a:p>
          <a:p>
            <a:pPr>
              <a:spcBef>
                <a:spcPts val="18"/>
              </a:spcBef>
              <a:buFont typeface="Arial"/>
              <a:buAutoNum type="arabicPeriod"/>
            </a:pPr>
            <a:endParaRPr sz="1050" dirty="0">
              <a:latin typeface="Arial"/>
              <a:cs typeface="Arial"/>
            </a:endParaRPr>
          </a:p>
          <a:p>
            <a:pPr marL="465069" lvl="1" indent="-201717">
              <a:buAutoNum type="alphaLcPeriod" startAt="4"/>
              <a:tabLst>
                <a:tab pos="465069" algn="l"/>
              </a:tabLst>
            </a:pPr>
            <a:r>
              <a:rPr sz="1000" spc="-9" dirty="0">
                <a:latin typeface="Arial"/>
                <a:cs typeface="Arial"/>
              </a:rPr>
              <a:t>Visual</a:t>
            </a:r>
            <a:r>
              <a:rPr sz="1000" spc="-31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acuity</a:t>
            </a:r>
            <a:endParaRPr sz="1000" dirty="0">
              <a:latin typeface="Arial"/>
              <a:cs typeface="Arial"/>
            </a:endParaRPr>
          </a:p>
          <a:p>
            <a:pPr marL="465069" lvl="1" indent="-201717">
              <a:spcBef>
                <a:spcPts val="397"/>
              </a:spcBef>
              <a:buAutoNum type="alphaLcPeriod" startAt="4"/>
              <a:tabLst>
                <a:tab pos="465069" algn="l"/>
              </a:tabLst>
            </a:pPr>
            <a:r>
              <a:rPr sz="1000" spc="31" dirty="0">
                <a:latin typeface="Arial"/>
                <a:cs typeface="Arial"/>
              </a:rPr>
              <a:t>Other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neurological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18" dirty="0">
                <a:latin typeface="Arial"/>
                <a:cs typeface="Arial"/>
              </a:rPr>
              <a:t>impairments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and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13" dirty="0">
                <a:latin typeface="Arial"/>
                <a:cs typeface="Arial"/>
              </a:rPr>
              <a:t>refer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appropriately</a:t>
            </a:r>
            <a:endParaRPr sz="1000" dirty="0">
              <a:latin typeface="Arial"/>
              <a:cs typeface="Arial"/>
            </a:endParaRPr>
          </a:p>
          <a:p>
            <a:pPr marL="465069" marR="136719" lvl="1" indent="-201717">
              <a:spcBef>
                <a:spcPts val="397"/>
              </a:spcBef>
              <a:buAutoNum type="alphaLcPeriod" startAt="4"/>
              <a:tabLst>
                <a:tab pos="464509" algn="l"/>
                <a:tab pos="465069" algn="l"/>
              </a:tabLst>
            </a:pPr>
            <a:r>
              <a:rPr sz="1000" spc="13" dirty="0">
                <a:latin typeface="Arial"/>
                <a:cs typeface="Arial"/>
              </a:rPr>
              <a:t>Bone health; </a:t>
            </a:r>
            <a:r>
              <a:rPr sz="1000" spc="-35" dirty="0">
                <a:latin typeface="Arial"/>
                <a:cs typeface="Arial"/>
              </a:rPr>
              <a:t>assess </a:t>
            </a:r>
            <a:r>
              <a:rPr sz="1000" spc="13" dirty="0">
                <a:latin typeface="Arial"/>
                <a:cs typeface="Arial"/>
              </a:rPr>
              <a:t>calcium </a:t>
            </a:r>
            <a:r>
              <a:rPr sz="1000" spc="4" dirty="0">
                <a:latin typeface="Arial"/>
                <a:cs typeface="Arial"/>
              </a:rPr>
              <a:t>intake, </a:t>
            </a:r>
            <a:r>
              <a:rPr sz="1000" spc="9" dirty="0">
                <a:latin typeface="Arial"/>
                <a:cs typeface="Arial"/>
              </a:rPr>
              <a:t>fracture </a:t>
            </a:r>
            <a:r>
              <a:rPr sz="1000" dirty="0">
                <a:latin typeface="Arial"/>
                <a:cs typeface="Arial"/>
              </a:rPr>
              <a:t>risk </a:t>
            </a:r>
            <a:r>
              <a:rPr sz="1000" spc="22" dirty="0">
                <a:latin typeface="Arial"/>
                <a:cs typeface="Arial"/>
              </a:rPr>
              <a:t>and nutritional  </a:t>
            </a:r>
            <a:r>
              <a:rPr sz="1000" dirty="0">
                <a:latin typeface="Arial"/>
                <a:cs typeface="Arial"/>
              </a:rPr>
              <a:t>review.</a:t>
            </a:r>
            <a:r>
              <a:rPr sz="1000" spc="-49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Supplement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13" dirty="0">
                <a:latin typeface="Arial"/>
                <a:cs typeface="Arial"/>
              </a:rPr>
              <a:t>vitamin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-18" dirty="0">
                <a:latin typeface="Arial"/>
                <a:cs typeface="Arial"/>
              </a:rPr>
              <a:t>D.</a:t>
            </a:r>
            <a:r>
              <a:rPr sz="1000" spc="-49" dirty="0">
                <a:latin typeface="Arial"/>
                <a:cs typeface="Arial"/>
              </a:rPr>
              <a:t> </a:t>
            </a:r>
            <a:r>
              <a:rPr sz="1000" spc="13" dirty="0">
                <a:latin typeface="Arial"/>
                <a:cs typeface="Arial"/>
              </a:rPr>
              <a:t>Consider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13" dirty="0">
                <a:latin typeface="Arial"/>
                <a:cs typeface="Arial"/>
              </a:rPr>
              <a:t>calcium</a:t>
            </a:r>
            <a:r>
              <a:rPr sz="1000" spc="-18" dirty="0">
                <a:latin typeface="Arial"/>
                <a:cs typeface="Arial"/>
              </a:rPr>
              <a:t> </a:t>
            </a:r>
            <a:r>
              <a:rPr sz="1000" spc="31" dirty="0">
                <a:latin typeface="Arial"/>
                <a:cs typeface="Arial"/>
              </a:rPr>
              <a:t>&amp;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13" dirty="0">
                <a:latin typeface="Arial"/>
                <a:cs typeface="Arial"/>
              </a:rPr>
              <a:t>BMD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13" dirty="0">
                <a:latin typeface="Arial"/>
                <a:cs typeface="Arial"/>
              </a:rPr>
              <a:t>testing.  </a:t>
            </a:r>
            <a:r>
              <a:rPr sz="1000" spc="-22" dirty="0">
                <a:latin typeface="Arial"/>
                <a:cs typeface="Arial"/>
              </a:rPr>
              <a:t>Treat </a:t>
            </a:r>
            <a:r>
              <a:rPr sz="1000" spc="-35" dirty="0">
                <a:latin typeface="Arial"/>
                <a:cs typeface="Arial"/>
              </a:rPr>
              <a:t>as </a:t>
            </a:r>
            <a:r>
              <a:rPr sz="1000" spc="35" dirty="0">
                <a:latin typeface="Arial"/>
                <a:cs typeface="Arial"/>
              </a:rPr>
              <a:t>per</a:t>
            </a:r>
            <a:r>
              <a:rPr sz="1000" spc="35" dirty="0">
                <a:solidFill>
                  <a:srgbClr val="205E9E"/>
                </a:solidFill>
                <a:latin typeface="Arial"/>
                <a:cs typeface="Arial"/>
              </a:rPr>
              <a:t> </a:t>
            </a:r>
            <a:r>
              <a:rPr sz="1000" u="sng" spc="9" dirty="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Arial"/>
                <a:cs typeface="Arial"/>
                <a:hlinkClick r:id="rId16"/>
              </a:rPr>
              <a:t>www.osteoporosis.ca</a:t>
            </a:r>
            <a:r>
              <a:rPr sz="1000" spc="-93" dirty="0">
                <a:solidFill>
                  <a:srgbClr val="205E9E"/>
                </a:solidFill>
                <a:latin typeface="Arial"/>
                <a:cs typeface="Arial"/>
                <a:hlinkClick r:id="rId16"/>
              </a:rPr>
              <a:t> </a:t>
            </a:r>
            <a:r>
              <a:rPr sz="1000" spc="18" dirty="0">
                <a:latin typeface="Arial"/>
                <a:cs typeface="Arial"/>
              </a:rPr>
              <a:t>guidelines.</a:t>
            </a:r>
            <a:endParaRPr sz="1000" dirty="0">
              <a:latin typeface="Arial"/>
              <a:cs typeface="Arial"/>
            </a:endParaRPr>
          </a:p>
          <a:p>
            <a:pPr marL="465069" lvl="1" indent="-201717">
              <a:spcBef>
                <a:spcPts val="397"/>
              </a:spcBef>
              <a:buAutoNum type="alphaLcPeriod" startAt="4"/>
              <a:tabLst>
                <a:tab pos="465069" algn="l"/>
              </a:tabLst>
            </a:pPr>
            <a:r>
              <a:rPr sz="1000" spc="-9" dirty="0">
                <a:latin typeface="Arial"/>
                <a:cs typeface="Arial"/>
              </a:rPr>
              <a:t>Feet </a:t>
            </a:r>
            <a:r>
              <a:rPr sz="1000" spc="22" dirty="0">
                <a:latin typeface="Arial"/>
                <a:cs typeface="Arial"/>
              </a:rPr>
              <a:t>and</a:t>
            </a:r>
            <a:r>
              <a:rPr sz="1000" spc="-115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footwear</a:t>
            </a:r>
            <a:endParaRPr sz="1000" dirty="0">
              <a:latin typeface="Arial"/>
              <a:cs typeface="Arial"/>
            </a:endParaRPr>
          </a:p>
          <a:p>
            <a:pPr marL="465069" marR="199475" lvl="1" indent="-201717">
              <a:spcBef>
                <a:spcPts val="397"/>
              </a:spcBef>
              <a:buAutoNum type="alphaLcPeriod" startAt="4"/>
              <a:tabLst>
                <a:tab pos="465069" algn="l"/>
              </a:tabLst>
            </a:pPr>
            <a:r>
              <a:rPr sz="1000" spc="9" dirty="0">
                <a:latin typeface="Arial"/>
                <a:cs typeface="Arial"/>
              </a:rPr>
              <a:t>Environmental </a:t>
            </a:r>
            <a:r>
              <a:rPr sz="1000" spc="-4" dirty="0">
                <a:latin typeface="Arial"/>
                <a:cs typeface="Arial"/>
              </a:rPr>
              <a:t>hazards: </a:t>
            </a:r>
            <a:r>
              <a:rPr sz="1000" spc="-26" dirty="0">
                <a:latin typeface="Arial"/>
                <a:cs typeface="Arial"/>
              </a:rPr>
              <a:t>You </a:t>
            </a:r>
            <a:r>
              <a:rPr sz="1000" spc="-9" dirty="0">
                <a:latin typeface="Arial"/>
                <a:cs typeface="Arial"/>
              </a:rPr>
              <a:t>Can Prevent </a:t>
            </a:r>
            <a:r>
              <a:rPr sz="1000" spc="-22" dirty="0">
                <a:latin typeface="Arial"/>
                <a:cs typeface="Arial"/>
              </a:rPr>
              <a:t>Falls </a:t>
            </a:r>
            <a:r>
              <a:rPr sz="1000" spc="-4" dirty="0">
                <a:latin typeface="Arial"/>
                <a:cs typeface="Arial"/>
              </a:rPr>
              <a:t>(Public </a:t>
            </a:r>
            <a:r>
              <a:rPr sz="1000" spc="4" dirty="0">
                <a:latin typeface="Arial"/>
                <a:cs typeface="Arial"/>
              </a:rPr>
              <a:t>Health)</a:t>
            </a:r>
            <a:r>
              <a:rPr sz="1000" spc="-101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at </a:t>
            </a:r>
            <a:r>
              <a:rPr sz="1000" u="sng" dirty="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4" dirty="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Arial"/>
                <a:cs typeface="Arial"/>
                <a:hlinkClick r:id="rId4"/>
              </a:rPr>
              <a:t>www.stopfalls.ca</a:t>
            </a:r>
            <a:endParaRPr sz="1000" dirty="0">
              <a:latin typeface="Arial"/>
              <a:cs typeface="Arial"/>
            </a:endParaRPr>
          </a:p>
          <a:p>
            <a:pPr marL="263352">
              <a:spcBef>
                <a:spcPts val="397"/>
              </a:spcBef>
              <a:tabLst>
                <a:tab pos="464509" algn="l"/>
              </a:tabLst>
            </a:pPr>
            <a:r>
              <a:rPr sz="1000" spc="4" dirty="0">
                <a:latin typeface="Arial"/>
                <a:cs typeface="Arial"/>
              </a:rPr>
              <a:t>i.	</a:t>
            </a:r>
            <a:r>
              <a:rPr sz="1000" spc="9" dirty="0">
                <a:latin typeface="Arial"/>
                <a:cs typeface="Arial"/>
              </a:rPr>
              <a:t>Depression </a:t>
            </a:r>
            <a:r>
              <a:rPr sz="1000" spc="31" dirty="0">
                <a:latin typeface="Arial"/>
                <a:cs typeface="Arial"/>
              </a:rPr>
              <a:t>&amp; </a:t>
            </a:r>
            <a:r>
              <a:rPr sz="1000" spc="4" dirty="0">
                <a:latin typeface="Arial"/>
                <a:cs typeface="Arial"/>
              </a:rPr>
              <a:t>Behavioural </a:t>
            </a:r>
            <a:r>
              <a:rPr sz="1000" spc="-35" dirty="0">
                <a:latin typeface="Arial"/>
                <a:cs typeface="Arial"/>
              </a:rPr>
              <a:t>Risk </a:t>
            </a:r>
            <a:r>
              <a:rPr sz="1000" spc="-9" dirty="0">
                <a:latin typeface="Arial"/>
                <a:cs typeface="Arial"/>
              </a:rPr>
              <a:t>Factors </a:t>
            </a:r>
            <a:r>
              <a:rPr sz="1000" spc="4" dirty="0">
                <a:latin typeface="Arial"/>
                <a:cs typeface="Arial"/>
              </a:rPr>
              <a:t>i.e.:</a:t>
            </a:r>
            <a:r>
              <a:rPr sz="1000" spc="-154" dirty="0">
                <a:latin typeface="Arial"/>
                <a:cs typeface="Arial"/>
              </a:rPr>
              <a:t> </a:t>
            </a:r>
            <a:r>
              <a:rPr sz="1000" spc="-22" dirty="0">
                <a:latin typeface="Arial"/>
                <a:cs typeface="Arial"/>
              </a:rPr>
              <a:t>ETOH.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31" name="object 63">
            <a:extLst>
              <a:ext uri="{FF2B5EF4-FFF2-40B4-BE49-F238E27FC236}">
                <a16:creationId xmlns:a16="http://schemas.microsoft.com/office/drawing/2014/main" id="{FE20DACC-9C97-4361-9A12-E626D7CD6910}"/>
              </a:ext>
            </a:extLst>
          </p:cNvPr>
          <p:cNvSpPr txBox="1"/>
          <p:nvPr/>
        </p:nvSpPr>
        <p:spPr>
          <a:xfrm>
            <a:off x="6626021" y="2164690"/>
            <a:ext cx="4676935" cy="1128514"/>
          </a:xfrm>
          <a:prstGeom prst="rect">
            <a:avLst/>
          </a:prstGeom>
          <a:solidFill>
            <a:srgbClr val="FFFFFF"/>
          </a:solidFill>
          <a:ln w="12700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40379" indent="-202277">
              <a:lnSpc>
                <a:spcPts val="1015"/>
              </a:lnSpc>
              <a:buClr>
                <a:srgbClr val="000000"/>
              </a:buClr>
              <a:buFont typeface="Arial"/>
              <a:buAutoNum type="alphaLcPeriod"/>
              <a:tabLst>
                <a:tab pos="240379" algn="l"/>
                <a:tab pos="240939" algn="l"/>
              </a:tabLst>
            </a:pPr>
            <a:endParaRPr lang="en-US" sz="200" b="1" spc="-35" dirty="0">
              <a:solidFill>
                <a:srgbClr val="D2232A"/>
              </a:solidFill>
              <a:latin typeface="Arial"/>
              <a:cs typeface="Arial"/>
            </a:endParaRPr>
          </a:p>
          <a:p>
            <a:pPr marL="240379" indent="-202277">
              <a:lnSpc>
                <a:spcPts val="1015"/>
              </a:lnSpc>
              <a:buClr>
                <a:srgbClr val="000000"/>
              </a:buClr>
              <a:buFont typeface="Arial"/>
              <a:buAutoNum type="alphaLcPeriod"/>
              <a:tabLst>
                <a:tab pos="240379" algn="l"/>
                <a:tab pos="240939" algn="l"/>
              </a:tabLst>
            </a:pPr>
            <a:r>
              <a:rPr sz="1000" b="1" spc="-35" dirty="0">
                <a:solidFill>
                  <a:srgbClr val="D2232A"/>
                </a:solidFill>
                <a:latin typeface="Arial"/>
                <a:cs typeface="Arial"/>
              </a:rPr>
              <a:t>P</a:t>
            </a:r>
            <a:r>
              <a:rPr sz="1000" b="1" spc="-35" dirty="0">
                <a:latin typeface="Arial"/>
                <a:cs typeface="Arial"/>
              </a:rPr>
              <a:t>ostural </a:t>
            </a:r>
            <a:r>
              <a:rPr sz="1000" b="1" spc="-18" dirty="0">
                <a:latin typeface="Arial"/>
                <a:cs typeface="Arial"/>
              </a:rPr>
              <a:t>hypotension </a:t>
            </a:r>
            <a:r>
              <a:rPr sz="1000" b="1" spc="-13" dirty="0">
                <a:latin typeface="Arial"/>
                <a:cs typeface="Arial"/>
              </a:rPr>
              <a:t>- </a:t>
            </a:r>
            <a:r>
              <a:rPr sz="1000" spc="13" dirty="0">
                <a:latin typeface="Arial"/>
                <a:cs typeface="Arial"/>
              </a:rPr>
              <a:t>suggest </a:t>
            </a:r>
            <a:r>
              <a:rPr sz="1000" spc="22" dirty="0">
                <a:latin typeface="Arial"/>
                <a:cs typeface="Arial"/>
              </a:rPr>
              <a:t>lying and </a:t>
            </a:r>
            <a:r>
              <a:rPr sz="1000" spc="18" dirty="0">
                <a:latin typeface="Arial"/>
                <a:cs typeface="Arial"/>
              </a:rPr>
              <a:t>standing</a:t>
            </a:r>
            <a:r>
              <a:rPr sz="1000" spc="-176" dirty="0">
                <a:latin typeface="Arial"/>
                <a:cs typeface="Arial"/>
              </a:rPr>
              <a:t> </a:t>
            </a:r>
            <a:r>
              <a:rPr sz="1000" spc="-53" dirty="0">
                <a:latin typeface="Arial"/>
                <a:cs typeface="Arial"/>
              </a:rPr>
              <a:t>BP</a:t>
            </a:r>
            <a:endParaRPr sz="1000" dirty="0">
              <a:latin typeface="Arial"/>
              <a:cs typeface="Arial"/>
            </a:endParaRPr>
          </a:p>
          <a:p>
            <a:pPr marL="240379"/>
            <a:r>
              <a:rPr sz="1000" spc="9" dirty="0">
                <a:latin typeface="Arial"/>
                <a:cs typeface="Arial"/>
              </a:rPr>
              <a:t>(</a:t>
            </a:r>
            <a:r>
              <a:rPr sz="1000" u="sng" spc="9" dirty="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Arial"/>
                <a:cs typeface="Arial"/>
                <a:hlinkClick r:id="rId14"/>
              </a:rPr>
              <a:t>www.posturalhypotension.ca</a:t>
            </a:r>
            <a:r>
              <a:rPr sz="1000" spc="9" dirty="0">
                <a:latin typeface="Arial"/>
                <a:cs typeface="Arial"/>
              </a:rPr>
              <a:t>)</a:t>
            </a:r>
            <a:endParaRPr sz="1000" dirty="0">
              <a:latin typeface="Arial"/>
              <a:cs typeface="Arial"/>
            </a:endParaRPr>
          </a:p>
          <a:p>
            <a:pPr marL="240379" marR="271757" indent="-201717">
              <a:spcBef>
                <a:spcPts val="397"/>
              </a:spcBef>
              <a:buClr>
                <a:srgbClr val="000000"/>
              </a:buClr>
              <a:buFont typeface="Arial"/>
              <a:buAutoNum type="alphaLcPeriod" startAt="2"/>
              <a:tabLst>
                <a:tab pos="240939" algn="l"/>
              </a:tabLst>
            </a:pPr>
            <a:r>
              <a:rPr sz="1000" b="1" spc="-13" dirty="0">
                <a:solidFill>
                  <a:srgbClr val="D2232A"/>
                </a:solidFill>
                <a:latin typeface="Arial"/>
                <a:cs typeface="Arial"/>
              </a:rPr>
              <a:t>P</a:t>
            </a:r>
            <a:r>
              <a:rPr sz="1000" b="1" spc="-13" dirty="0">
                <a:latin typeface="Arial"/>
                <a:cs typeface="Arial"/>
              </a:rPr>
              <a:t>ills/medication:</a:t>
            </a:r>
            <a:r>
              <a:rPr sz="1000" b="1" spc="-26" dirty="0">
                <a:latin typeface="Arial"/>
                <a:cs typeface="Arial"/>
              </a:rPr>
              <a:t> </a:t>
            </a:r>
            <a:r>
              <a:rPr sz="1000" spc="18" dirty="0">
                <a:latin typeface="Arial"/>
                <a:cs typeface="Arial"/>
              </a:rPr>
              <a:t>minimize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18" dirty="0">
                <a:latin typeface="Arial"/>
                <a:cs typeface="Arial"/>
              </a:rPr>
              <a:t>meds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31" dirty="0">
                <a:latin typeface="Arial"/>
                <a:cs typeface="Arial"/>
              </a:rPr>
              <a:t>contributing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40" dirty="0">
                <a:latin typeface="Arial"/>
                <a:cs typeface="Arial"/>
              </a:rPr>
              <a:t>to</a:t>
            </a:r>
            <a:r>
              <a:rPr sz="1000" spc="-31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falls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and  </a:t>
            </a:r>
            <a:r>
              <a:rPr sz="1000" spc="18" dirty="0">
                <a:latin typeface="Arial"/>
                <a:cs typeface="Arial"/>
              </a:rPr>
              <a:t>consider</a:t>
            </a:r>
            <a:r>
              <a:rPr sz="1000" spc="-31" dirty="0">
                <a:latin typeface="Arial"/>
                <a:cs typeface="Arial"/>
              </a:rPr>
              <a:t> </a:t>
            </a:r>
            <a:r>
              <a:rPr sz="1000" spc="13" dirty="0">
                <a:latin typeface="Arial"/>
                <a:cs typeface="Arial"/>
              </a:rPr>
              <a:t>pharmacy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13" dirty="0">
                <a:latin typeface="Arial"/>
                <a:cs typeface="Arial"/>
              </a:rPr>
              <a:t>consult;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optimize</a:t>
            </a:r>
            <a:r>
              <a:rPr sz="1000" spc="-31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pain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management</a:t>
            </a:r>
            <a:endParaRPr sz="1000" dirty="0">
              <a:latin typeface="Arial"/>
              <a:cs typeface="Arial"/>
            </a:endParaRPr>
          </a:p>
          <a:p>
            <a:pPr marL="240379" marR="77325" indent="-201717">
              <a:spcBef>
                <a:spcPts val="397"/>
              </a:spcBef>
              <a:buClr>
                <a:srgbClr val="000000"/>
              </a:buClr>
              <a:buFont typeface="Arial"/>
              <a:buAutoNum type="alphaLcPeriod" startAt="2"/>
              <a:tabLst>
                <a:tab pos="240379" algn="l"/>
                <a:tab pos="240939" algn="l"/>
              </a:tabLst>
            </a:pPr>
            <a:r>
              <a:rPr sz="1000" b="1" spc="-35" dirty="0">
                <a:solidFill>
                  <a:srgbClr val="D2232A"/>
                </a:solidFill>
                <a:latin typeface="Arial"/>
                <a:cs typeface="Arial"/>
              </a:rPr>
              <a:t>P</a:t>
            </a:r>
            <a:r>
              <a:rPr sz="1000" b="1" spc="-35" dirty="0">
                <a:latin typeface="Arial"/>
                <a:cs typeface="Arial"/>
              </a:rPr>
              <a:t>ain,</a:t>
            </a:r>
            <a:r>
              <a:rPr sz="1000" b="1" spc="-26" dirty="0">
                <a:latin typeface="Arial"/>
                <a:cs typeface="Arial"/>
              </a:rPr>
              <a:t> </a:t>
            </a:r>
            <a:r>
              <a:rPr sz="1000" spc="18" dirty="0">
                <a:latin typeface="Arial"/>
                <a:cs typeface="Arial"/>
              </a:rPr>
              <a:t>gait,</a:t>
            </a:r>
            <a:r>
              <a:rPr sz="1000" spc="-53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balance,</a:t>
            </a:r>
            <a:r>
              <a:rPr sz="1000" spc="-53" dirty="0">
                <a:latin typeface="Arial"/>
                <a:cs typeface="Arial"/>
              </a:rPr>
              <a:t> </a:t>
            </a:r>
            <a:r>
              <a:rPr sz="1000" spc="31" dirty="0">
                <a:latin typeface="Arial"/>
                <a:cs typeface="Arial"/>
              </a:rPr>
              <a:t>mobility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and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muscle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18" dirty="0">
                <a:latin typeface="Arial"/>
                <a:cs typeface="Arial"/>
              </a:rPr>
              <a:t>strength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(i.e.:</a:t>
            </a:r>
            <a:r>
              <a:rPr sz="1000" spc="-49" dirty="0">
                <a:latin typeface="Arial"/>
                <a:cs typeface="Arial"/>
              </a:rPr>
              <a:t> </a:t>
            </a:r>
            <a:r>
              <a:rPr sz="1000" spc="-18" dirty="0">
                <a:latin typeface="Arial"/>
                <a:cs typeface="Arial"/>
              </a:rPr>
              <a:t>TUG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35" dirty="0">
                <a:latin typeface="Arial"/>
                <a:cs typeface="Arial"/>
              </a:rPr>
              <a:t>or  </a:t>
            </a:r>
            <a:r>
              <a:rPr sz="1000" spc="26" dirty="0">
                <a:latin typeface="Arial"/>
                <a:cs typeface="Arial"/>
              </a:rPr>
              <a:t>other </a:t>
            </a:r>
            <a:r>
              <a:rPr sz="1000" spc="-9" dirty="0">
                <a:latin typeface="Arial"/>
                <a:cs typeface="Arial"/>
              </a:rPr>
              <a:t>tests). Evaluate </a:t>
            </a:r>
            <a:r>
              <a:rPr sz="1000" spc="18" dirty="0">
                <a:latin typeface="Arial"/>
                <a:cs typeface="Arial"/>
              </a:rPr>
              <a:t>pain-related </a:t>
            </a:r>
            <a:r>
              <a:rPr sz="1000" spc="31" dirty="0">
                <a:latin typeface="Arial"/>
                <a:cs typeface="Arial"/>
              </a:rPr>
              <a:t>mobility: </a:t>
            </a:r>
            <a:r>
              <a:rPr sz="1000" spc="35" dirty="0">
                <a:latin typeface="Arial"/>
                <a:cs typeface="Arial"/>
              </a:rPr>
              <a:t>and/or </a:t>
            </a:r>
            <a:r>
              <a:rPr sz="1000" spc="26" dirty="0">
                <a:latin typeface="Arial"/>
                <a:cs typeface="Arial"/>
              </a:rPr>
              <a:t>need for  </a:t>
            </a:r>
            <a:r>
              <a:rPr sz="1000" spc="31" dirty="0">
                <a:latin typeface="Arial"/>
                <a:cs typeface="Arial"/>
              </a:rPr>
              <a:t>mobility</a:t>
            </a:r>
            <a:r>
              <a:rPr sz="1000" spc="-31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aids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8763"/>
            <a:ext cx="108966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Franklin Gothic Heavy" panose="020B0903020102020204" pitchFamily="34" charset="0"/>
              </a:rPr>
              <a:t>RESOURCES</a:t>
            </a:r>
            <a:endParaRPr lang="en-CA" dirty="0">
              <a:solidFill>
                <a:schemeClr val="tx2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12" name="Graphic 11" descr="Check List">
            <a:extLst>
              <a:ext uri="{FF2B5EF4-FFF2-40B4-BE49-F238E27FC236}">
                <a16:creationId xmlns:a16="http://schemas.microsoft.com/office/drawing/2014/main" id="{6CE1E637-1A30-41CF-A088-98801F58E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800" y="2133600"/>
            <a:ext cx="3304622" cy="33046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912191"/>
            <a:ext cx="6781441" cy="42465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>
              <a:latin typeface="Franklin Gothic Demi" panose="020B0703020102020204" pitchFamily="34" charset="0"/>
            </a:endParaRPr>
          </a:p>
          <a:p>
            <a:pPr marL="274313" lvl="1" indent="0">
              <a:buNone/>
            </a:pPr>
            <a:r>
              <a:rPr lang="en-US" sz="4000" u="sng" dirty="0">
                <a:solidFill>
                  <a:schemeClr val="tx2"/>
                </a:solidFill>
                <a:latin typeface="Franklin Gothic Demi" panose="020B0703020102020204" pitchFamily="34" charset="0"/>
              </a:rPr>
              <a:t>www.stopfalls.ca </a:t>
            </a:r>
          </a:p>
          <a:p>
            <a:pPr lvl="3"/>
            <a:r>
              <a:rPr lang="en-US" sz="3200" dirty="0">
                <a:latin typeface="Franklin Gothic Demi" panose="020B0703020102020204" pitchFamily="34" charset="0"/>
              </a:rPr>
              <a:t>Staying Independent Checklist</a:t>
            </a:r>
          </a:p>
          <a:p>
            <a:pPr lvl="3"/>
            <a:r>
              <a:rPr lang="en-US" sz="3200" dirty="0">
                <a:latin typeface="Franklin Gothic Demi" panose="020B0703020102020204" pitchFamily="34" charset="0"/>
              </a:rPr>
              <a:t>Algorithm</a:t>
            </a:r>
          </a:p>
          <a:p>
            <a:pPr lvl="3"/>
            <a:r>
              <a:rPr lang="en-US" sz="3200" dirty="0">
                <a:latin typeface="Franklin Gothic Demi" panose="020B0703020102020204" pitchFamily="34" charset="0"/>
              </a:rPr>
              <a:t>Links to many useful resources</a:t>
            </a:r>
          </a:p>
          <a:p>
            <a:pPr marL="0" indent="0">
              <a:buNone/>
            </a:pPr>
            <a:endParaRPr lang="en-US" sz="4000" dirty="0">
              <a:latin typeface="Franklin Gothic Demi" panose="020B0703020102020204" pitchFamily="34" charset="0"/>
            </a:endParaRPr>
          </a:p>
          <a:p>
            <a:endParaRPr lang="en-CA" sz="4000" dirty="0">
              <a:latin typeface="Franklin Gothic Demi" panose="020B0703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46F4A9B9-BBB5-41F1-B8BA-A8692905374F}" type="slidenum">
              <a:rPr lang="en-CA" altLang="en-US">
                <a:solidFill>
                  <a:srgbClr val="46464A">
                    <a:lumMod val="60000"/>
                    <a:lumOff val="40000"/>
                  </a:srgb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15</a:t>
            </a:fld>
            <a:endParaRPr lang="en-CA" alt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64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76248C8-0720-48AB-91BA-5F530BB4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2209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19" y="-76200"/>
            <a:ext cx="10811404" cy="1905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113052"/>
                </a:solidFill>
                <a:latin typeface="Franklin Gothic Heavy" panose="020B0903020102020204" pitchFamily="34" charset="0"/>
              </a:rPr>
              <a:t>Screening Tool </a:t>
            </a:r>
            <a:br>
              <a:rPr lang="en-US" sz="4000" dirty="0">
                <a:solidFill>
                  <a:srgbClr val="113052"/>
                </a:solidFill>
                <a:latin typeface="Franklin Gothic Heavy" panose="020B0903020102020204" pitchFamily="34" charset="0"/>
              </a:rPr>
            </a:br>
            <a:r>
              <a:rPr lang="en-US" sz="4000" dirty="0">
                <a:solidFill>
                  <a:srgbClr val="113052"/>
                </a:solidFill>
                <a:latin typeface="Franklin Gothic Heavy" panose="020B0903020102020204" pitchFamily="34" charset="0"/>
              </a:rPr>
              <a:t>“Staying Independent Checklist”</a:t>
            </a:r>
            <a:br>
              <a:rPr lang="en-US" sz="3200" dirty="0">
                <a:solidFill>
                  <a:srgbClr val="113052"/>
                </a:solidFill>
                <a:latin typeface="Franklin Gothic Heavy" panose="020B0903020102020204" pitchFamily="34" charset="0"/>
              </a:rPr>
            </a:br>
            <a:r>
              <a:rPr lang="en-US" sz="3200" dirty="0">
                <a:solidFill>
                  <a:srgbClr val="113052"/>
                </a:solidFill>
                <a:latin typeface="Franklin Gothic Heavy" panose="020B0903020102020204" pitchFamily="34" charset="0"/>
              </a:rPr>
              <a:t> </a:t>
            </a:r>
            <a:endParaRPr lang="en-CA" sz="3200" dirty="0">
              <a:solidFill>
                <a:srgbClr val="11305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3BEDA7-D0B8-4802-8168-92452653B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" y="6172200"/>
            <a:ext cx="914400" cy="593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46F4A9B9-BBB5-41F1-B8BA-A8692905374F}" type="slidenum">
              <a:rPr lang="en-CA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16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EFF34B-7B1A-4F9D-8CEE-A40962BC7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3724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2CDE6CA-4F51-4598-8F43-BFCC79E63C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465069"/>
              </p:ext>
            </p:extLst>
          </p:nvPr>
        </p:nvGraphicFramePr>
        <p:xfrm>
          <a:off x="1262063" y="1691322"/>
          <a:ext cx="10167937" cy="4800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8316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86C4642B-5EB3-48D9-BE14-2D974FAA9194}" type="slidenum">
              <a:rPr lang="en-CA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17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F8C847D-E324-41C2-B843-E0EA1DF321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8" t="88306" r="1334"/>
          <a:stretch/>
        </p:blipFill>
        <p:spPr>
          <a:xfrm>
            <a:off x="3103098" y="5694034"/>
            <a:ext cx="8119990" cy="1120609"/>
          </a:xfrm>
          <a:prstGeom prst="rect">
            <a:avLst/>
          </a:prstGeom>
        </p:spPr>
      </p:pic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21D2782-FFBF-4B26-9A65-187A0E79AC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8" t="4730" r="1334" b="11694"/>
          <a:stretch/>
        </p:blipFill>
        <p:spPr>
          <a:xfrm>
            <a:off x="5409229" y="31376"/>
            <a:ext cx="5836271" cy="5756323"/>
          </a:xfrm>
          <a:prstGeom prst="rect">
            <a:avLst/>
          </a:prstGeom>
        </p:spPr>
      </p:pic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4710FDB-1113-4081-8236-ABB8559DD3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6784"/>
          <a:stretch/>
        </p:blipFill>
        <p:spPr>
          <a:xfrm>
            <a:off x="3078170" y="43357"/>
            <a:ext cx="2474380" cy="57563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CC6B35-A814-4913-BA3C-1F1082D3C330}"/>
              </a:ext>
            </a:extLst>
          </p:cNvPr>
          <p:cNvSpPr/>
          <p:nvPr/>
        </p:nvSpPr>
        <p:spPr>
          <a:xfrm>
            <a:off x="152400" y="1985542"/>
            <a:ext cx="305724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Franklin Gothic Heavy" panose="020B0903020102020204" pitchFamily="34" charset="0"/>
              </a:rPr>
              <a:t>Staying </a:t>
            </a:r>
          </a:p>
          <a:p>
            <a:r>
              <a:rPr lang="en-US" sz="3600" dirty="0">
                <a:solidFill>
                  <a:schemeClr val="tx2"/>
                </a:solidFill>
                <a:latin typeface="Franklin Gothic Heavy" panose="020B0903020102020204" pitchFamily="34" charset="0"/>
              </a:rPr>
              <a:t>Independent </a:t>
            </a:r>
          </a:p>
          <a:p>
            <a:r>
              <a:rPr lang="en-US" sz="3600" dirty="0">
                <a:solidFill>
                  <a:schemeClr val="tx2"/>
                </a:solidFill>
                <a:latin typeface="Franklin Gothic Heavy" panose="020B0903020102020204" pitchFamily="34" charset="0"/>
              </a:rPr>
              <a:t>Checklist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10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596153" y="210671"/>
            <a:ext cx="7911084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dirty="0">
                <a:solidFill>
                  <a:srgbClr val="113052"/>
                </a:solidFill>
                <a:latin typeface="Franklin Gothic Heavy" panose="020B0903020102020204" pitchFamily="34" charset="0"/>
              </a:rPr>
              <a:t>Gait, balance, and mobility TESTS 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69342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>
                <a:solidFill>
                  <a:srgbClr val="C00000"/>
                </a:solidFill>
                <a:latin typeface="Franklin Gothic Heavy" panose="020B0903020102020204" pitchFamily="34" charset="0"/>
              </a:rPr>
              <a:t>Get Up and Go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CA" sz="3200" dirty="0">
                <a:solidFill>
                  <a:srgbClr val="C00000"/>
                </a:solidFill>
                <a:latin typeface="Franklin Gothic Heavy" panose="020B0903020102020204" pitchFamily="34" charset="0"/>
              </a:rPr>
              <a:t>Timed Up and Go</a:t>
            </a:r>
          </a:p>
          <a:p>
            <a:pPr marL="274313" lvl="1" indent="0">
              <a:spcBef>
                <a:spcPts val="600"/>
              </a:spcBef>
              <a:buNone/>
            </a:pPr>
            <a:r>
              <a:rPr lang="en-CA" sz="2800" dirty="0">
                <a:latin typeface="Franklin Gothic Demi" panose="020B0703020102020204" pitchFamily="34" charset="0"/>
              </a:rPr>
              <a:t>The above tests take a few minutes to set up but once set up can be used for an unlimited number of patients and only takes seconds</a:t>
            </a:r>
          </a:p>
          <a:p>
            <a:pPr marL="0" indent="0">
              <a:buNone/>
            </a:pPr>
            <a:r>
              <a:rPr lang="en-CA" sz="3200" dirty="0">
                <a:solidFill>
                  <a:srgbClr val="C00000"/>
                </a:solidFill>
                <a:latin typeface="Franklin Gothic Heavy" panose="020B0903020102020204" pitchFamily="34" charset="0"/>
              </a:rPr>
              <a:t>30 second Chair Stand Test</a:t>
            </a:r>
          </a:p>
          <a:p>
            <a:pPr marL="274313" lvl="1" indent="0">
              <a:spcBef>
                <a:spcPts val="0"/>
              </a:spcBef>
              <a:buNone/>
            </a:pPr>
            <a:r>
              <a:rPr lang="en-CA" sz="2800" dirty="0">
                <a:latin typeface="Franklin Gothic Demi" panose="020B0703020102020204" pitchFamily="34" charset="0"/>
              </a:rPr>
              <a:t>If office not set up for above walking tests</a:t>
            </a:r>
          </a:p>
          <a:p>
            <a:pPr eaLnBrk="1" hangingPunct="1"/>
            <a:endParaRPr lang="en-CA" sz="2400" dirty="0">
              <a:latin typeface="Franklin Gothic Demi" panose="020B0703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993631" y="6172202"/>
            <a:ext cx="685800" cy="5937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46F4A9B9-BBB5-41F1-B8BA-A8692905374F}" type="slidenum">
              <a:rPr lang="en-CA" altLang="en-US" sz="3100">
                <a:solidFill>
                  <a:srgbClr val="46464A">
                    <a:lumMod val="60000"/>
                    <a:lumOff val="40000"/>
                  </a:srgbClr>
                </a:solidFill>
              </a:rPr>
              <a:pPr>
                <a:spcAft>
                  <a:spcPts val="600"/>
                </a:spcAft>
                <a:defRPr/>
              </a:pPr>
              <a:t>18</a:t>
            </a:fld>
            <a:endParaRPr lang="en-CA" altLang="en-US" sz="310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0" name="Graphic 69" descr="Stopwatch">
            <a:extLst>
              <a:ext uri="{FF2B5EF4-FFF2-40B4-BE49-F238E27FC236}">
                <a16:creationId xmlns:a16="http://schemas.microsoft.com/office/drawing/2014/main" id="{2BE998A0-C98D-442A-BB05-7E7A9C8B1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0" y="1653803"/>
            <a:ext cx="3605465" cy="360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19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2753"/>
            <a:ext cx="8229600" cy="990600"/>
          </a:xfrm>
        </p:spPr>
        <p:txBody>
          <a:bodyPr anchor="ctr">
            <a:normAutofit/>
          </a:bodyPr>
          <a:lstStyle/>
          <a:p>
            <a:r>
              <a:rPr lang="en-US" altLang="en-US" dirty="0">
                <a:solidFill>
                  <a:schemeClr val="tx2"/>
                </a:solidFill>
                <a:latin typeface="Franklin Gothic Heavy" panose="020B0903020102020204" pitchFamily="34" charset="0"/>
              </a:rPr>
              <a:t>Get Up and Go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1165412"/>
            <a:ext cx="11201400" cy="5334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en-US" sz="3000" dirty="0">
                <a:solidFill>
                  <a:srgbClr val="090010"/>
                </a:solidFill>
                <a:latin typeface="Franklin Gothic Demi" panose="020B0703020102020204" pitchFamily="34" charset="0"/>
              </a:rPr>
              <a:t>Place a straight-back chair 3 meters from and facing a wall (preferably a chair that does not have a seat which slants back)</a:t>
            </a:r>
          </a:p>
          <a:p>
            <a:pPr>
              <a:lnSpc>
                <a:spcPct val="80000"/>
              </a:lnSpc>
            </a:pPr>
            <a:endParaRPr lang="en-US" altLang="en-US" sz="3200" dirty="0">
              <a:latin typeface="Franklin Gothic Demi" panose="020B07030201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FC38E29-5384-4AAA-9687-C9AE79F43B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377838"/>
              </p:ext>
            </p:extLst>
          </p:nvPr>
        </p:nvGraphicFramePr>
        <p:xfrm>
          <a:off x="437029" y="2384612"/>
          <a:ext cx="10515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610565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932"/>
            <a:ext cx="9753600" cy="99060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113052"/>
                </a:solidFill>
                <a:latin typeface="Franklin Gothic Heavy" panose="020B0903020102020204" pitchFamily="34" charset="0"/>
              </a:rPr>
              <a:t>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527"/>
            <a:ext cx="1083564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Franklin Gothic Demi" panose="020B0703020102020204" pitchFamily="34" charset="0"/>
              </a:rPr>
              <a:t>I have no actual, potential or perceived commercial conflicts of interest with respect to this topic</a:t>
            </a:r>
          </a:p>
          <a:p>
            <a:pPr lvl="1"/>
            <a:r>
              <a:rPr lang="en-US" sz="2400" dirty="0">
                <a:latin typeface="Franklin Gothic Demi" panose="020B0703020102020204" pitchFamily="34" charset="0"/>
              </a:rPr>
              <a:t>I do not accept support from industry</a:t>
            </a:r>
            <a:endParaRPr lang="en-US" sz="1051" dirty="0">
              <a:latin typeface="Franklin Gothic Demi" panose="020B07030201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Franklin Gothic Demi" panose="020B07030201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Franklin Gothic Demi" panose="020B0703020102020204" pitchFamily="34" charset="0"/>
              </a:rPr>
              <a:t>I am affiliated with the three free open access non-commercial education resources promoted in this module but have no personal gain in promoting these resources:</a:t>
            </a:r>
          </a:p>
          <a:p>
            <a:pPr marL="457189" indent="-251994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000" dirty="0">
                <a:latin typeface="Franklin Gothic Demi" panose="020B0703020102020204" pitchFamily="34" charset="0"/>
              </a:rPr>
              <a:t>Editor-in-chief of the Canadian Geriatrics Society CME Journal - </a:t>
            </a:r>
            <a:r>
              <a:rPr lang="en-US" sz="2000" dirty="0">
                <a:solidFill>
                  <a:srgbClr val="0000FF"/>
                </a:solidFill>
                <a:latin typeface="Franklin Gothic Demi" panose="020B0703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www.geriatricsjournal.ca</a:t>
            </a:r>
            <a:r>
              <a:rPr lang="en-US" sz="2000" dirty="0">
                <a:solidFill>
                  <a:srgbClr val="0000FF"/>
                </a:solidFill>
                <a:latin typeface="Franklin Gothic Demi" panose="020B0703020102020204" pitchFamily="34" charset="0"/>
              </a:rPr>
              <a:t> </a:t>
            </a:r>
          </a:p>
          <a:p>
            <a:pPr marL="457189" indent="-251994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000" dirty="0">
                <a:latin typeface="Franklin Gothic Demi" panose="020B0703020102020204" pitchFamily="34" charset="0"/>
              </a:rPr>
              <a:t>Contributor to </a:t>
            </a:r>
            <a:r>
              <a:rPr lang="en-US" sz="2000" dirty="0">
                <a:solidFill>
                  <a:srgbClr val="0000FF"/>
                </a:solidFill>
                <a:latin typeface="Franklin Gothic Demi" panose="020B0703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www.stopfalls.ca</a:t>
            </a:r>
            <a:r>
              <a:rPr lang="en-US" sz="2000" dirty="0">
                <a:solidFill>
                  <a:srgbClr val="0000FF"/>
                </a:solidFill>
                <a:latin typeface="Franklin Gothic Demi" panose="020B0703020102020204" pitchFamily="34" charset="0"/>
              </a:rPr>
              <a:t> </a:t>
            </a:r>
          </a:p>
          <a:p>
            <a:pPr marL="457189" indent="-251994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000" dirty="0">
                <a:latin typeface="Franklin Gothic Demi" panose="020B0703020102020204" pitchFamily="34" charset="0"/>
              </a:rPr>
              <a:t>Contributor to </a:t>
            </a:r>
            <a:r>
              <a:rPr lang="en-US" sz="2000" dirty="0">
                <a:solidFill>
                  <a:srgbClr val="0000FF"/>
                </a:solidFill>
                <a:latin typeface="Franklin Gothic Demi" panose="020B07030201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www.posturalhypotension.ca</a:t>
            </a:r>
            <a:endParaRPr lang="en-US" sz="2000" dirty="0">
              <a:solidFill>
                <a:srgbClr val="0000FF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46F4A9B9-BBB5-41F1-B8BA-A8692905374F}" type="slidenum">
              <a:rPr lang="en-CA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2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65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8524" y="0"/>
            <a:ext cx="10311876" cy="6633368"/>
            <a:chOff x="179" y="57"/>
            <a:chExt cx="5389" cy="4102"/>
          </a:xfrm>
          <a:noFill/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212" y="3590"/>
              <a:ext cx="1356" cy="569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lIns="91428" tIns="45715" rIns="91428" bIns="45715"/>
            <a:lstStyle/>
            <a:p>
              <a:pPr defTabSz="912791">
                <a:spcBef>
                  <a:spcPct val="20000"/>
                </a:spcBef>
                <a:buClr>
                  <a:srgbClr val="BBE0E3"/>
                </a:buClr>
                <a:defRPr/>
              </a:pPr>
              <a:r>
                <a:rPr lang="en-US" sz="1600" kern="0" dirty="0">
                  <a:solidFill>
                    <a:srgbClr val="FF0000"/>
                  </a:solidFill>
                  <a:latin typeface="Franklin Gothic Demi" panose="020B0703020102020204" pitchFamily="34" charset="0"/>
                  <a:cs typeface="Arial" pitchFamily="34" charset="0"/>
                </a:rPr>
                <a:t>Uses chair to sit, does not control descent, nearly misses chair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856" y="3590"/>
              <a:ext cx="1356" cy="434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lIns="91428" tIns="45715" rIns="91428" bIns="45715"/>
            <a:lstStyle/>
            <a:p>
              <a:pPr defTabSz="912791">
                <a:spcBef>
                  <a:spcPct val="20000"/>
                </a:spcBef>
                <a:buClr>
                  <a:srgbClr val="BBE0E3"/>
                </a:buClr>
                <a:defRPr/>
              </a:pPr>
              <a:r>
                <a:rPr lang="en-US" sz="1600" kern="0" dirty="0">
                  <a:solidFill>
                    <a:srgbClr val="7030A0"/>
                  </a:solidFill>
                  <a:latin typeface="Franklin Gothic Demi" panose="020B0703020102020204" pitchFamily="34" charset="0"/>
                  <a:cs typeface="Arial" pitchFamily="34" charset="0"/>
                </a:rPr>
                <a:t>Slow descent, hesitates or pauses during descent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500" y="3590"/>
              <a:ext cx="1356" cy="569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lIns="91428" tIns="45715" rIns="91428" bIns="45715"/>
            <a:lstStyle/>
            <a:p>
              <a:pPr defTabSz="912791">
                <a:spcBef>
                  <a:spcPct val="20000"/>
                </a:spcBef>
                <a:buClr>
                  <a:srgbClr val="BBE0E3"/>
                </a:buClr>
                <a:defRPr/>
              </a:pPr>
              <a:r>
                <a:rPr lang="en-US" kern="0" dirty="0">
                  <a:solidFill>
                    <a:srgbClr val="00B050"/>
                  </a:solidFill>
                  <a:latin typeface="Franklin Gothic Demi" panose="020B0703020102020204" pitchFamily="34" charset="0"/>
                  <a:cs typeface="Arial" pitchFamily="34" charset="0"/>
                </a:rPr>
                <a:t>Smooth decent, does not use chair for support</a:t>
              </a:r>
            </a:p>
            <a:p>
              <a:pPr defTabSz="912791">
                <a:spcBef>
                  <a:spcPct val="20000"/>
                </a:spcBef>
                <a:buClr>
                  <a:srgbClr val="BBE0E3"/>
                </a:buClr>
                <a:defRPr/>
              </a:pPr>
              <a:endParaRPr lang="en-US" sz="1400" kern="0" dirty="0">
                <a:solidFill>
                  <a:srgbClr val="00B050"/>
                </a:solidFill>
                <a:latin typeface="Franklin Gothic Demi" panose="020B0703020102020204" pitchFamily="34" charset="0"/>
                <a:cs typeface="Arial" pitchFamily="34" charset="0"/>
              </a:endParaRPr>
            </a:p>
            <a:p>
              <a:pPr defTabSz="912791">
                <a:spcBef>
                  <a:spcPct val="20000"/>
                </a:spcBef>
                <a:buClr>
                  <a:srgbClr val="BBE0E3"/>
                </a:buClr>
                <a:defRPr/>
              </a:pPr>
              <a:endParaRPr lang="en-US" sz="1400" kern="0" dirty="0">
                <a:solidFill>
                  <a:srgbClr val="00B050"/>
                </a:solidFill>
                <a:latin typeface="Franklin Gothic Demi" panose="020B0703020102020204" pitchFamily="34" charset="0"/>
                <a:cs typeface="Arial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92" y="3590"/>
              <a:ext cx="1308" cy="434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lIns="91428" tIns="45715" rIns="91428" bIns="45715"/>
            <a:lstStyle/>
            <a:p>
              <a:pPr defTabSz="912791">
                <a:spcBef>
                  <a:spcPct val="20000"/>
                </a:spcBef>
                <a:buClr>
                  <a:srgbClr val="BBE0E3"/>
                </a:buClr>
                <a:defRPr/>
              </a:pPr>
              <a:r>
                <a:rPr lang="en-US" kern="0" dirty="0">
                  <a:latin typeface="Franklin Gothic Demi" panose="020B0703020102020204" pitchFamily="34" charset="0"/>
                  <a:cs typeface="Arial" pitchFamily="34" charset="0"/>
                </a:rPr>
                <a:t>Sitting down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212" y="2647"/>
              <a:ext cx="1356" cy="94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lIns="91428" tIns="45715" rIns="91428" bIns="45715"/>
            <a:lstStyle/>
            <a:p>
              <a:pPr defTabSz="912791">
                <a:spcBef>
                  <a:spcPct val="20000"/>
                </a:spcBef>
                <a:buClr>
                  <a:srgbClr val="BBE0E3"/>
                </a:buClr>
                <a:defRPr/>
              </a:pPr>
              <a:r>
                <a:rPr lang="en-US" sz="1600" kern="0" dirty="0">
                  <a:solidFill>
                    <a:srgbClr val="FF0000"/>
                  </a:solidFill>
                  <a:latin typeface="Franklin Gothic Demi" panose="020B0703020102020204" pitchFamily="34" charset="0"/>
                  <a:cs typeface="Arial" pitchFamily="34" charset="0"/>
                </a:rPr>
                <a:t>More than 6 foot placements to turn or cannot safely execute turn, staggers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2856" y="2647"/>
              <a:ext cx="1356" cy="94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lIns="91428" tIns="45715" rIns="91428" bIns="45715"/>
            <a:lstStyle/>
            <a:p>
              <a:pPr defTabSz="912791">
                <a:spcBef>
                  <a:spcPct val="20000"/>
                </a:spcBef>
                <a:buClr>
                  <a:srgbClr val="BBE0E3"/>
                </a:buClr>
                <a:defRPr/>
              </a:pPr>
              <a:r>
                <a:rPr lang="en-US" sz="1600" kern="0" dirty="0">
                  <a:solidFill>
                    <a:srgbClr val="7030A0"/>
                  </a:solidFill>
                  <a:latin typeface="Franklin Gothic Demi" panose="020B0703020102020204" pitchFamily="34" charset="0"/>
                  <a:cs typeface="Arial" pitchFamily="34" charset="0"/>
                </a:rPr>
                <a:t>Slowness, hesitation, 4-5 foot placements to turn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500" y="2647"/>
              <a:ext cx="1356" cy="94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lIns="91428" tIns="45715" rIns="91428" bIns="45715"/>
            <a:lstStyle/>
            <a:p>
              <a:pPr defTabSz="912791">
                <a:spcBef>
                  <a:spcPct val="20000"/>
                </a:spcBef>
                <a:buClr>
                  <a:srgbClr val="BBE0E3"/>
                </a:buClr>
                <a:defRPr/>
              </a:pPr>
              <a:r>
                <a:rPr lang="en-US" kern="0" dirty="0">
                  <a:solidFill>
                    <a:srgbClr val="00B050"/>
                  </a:solidFill>
                  <a:latin typeface="Franklin Gothic Demi" panose="020B0703020102020204" pitchFamily="34" charset="0"/>
                  <a:cs typeface="Arial" pitchFamily="34" charset="0"/>
                </a:rPr>
                <a:t>No hesitation, takes 2-3 foot placements to turn</a:t>
              </a: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92" y="2647"/>
              <a:ext cx="1308" cy="94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lIns="91428" tIns="45715" rIns="91428" bIns="45715"/>
            <a:lstStyle/>
            <a:p>
              <a:pPr defTabSz="912791">
                <a:spcBef>
                  <a:spcPct val="20000"/>
                </a:spcBef>
                <a:buClr>
                  <a:srgbClr val="BBE0E3"/>
                </a:buClr>
                <a:defRPr/>
              </a:pPr>
              <a:r>
                <a:rPr lang="en-US" kern="0" dirty="0">
                  <a:latin typeface="Franklin Gothic Demi" panose="020B0703020102020204" pitchFamily="34" charset="0"/>
                  <a:cs typeface="Arial" pitchFamily="34" charset="0"/>
                </a:rPr>
                <a:t>Turning</a:t>
              </a: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212" y="1987"/>
              <a:ext cx="1356" cy="66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lIns="91428" tIns="45715" rIns="91428" bIns="45715"/>
            <a:lstStyle/>
            <a:p>
              <a:pPr defTabSz="912791">
                <a:spcBef>
                  <a:spcPct val="20000"/>
                </a:spcBef>
                <a:buClr>
                  <a:srgbClr val="BBE0E3"/>
                </a:buClr>
                <a:defRPr/>
              </a:pPr>
              <a:r>
                <a:rPr lang="en-US" sz="1600" kern="0" dirty="0">
                  <a:solidFill>
                    <a:srgbClr val="FF0000"/>
                  </a:solidFill>
                  <a:latin typeface="Franklin Gothic Demi" panose="020B0703020102020204" pitchFamily="34" charset="0"/>
                  <a:cs typeface="Arial" pitchFamily="34" charset="0"/>
                </a:rPr>
                <a:t>Severe trunk sway (5-10 degrees), reaches out hand to balance, staggers</a:t>
              </a: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856" y="1987"/>
              <a:ext cx="1356" cy="66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lIns="91428" tIns="45715" rIns="91428" bIns="45715"/>
            <a:lstStyle/>
            <a:p>
              <a:pPr defTabSz="912791">
                <a:spcBef>
                  <a:spcPct val="20000"/>
                </a:spcBef>
                <a:buClr>
                  <a:srgbClr val="BBE0E3"/>
                </a:buClr>
                <a:defRPr/>
              </a:pPr>
              <a:r>
                <a:rPr lang="en-US" sz="1600" kern="0" dirty="0">
                  <a:solidFill>
                    <a:srgbClr val="7030A0"/>
                  </a:solidFill>
                  <a:latin typeface="Franklin Gothic Demi" panose="020B0703020102020204" pitchFamily="34" charset="0"/>
                  <a:cs typeface="Arial" pitchFamily="34" charset="0"/>
                </a:rPr>
                <a:t>Wide stance, irregular posture</a:t>
              </a:r>
              <a:endParaRPr lang="en-US" sz="1400" kern="0" dirty="0">
                <a:solidFill>
                  <a:srgbClr val="7030A0"/>
                </a:solidFill>
                <a:latin typeface="Franklin Gothic Demi" panose="020B0703020102020204" pitchFamily="34" charset="0"/>
                <a:cs typeface="Arial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1500" y="1987"/>
              <a:ext cx="1356" cy="66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lIns="91428" tIns="45715" rIns="91428" bIns="45715"/>
            <a:lstStyle/>
            <a:p>
              <a:pPr defTabSz="912791">
                <a:spcBef>
                  <a:spcPct val="20000"/>
                </a:spcBef>
                <a:buClr>
                  <a:srgbClr val="BBE0E3"/>
                </a:buClr>
                <a:defRPr/>
              </a:pPr>
              <a:r>
                <a:rPr lang="en-US" kern="0" dirty="0">
                  <a:solidFill>
                    <a:srgbClr val="00B050"/>
                  </a:solidFill>
                  <a:latin typeface="Franklin Gothic Demi" panose="020B0703020102020204" pitchFamily="34" charset="0"/>
                  <a:cs typeface="Arial" pitchFamily="34" charset="0"/>
                </a:rPr>
                <a:t>No signs of instability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92" y="1987"/>
              <a:ext cx="1308" cy="66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lIns="91428" tIns="45715" rIns="91428" bIns="45715"/>
            <a:lstStyle/>
            <a:p>
              <a:pPr defTabSz="912791">
                <a:spcBef>
                  <a:spcPct val="20000"/>
                </a:spcBef>
                <a:buClr>
                  <a:srgbClr val="BBE0E3"/>
                </a:buClr>
                <a:defRPr/>
              </a:pPr>
              <a:r>
                <a:rPr lang="en-US" kern="0" dirty="0">
                  <a:latin typeface="Franklin Gothic Demi" panose="020B0703020102020204" pitchFamily="34" charset="0"/>
                  <a:cs typeface="Arial" pitchFamily="34" charset="0"/>
                </a:rPr>
                <a:t>Standing</a:t>
              </a: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4212" y="1184"/>
              <a:ext cx="1356" cy="80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lIns="91428" tIns="45715" rIns="91428" bIns="45715"/>
            <a:lstStyle/>
            <a:p>
              <a:pPr defTabSz="912791">
                <a:spcBef>
                  <a:spcPct val="20000"/>
                </a:spcBef>
                <a:buClr>
                  <a:srgbClr val="BBE0E3"/>
                </a:buClr>
                <a:defRPr/>
              </a:pPr>
              <a:r>
                <a:rPr lang="en-US" kern="0" dirty="0">
                  <a:solidFill>
                    <a:srgbClr val="FF0000"/>
                  </a:solidFill>
                  <a:latin typeface="Franklin Gothic Demi" panose="020B0703020102020204" pitchFamily="34" charset="0"/>
                  <a:cs typeface="Arial" pitchFamily="34" charset="0"/>
                </a:rPr>
                <a:t>Uses assist throughout rising, leans forward</a:t>
              </a: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2856" y="1184"/>
              <a:ext cx="1356" cy="80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lIns="91428" tIns="45715" rIns="91428" bIns="45715"/>
            <a:lstStyle/>
            <a:p>
              <a:pPr defTabSz="912791">
                <a:spcBef>
                  <a:spcPct val="20000"/>
                </a:spcBef>
                <a:buClr>
                  <a:srgbClr val="BBE0E3"/>
                </a:buClr>
                <a:defRPr/>
              </a:pPr>
              <a:r>
                <a:rPr lang="en-US" sz="1600" kern="0" dirty="0">
                  <a:solidFill>
                    <a:srgbClr val="7030A0"/>
                  </a:solidFill>
                  <a:latin typeface="Franklin Gothic Demi" panose="020B0703020102020204" pitchFamily="34" charset="0"/>
                  <a:cs typeface="Arial" pitchFamily="34" charset="0"/>
                </a:rPr>
                <a:t>Uses assist to begin rising</a:t>
              </a:r>
              <a:endParaRPr lang="en-US" sz="1400" kern="0" dirty="0">
                <a:solidFill>
                  <a:srgbClr val="7030A0"/>
                </a:solidFill>
                <a:latin typeface="Franklin Gothic Demi" panose="020B0703020102020204" pitchFamily="34" charset="0"/>
                <a:cs typeface="Arial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500" y="1184"/>
              <a:ext cx="1356" cy="80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lIns="91428" tIns="45715" rIns="91428" bIns="45715"/>
            <a:lstStyle/>
            <a:p>
              <a:pPr defTabSz="912791">
                <a:spcBef>
                  <a:spcPct val="20000"/>
                </a:spcBef>
                <a:buClr>
                  <a:srgbClr val="BBE0E3"/>
                </a:buClr>
                <a:defRPr/>
              </a:pPr>
              <a:r>
                <a:rPr lang="en-US" kern="0" dirty="0">
                  <a:solidFill>
                    <a:srgbClr val="00B050"/>
                  </a:solidFill>
                  <a:latin typeface="Franklin Gothic Demi" panose="020B0703020102020204" pitchFamily="34" charset="0"/>
                  <a:cs typeface="Arial" pitchFamily="34" charset="0"/>
                </a:rPr>
                <a:t>No slowness (&lt; 4sec) or hesitancy</a:t>
              </a: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92" y="1184"/>
              <a:ext cx="1308" cy="80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lIns="91428" tIns="45715" rIns="91428" bIns="45715"/>
            <a:lstStyle/>
            <a:p>
              <a:pPr defTabSz="912791">
                <a:spcBef>
                  <a:spcPct val="20000"/>
                </a:spcBef>
                <a:buClr>
                  <a:srgbClr val="BBE0E3"/>
                </a:buClr>
                <a:defRPr/>
              </a:pPr>
              <a:r>
                <a:rPr lang="en-US" kern="0" dirty="0">
                  <a:latin typeface="Franklin Gothic Demi" panose="020B0703020102020204" pitchFamily="34" charset="0"/>
                  <a:cs typeface="Arial" pitchFamily="34" charset="0"/>
                </a:rPr>
                <a:t>Rising from chair</a:t>
              </a:r>
              <a:endParaRPr lang="en-US" sz="1200" kern="0" dirty="0">
                <a:latin typeface="Franklin Gothic Demi" panose="020B0703020102020204" pitchFamily="34" charset="0"/>
                <a:cs typeface="Arial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4212" y="707"/>
              <a:ext cx="1356" cy="47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lIns="91428" tIns="45715" rIns="91428" bIns="45715"/>
            <a:lstStyle/>
            <a:p>
              <a:pPr defTabSz="912791">
                <a:spcBef>
                  <a:spcPct val="20000"/>
                </a:spcBef>
                <a:buClr>
                  <a:srgbClr val="BBE0E3"/>
                </a:buClr>
                <a:defRPr/>
              </a:pPr>
              <a:r>
                <a:rPr lang="en-US" kern="0">
                  <a:solidFill>
                    <a:srgbClr val="FF0000"/>
                  </a:solidFill>
                  <a:latin typeface="Franklin Gothic Demi" panose="020B0703020102020204" pitchFamily="34" charset="0"/>
                  <a:cs typeface="Arial" pitchFamily="34" charset="0"/>
                </a:rPr>
                <a:t>Mod/Severely Abnormal</a:t>
              </a: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856" y="707"/>
              <a:ext cx="1356" cy="47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lIns="91428" tIns="45715" rIns="91428" bIns="45715"/>
            <a:lstStyle/>
            <a:p>
              <a:pPr defTabSz="912791">
                <a:spcBef>
                  <a:spcPct val="20000"/>
                </a:spcBef>
                <a:buClr>
                  <a:srgbClr val="BBE0E3"/>
                </a:buClr>
                <a:defRPr/>
              </a:pPr>
              <a:r>
                <a:rPr lang="en-US" kern="0" dirty="0">
                  <a:solidFill>
                    <a:srgbClr val="6600CC"/>
                  </a:solidFill>
                  <a:latin typeface="Franklin Gothic Demi" panose="020B0703020102020204" pitchFamily="34" charset="0"/>
                  <a:cs typeface="Arial" pitchFamily="34" charset="0"/>
                </a:rPr>
                <a:t>Mild Abnormalities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500" y="707"/>
              <a:ext cx="1356" cy="47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lIns="91428" tIns="45715" rIns="91428" bIns="45715"/>
            <a:lstStyle/>
            <a:p>
              <a:pPr defTabSz="912791">
                <a:spcBef>
                  <a:spcPct val="20000"/>
                </a:spcBef>
                <a:buClr>
                  <a:srgbClr val="BBE0E3"/>
                </a:buClr>
                <a:defRPr/>
              </a:pPr>
              <a:r>
                <a:rPr lang="en-US" kern="0">
                  <a:solidFill>
                    <a:srgbClr val="00B050"/>
                  </a:solidFill>
                  <a:latin typeface="Franklin Gothic Demi" panose="020B0703020102020204" pitchFamily="34" charset="0"/>
                  <a:cs typeface="Arial" pitchFamily="34" charset="0"/>
                </a:rPr>
                <a:t>Normal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92" y="707"/>
              <a:ext cx="1308" cy="47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lIns="91428" tIns="45715" rIns="91428" bIns="45715"/>
            <a:lstStyle/>
            <a:p>
              <a:pPr defTabSz="912791">
                <a:spcBef>
                  <a:spcPct val="20000"/>
                </a:spcBef>
                <a:buClr>
                  <a:srgbClr val="BBE0E3"/>
                </a:buClr>
                <a:defRPr/>
              </a:pPr>
              <a:r>
                <a:rPr lang="en-US" kern="0" dirty="0">
                  <a:latin typeface="Franklin Gothic Demi" panose="020B0703020102020204" pitchFamily="34" charset="0"/>
                  <a:cs typeface="Arial" pitchFamily="34" charset="0"/>
                </a:rPr>
                <a:t>Maneuver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79" y="57"/>
              <a:ext cx="5376" cy="78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lIns="91428" tIns="45715" rIns="91428" bIns="45715"/>
            <a:lstStyle/>
            <a:p>
              <a:pPr algn="ctr" defTabSz="912791">
                <a:spcBef>
                  <a:spcPct val="20000"/>
                </a:spcBef>
                <a:buClr>
                  <a:srgbClr val="BBE0E3"/>
                </a:buClr>
                <a:defRPr/>
              </a:pPr>
              <a:endParaRPr lang="en-US" sz="2000" kern="0" dirty="0">
                <a:solidFill>
                  <a:srgbClr val="000000"/>
                </a:solidFill>
                <a:latin typeface="Franklin Gothic Demi" panose="020B0703020102020204" pitchFamily="34" charset="0"/>
                <a:cs typeface="Arial" pitchFamily="34" charset="0"/>
              </a:endParaRPr>
            </a:p>
            <a:p>
              <a:pPr algn="ctr" defTabSz="912791">
                <a:spcBef>
                  <a:spcPct val="20000"/>
                </a:spcBef>
                <a:buClr>
                  <a:srgbClr val="BBE0E3"/>
                </a:buClr>
                <a:defRPr/>
              </a:pPr>
              <a:r>
                <a:rPr lang="en-US" sz="2800" kern="0" dirty="0">
                  <a:solidFill>
                    <a:srgbClr val="000000"/>
                  </a:solidFill>
                  <a:latin typeface="Franklin Gothic Demi" panose="020B0703020102020204" pitchFamily="34" charset="0"/>
                  <a:cs typeface="Arial" pitchFamily="34" charset="0"/>
                </a:rPr>
                <a:t>GET UP AND GO CHECK LIST</a:t>
              </a: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192" y="192"/>
              <a:ext cx="5376" cy="0"/>
            </a:xfrm>
            <a:prstGeom prst="line">
              <a:avLst/>
            </a:prstGeom>
            <a:grpFill/>
            <a:ln w="28575" cap="sq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 sz="1600" kern="0">
                <a:solidFill>
                  <a:srgbClr val="000000"/>
                </a:solidFill>
                <a:latin typeface="Franklin Gothic Demi" panose="020B0703020102020204" pitchFamily="34" charset="0"/>
                <a:cs typeface="Arial" pitchFamily="34" charset="0"/>
              </a:endParaRP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192" y="707"/>
              <a:ext cx="5376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 sz="1600" kern="0">
                <a:solidFill>
                  <a:srgbClr val="000000"/>
                </a:solidFill>
                <a:latin typeface="Franklin Gothic Demi" panose="020B0703020102020204" pitchFamily="34" charset="0"/>
                <a:cs typeface="Arial" pitchFamily="34" charset="0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192" y="1184"/>
              <a:ext cx="5376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 sz="1600" kern="0">
                <a:solidFill>
                  <a:srgbClr val="000000"/>
                </a:solidFill>
                <a:latin typeface="Franklin Gothic Demi" panose="020B0703020102020204" pitchFamily="34" charset="0"/>
                <a:cs typeface="Arial" pitchFamily="34" charset="0"/>
              </a:endParaRPr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192" y="1987"/>
              <a:ext cx="5376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 sz="1600" kern="0">
                <a:solidFill>
                  <a:srgbClr val="000000"/>
                </a:solidFill>
                <a:latin typeface="Franklin Gothic Demi" panose="020B0703020102020204" pitchFamily="34" charset="0"/>
                <a:cs typeface="Arial" pitchFamily="34" charset="0"/>
              </a:endParaRPr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>
              <a:off x="192" y="2647"/>
              <a:ext cx="5376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 sz="1600" kern="0">
                <a:solidFill>
                  <a:srgbClr val="000000"/>
                </a:solidFill>
                <a:latin typeface="Franklin Gothic Demi" panose="020B0703020102020204" pitchFamily="34" charset="0"/>
                <a:cs typeface="Arial" pitchFamily="34" charset="0"/>
              </a:endParaRP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192" y="3590"/>
              <a:ext cx="5376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 sz="1600" kern="0">
                <a:solidFill>
                  <a:srgbClr val="000000"/>
                </a:solidFill>
                <a:latin typeface="Franklin Gothic Demi" panose="020B0703020102020204" pitchFamily="34" charset="0"/>
                <a:cs typeface="Arial" pitchFamily="34" charset="0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192" y="4159"/>
              <a:ext cx="5376" cy="0"/>
            </a:xfrm>
            <a:prstGeom prst="line">
              <a:avLst/>
            </a:prstGeom>
            <a:grpFill/>
            <a:ln w="28575" cap="sq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 sz="1600" kern="0">
                <a:solidFill>
                  <a:srgbClr val="000000"/>
                </a:solidFill>
                <a:latin typeface="Franklin Gothic Demi" panose="020B0703020102020204" pitchFamily="34" charset="0"/>
                <a:cs typeface="Arial" pitchFamily="34" charset="0"/>
              </a:endParaRPr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192" y="192"/>
              <a:ext cx="0" cy="3832"/>
            </a:xfrm>
            <a:prstGeom prst="line">
              <a:avLst/>
            </a:prstGeom>
            <a:grpFill/>
            <a:ln w="28575" cap="sq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 sz="1600" kern="0">
                <a:solidFill>
                  <a:srgbClr val="000000"/>
                </a:solidFill>
                <a:latin typeface="Franklin Gothic Demi" panose="020B0703020102020204" pitchFamily="34" charset="0"/>
                <a:cs typeface="Arial" pitchFamily="34" charset="0"/>
              </a:endParaRPr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5568" y="192"/>
              <a:ext cx="0" cy="3967"/>
            </a:xfrm>
            <a:prstGeom prst="line">
              <a:avLst/>
            </a:prstGeom>
            <a:grpFill/>
            <a:ln w="28575" cap="sq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 sz="1600" kern="0">
                <a:solidFill>
                  <a:srgbClr val="000000"/>
                </a:solidFill>
                <a:latin typeface="Franklin Gothic Demi" panose="020B0703020102020204" pitchFamily="34" charset="0"/>
                <a:cs typeface="Arial" pitchFamily="34" charset="0"/>
              </a:endParaRPr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1500" y="707"/>
              <a:ext cx="0" cy="3317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 sz="1600" kern="0">
                <a:solidFill>
                  <a:srgbClr val="000000"/>
                </a:solidFill>
                <a:latin typeface="Franklin Gothic Demi" panose="020B0703020102020204" pitchFamily="34" charset="0"/>
                <a:cs typeface="Arial" pitchFamily="34" charset="0"/>
              </a:endParaRPr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2856" y="707"/>
              <a:ext cx="0" cy="3317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 sz="1600" kern="0">
                <a:solidFill>
                  <a:srgbClr val="000000"/>
                </a:solidFill>
                <a:latin typeface="Franklin Gothic Demi" panose="020B0703020102020204" pitchFamily="34" charset="0"/>
                <a:cs typeface="Arial" pitchFamily="34" charset="0"/>
              </a:endParaRPr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4212" y="707"/>
              <a:ext cx="0" cy="3317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 sz="1600" kern="0">
                <a:solidFill>
                  <a:srgbClr val="000000"/>
                </a:solidFill>
                <a:latin typeface="Franklin Gothic Demi" panose="020B0703020102020204" pitchFamily="34" charset="0"/>
                <a:cs typeface="Arial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86C4642B-5EB3-48D9-BE14-2D974FAA9194}" type="slidenum">
              <a:rPr lang="en-CA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20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29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C68C397E-C9BC-4DE8-986D-204E427AD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05" name="Title 1"/>
          <p:cNvSpPr>
            <a:spLocks noGrp="1"/>
          </p:cNvSpPr>
          <p:nvPr>
            <p:ph type="title" idx="4294967295"/>
          </p:nvPr>
        </p:nvSpPr>
        <p:spPr>
          <a:xfrm>
            <a:off x="609600" y="11873"/>
            <a:ext cx="10268712" cy="8302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pc="-50" dirty="0">
                <a:solidFill>
                  <a:srgbClr val="113052"/>
                </a:solidFill>
                <a:latin typeface="Franklin Gothic Demi" panose="020B0703020102020204" pitchFamily="34" charset="0"/>
              </a:rPr>
              <a:t>TUG Timed Up and GO Test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853C71C-EE3C-44D8-8587-9A4D9D5CC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86C4642B-5EB3-48D9-BE14-2D974FAA9194}" type="slidenum">
              <a:rPr lang="en-US" alt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21</a:t>
            </a:fld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72708" name="Content Placeholder 2">
            <a:extLst>
              <a:ext uri="{FF2B5EF4-FFF2-40B4-BE49-F238E27FC236}">
                <a16:creationId xmlns:a16="http://schemas.microsoft.com/office/drawing/2014/main" id="{8CC3454F-B5CB-4B2C-BF4B-A6904329369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9273453"/>
              </p:ext>
            </p:extLst>
          </p:nvPr>
        </p:nvGraphicFramePr>
        <p:xfrm>
          <a:off x="453851" y="520824"/>
          <a:ext cx="10744879" cy="6245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8758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4" name="Rectangle 76">
            <a:extLst>
              <a:ext uri="{FF2B5EF4-FFF2-40B4-BE49-F238E27FC236}">
                <a16:creationId xmlns:a16="http://schemas.microsoft.com/office/drawing/2014/main" id="{6FA0A1AD-DEE2-4598-8D3B-C1F65F315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49" name="Title 1"/>
          <p:cNvSpPr>
            <a:spLocks noGrp="1"/>
          </p:cNvSpPr>
          <p:nvPr>
            <p:ph type="title" idx="4294967295"/>
          </p:nvPr>
        </p:nvSpPr>
        <p:spPr>
          <a:xfrm>
            <a:off x="4267200" y="218739"/>
            <a:ext cx="3276600" cy="7010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pc="-50" dirty="0">
                <a:solidFill>
                  <a:srgbClr val="113052"/>
                </a:solidFill>
                <a:latin typeface="Franklin Gothic Demi" panose="020B0703020102020204" pitchFamily="34" charset="0"/>
              </a:rPr>
              <a:t>TUG scoring </a:t>
            </a:r>
          </a:p>
        </p:txBody>
      </p:sp>
      <p:pic>
        <p:nvPicPr>
          <p:cNvPr id="74" name="Graphic 73" descr="Checklist RTL">
            <a:extLst>
              <a:ext uri="{FF2B5EF4-FFF2-40B4-BE49-F238E27FC236}">
                <a16:creationId xmlns:a16="http://schemas.microsoft.com/office/drawing/2014/main" id="{5D5D937C-00D9-4AF0-902B-04E95B667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109087"/>
            <a:ext cx="3072513" cy="3072513"/>
          </a:xfrm>
          <a:prstGeom prst="rect">
            <a:avLst/>
          </a:prstGeom>
        </p:spPr>
      </p:pic>
      <p:sp>
        <p:nvSpPr>
          <p:cNvPr id="78865" name="Content Placeholder 2"/>
          <p:cNvSpPr>
            <a:spLocks noGrp="1"/>
          </p:cNvSpPr>
          <p:nvPr>
            <p:ph idx="4294967295"/>
          </p:nvPr>
        </p:nvSpPr>
        <p:spPr>
          <a:xfrm>
            <a:off x="2819400" y="1138518"/>
            <a:ext cx="8473440" cy="55626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-182880" defTabSz="9144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latin typeface="Franklin Gothic Medium" panose="020B0603020102020204" pitchFamily="34" charset="0"/>
              </a:rPr>
              <a:t>Healthy individuals between the ages of 60-80 years complete the TUG in 10 seconds or less.</a:t>
            </a:r>
          </a:p>
          <a:p>
            <a:pPr marL="0" lvl="1" indent="-182880" defTabSz="914400">
              <a:spcBef>
                <a:spcPts val="0"/>
              </a:spcBef>
              <a:spcAft>
                <a:spcPts val="600"/>
              </a:spcAft>
            </a:pPr>
            <a:r>
              <a:rPr lang="en-US" sz="2000" i="1" dirty="0">
                <a:latin typeface="Franklin Gothic Medium" panose="020B0603020102020204" pitchFamily="34" charset="0"/>
              </a:rPr>
              <a:t>Steffen, Hacker and </a:t>
            </a:r>
            <a:r>
              <a:rPr lang="en-US" sz="2000" i="1" dirty="0" err="1">
                <a:latin typeface="Franklin Gothic Medium" panose="020B0603020102020204" pitchFamily="34" charset="0"/>
              </a:rPr>
              <a:t>Mollinger</a:t>
            </a:r>
            <a:r>
              <a:rPr lang="en-US" sz="2000" i="1" dirty="0">
                <a:latin typeface="Franklin Gothic Medium" panose="020B0603020102020204" pitchFamily="34" charset="0"/>
              </a:rPr>
              <a:t> (2002) </a:t>
            </a:r>
            <a:r>
              <a:rPr lang="en-US" sz="2400" i="1" dirty="0">
                <a:latin typeface="Franklin Gothic Medium" panose="020B0603020102020204" pitchFamily="34" charset="0"/>
              </a:rPr>
              <a:t>	</a:t>
            </a:r>
          </a:p>
          <a:p>
            <a:pPr marL="0" indent="-182880" defTabSz="9144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latin typeface="Franklin Gothic Medium" panose="020B0603020102020204" pitchFamily="34" charset="0"/>
              </a:rPr>
              <a:t> </a:t>
            </a:r>
          </a:p>
          <a:p>
            <a:pPr marL="0" indent="-182880" defTabSz="9144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latin typeface="Franklin Gothic Medium" panose="020B0603020102020204" pitchFamily="34" charset="0"/>
              </a:rPr>
              <a:t>Standardized cut-off scores to predict risk of falling </a:t>
            </a:r>
          </a:p>
          <a:p>
            <a:pPr marL="0" indent="-182880" defTabSz="9144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latin typeface="Franklin Gothic Medium" panose="020B0603020102020204" pitchFamily="34" charset="0"/>
              </a:rPr>
              <a:t>A cut-off score of ≥ 13.5 seconds was shown to predict falling</a:t>
            </a:r>
          </a:p>
          <a:p>
            <a:pPr marL="0" indent="-182880" defTabSz="9144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latin typeface="Franklin Gothic Medium" panose="020B0603020102020204" pitchFamily="34" charset="0"/>
              </a:rPr>
              <a:t>in community-dwelling frail elders </a:t>
            </a:r>
          </a:p>
          <a:p>
            <a:pPr marL="0" lvl="1" indent="-182880" defTabSz="914400">
              <a:spcBef>
                <a:spcPts val="0"/>
              </a:spcBef>
              <a:spcAft>
                <a:spcPts val="600"/>
              </a:spcAft>
            </a:pPr>
            <a:r>
              <a:rPr lang="en-US" sz="2000" i="1" dirty="0">
                <a:latin typeface="Franklin Gothic Medium" panose="020B0603020102020204" pitchFamily="34" charset="0"/>
              </a:rPr>
              <a:t>Shumway-Cook et al. (2000).</a:t>
            </a:r>
          </a:p>
          <a:p>
            <a:pPr marL="0" indent="-182880" defTabSz="91440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Franklin Gothic Medium" panose="020B0603020102020204" pitchFamily="34" charset="0"/>
            </a:endParaRPr>
          </a:p>
          <a:p>
            <a:pPr marL="0" indent="-182880" defTabSz="9144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TUG score for risk of falls is </a:t>
            </a:r>
            <a:r>
              <a:rPr lang="en-US" sz="2400" u="sng" dirty="0">
                <a:latin typeface="Franklin Gothic Medium" panose="020B0603020102020204" pitchFamily="34" charset="0"/>
              </a:rPr>
              <a:t>not</a:t>
            </a:r>
            <a:r>
              <a:rPr lang="en-US" sz="2400" dirty="0">
                <a:latin typeface="Franklin Gothic Medium" panose="020B0603020102020204" pitchFamily="34" charset="0"/>
              </a:rPr>
              <a:t> valid with </a:t>
            </a:r>
            <a:r>
              <a:rPr lang="en-US" sz="2400" u="sng" dirty="0">
                <a:latin typeface="Franklin Gothic Medium" panose="020B0603020102020204" pitchFamily="34" charset="0"/>
              </a:rPr>
              <a:t>Cognitive Impairment</a:t>
            </a:r>
          </a:p>
          <a:p>
            <a:pPr marL="274313" lvl="2" indent="-182880" defTabSz="9144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100" dirty="0">
                <a:latin typeface="Franklin Gothic Medium" panose="020B0603020102020204" pitchFamily="34" charset="0"/>
              </a:rPr>
              <a:t>Persons with cognitive impairment and falls (“</a:t>
            </a:r>
            <a:r>
              <a:rPr lang="en-US" sz="2100" b="1" dirty="0">
                <a:latin typeface="Franklin Gothic Medium" panose="020B0603020102020204" pitchFamily="34" charset="0"/>
              </a:rPr>
              <a:t>Forgetful Fallers</a:t>
            </a:r>
            <a:r>
              <a:rPr lang="en-US" sz="2100" dirty="0">
                <a:latin typeface="Franklin Gothic Medium" panose="020B0603020102020204" pitchFamily="34" charset="0"/>
              </a:rPr>
              <a:t>”) likely need referral to </a:t>
            </a:r>
            <a:r>
              <a:rPr lang="en-US" sz="2100" u="sng" dirty="0">
                <a:latin typeface="Franklin Gothic Medium" panose="020B0603020102020204" pitchFamily="34" charset="0"/>
              </a:rPr>
              <a:t>Specialized Geriatric Services</a:t>
            </a:r>
            <a:endParaRPr lang="en-US" sz="2100" b="1" dirty="0">
              <a:latin typeface="Franklin Gothic Medium" panose="020B0603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86C4642B-5EB3-48D9-BE14-2D974FAA9194}" type="slidenum">
              <a:rPr lang="en-US" altLang="en-US">
                <a:solidFill>
                  <a:srgbClr val="46464A">
                    <a:lumMod val="60000"/>
                    <a:lumOff val="40000"/>
                  </a:srgb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22</a:t>
            </a:fld>
            <a:endParaRPr lang="en-US" alt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34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982200" cy="762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CA" dirty="0">
                <a:solidFill>
                  <a:srgbClr val="113052"/>
                </a:solidFill>
                <a:latin typeface="Franklin Gothic Heavy" panose="020B0903020102020204" pitchFamily="34" charset="0"/>
              </a:rPr>
              <a:t>The 30-second Chair Stand Test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38200"/>
            <a:ext cx="10668000" cy="6172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2800" b="1" dirty="0">
                <a:latin typeface="Franklin Gothic Medium" panose="020B0603020102020204" pitchFamily="34" charset="0"/>
              </a:rPr>
              <a:t>Purpose: </a:t>
            </a:r>
            <a:r>
              <a:rPr lang="en-CA" sz="2600" dirty="0">
                <a:latin typeface="Franklin Gothic Medium" panose="020B0603020102020204" pitchFamily="34" charset="0"/>
              </a:rPr>
              <a:t>To assess leg strength and endurance. </a:t>
            </a:r>
            <a:endParaRPr lang="en-CA" sz="2800" dirty="0">
              <a:latin typeface="Franklin Gothic Medium" panose="020B06030201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2800" b="1" dirty="0">
                <a:latin typeface="Franklin Gothic Medium" panose="020B0603020102020204" pitchFamily="34" charset="0"/>
              </a:rPr>
              <a:t>Equipment: 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latin typeface="Franklin Gothic Medium" panose="020B0603020102020204" pitchFamily="34" charset="0"/>
              </a:rPr>
              <a:t>A chair with a straight back without arm rests (seat 17” high) 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latin typeface="Franklin Gothic Medium" panose="020B0603020102020204" pitchFamily="34" charset="0"/>
              </a:rPr>
              <a:t>A stopwatch (smart phone)</a:t>
            </a:r>
          </a:p>
          <a:p>
            <a:pPr marL="274314" lvl="1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dirty="0">
              <a:latin typeface="Franklin Gothic Medium" panose="020B06030201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2800" b="1" dirty="0">
                <a:latin typeface="Franklin Gothic Medium" panose="020B0603020102020204" pitchFamily="34" charset="0"/>
              </a:rPr>
              <a:t>Instructions to the patient: </a:t>
            </a:r>
            <a:endParaRPr lang="en-CA" sz="2800" dirty="0">
              <a:latin typeface="Franklin Gothic Medium" panose="020B0603020102020204" pitchFamily="34" charset="0"/>
            </a:endParaRPr>
          </a:p>
          <a:p>
            <a:pPr lvl="2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latin typeface="Franklin Gothic Medium" panose="020B0603020102020204" pitchFamily="34" charset="0"/>
              </a:rPr>
              <a:t>1. Sit in the middle of the chair. </a:t>
            </a:r>
          </a:p>
          <a:p>
            <a:pPr lvl="2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latin typeface="Franklin Gothic Medium" panose="020B0603020102020204" pitchFamily="34" charset="0"/>
              </a:rPr>
              <a:t>2. Place your hands on the opposite shoulder crossed at the wrists. </a:t>
            </a:r>
          </a:p>
          <a:p>
            <a:pPr lvl="2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latin typeface="Franklin Gothic Medium" panose="020B0603020102020204" pitchFamily="34" charset="0"/>
              </a:rPr>
              <a:t>3. Keep your feet flat on the floor. </a:t>
            </a:r>
          </a:p>
          <a:p>
            <a:pPr lvl="2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latin typeface="Franklin Gothic Medium" panose="020B0603020102020204" pitchFamily="34" charset="0"/>
              </a:rPr>
              <a:t>4. Keep your back straight. </a:t>
            </a:r>
          </a:p>
          <a:p>
            <a:pPr lvl="2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latin typeface="Franklin Gothic Medium" panose="020B0603020102020204" pitchFamily="34" charset="0"/>
              </a:rPr>
              <a:t>5. On “</a:t>
            </a:r>
            <a:r>
              <a:rPr lang="en-CA" sz="2400" b="1" dirty="0">
                <a:latin typeface="Franklin Gothic Medium" panose="020B0603020102020204" pitchFamily="34" charset="0"/>
              </a:rPr>
              <a:t>Go</a:t>
            </a:r>
            <a:r>
              <a:rPr lang="en-CA" sz="2400" dirty="0">
                <a:latin typeface="Franklin Gothic Medium" panose="020B0603020102020204" pitchFamily="34" charset="0"/>
              </a:rPr>
              <a:t>”, rise to a full standing position and then sit back down again. </a:t>
            </a:r>
          </a:p>
          <a:p>
            <a:pPr lvl="2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latin typeface="Franklin Gothic Medium" panose="020B0603020102020204" pitchFamily="34" charset="0"/>
              </a:rPr>
              <a:t>6. Repeat this for 30 seconds.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2800" dirty="0">
                <a:latin typeface="Franklin Gothic Medium" panose="020B0603020102020204" pitchFamily="34" charset="0"/>
              </a:rPr>
              <a:t>On “</a:t>
            </a:r>
            <a:r>
              <a:rPr lang="en-CA" sz="2800" b="1" dirty="0">
                <a:latin typeface="Franklin Gothic Medium" panose="020B0603020102020204" pitchFamily="34" charset="0"/>
              </a:rPr>
              <a:t>Go</a:t>
            </a:r>
            <a:r>
              <a:rPr lang="en-CA" sz="2800" dirty="0">
                <a:latin typeface="Franklin Gothic Medium" panose="020B0603020102020204" pitchFamily="34" charset="0"/>
              </a:rPr>
              <a:t>”, begin timing.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2800" dirty="0">
                <a:latin typeface="Franklin Gothic Medium" panose="020B0603020102020204" pitchFamily="34" charset="0"/>
              </a:rPr>
              <a:t>Count the number of times the patient comes to a full standing position in 30 seconds.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2800" dirty="0">
                <a:latin typeface="Franklin Gothic Medium" panose="020B0603020102020204" pitchFamily="34" charset="0"/>
              </a:rPr>
              <a:t>If the patient is over halfway to a standing position when 30 seconds have elapsed, count it as a stand.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2800" dirty="0">
                <a:latin typeface="Franklin Gothic Medium" panose="020B0603020102020204" pitchFamily="34" charset="0"/>
              </a:rPr>
              <a:t>Record the number of times the patient stands in 30 seconds. </a:t>
            </a:r>
            <a:endParaRPr lang="en-CA" sz="2000" dirty="0">
              <a:latin typeface="Franklin Gothic Medium" panose="020B0603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46F4A9B9-BBB5-41F1-B8BA-A8692905374F}" type="slidenum">
              <a:rPr lang="en-CA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23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46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2902B0-87D8-4C60-A93F-1DDED339153D}"/>
              </a:ext>
            </a:extLst>
          </p:cNvPr>
          <p:cNvSpPr/>
          <p:nvPr/>
        </p:nvSpPr>
        <p:spPr>
          <a:xfrm>
            <a:off x="0" y="0"/>
            <a:ext cx="5334000" cy="3276600"/>
          </a:xfrm>
          <a:prstGeom prst="rect">
            <a:avLst/>
          </a:prstGeom>
          <a:solidFill>
            <a:srgbClr val="11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3EDF69-BBE2-45D6-974A-6FE653E88828}"/>
              </a:ext>
            </a:extLst>
          </p:cNvPr>
          <p:cNvSpPr/>
          <p:nvPr/>
        </p:nvSpPr>
        <p:spPr>
          <a:xfrm>
            <a:off x="0" y="3581400"/>
            <a:ext cx="5334000" cy="3276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533" y="685800"/>
            <a:ext cx="4495800" cy="1371600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bg1">
                    <a:lumMod val="95000"/>
                  </a:schemeClr>
                </a:solidFill>
                <a:latin typeface="Franklin Gothic Heavy" panose="020B0903020102020204" pitchFamily="34" charset="0"/>
              </a:rPr>
              <a:t>The 30-second Chair Stand Test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735" y="4419600"/>
            <a:ext cx="4805395" cy="1106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>
                <a:latin typeface="Franklin Gothic Demi" panose="020B0703020102020204" pitchFamily="34" charset="0"/>
              </a:rPr>
              <a:t>A below average rating indicates a high risk for falls</a:t>
            </a:r>
            <a:r>
              <a:rPr lang="en-CA" sz="2400" dirty="0">
                <a:latin typeface="Franklin Gothic Demi" panose="020B0703020102020204" pitchFamily="34" charset="0"/>
              </a:rPr>
              <a:t>.</a:t>
            </a:r>
            <a:r>
              <a:rPr lang="en-US" sz="2400" dirty="0">
                <a:latin typeface="Franklin Gothic Demi" panose="020B0703020102020204" pitchFamily="34" charset="0"/>
              </a:rPr>
              <a:t>	</a:t>
            </a:r>
          </a:p>
          <a:p>
            <a:endParaRPr lang="en-US" sz="2400" dirty="0">
              <a:latin typeface="Franklin Gothic Demi" panose="020B0703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30000" y="6264275"/>
            <a:ext cx="685800" cy="593725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defRPr/>
            </a:pPr>
            <a:fld id="{46F4A9B9-BBB5-41F1-B8BA-A8692905374F}" type="slidenum">
              <a:rPr lang="en-CA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24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20D6F1C-496A-483C-AAB6-6496CCC169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210754"/>
              </p:ext>
            </p:extLst>
          </p:nvPr>
        </p:nvGraphicFramePr>
        <p:xfrm>
          <a:off x="5721644" y="1193161"/>
          <a:ext cx="4271995" cy="5355552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227956">
                  <a:extLst>
                    <a:ext uri="{9D8B030D-6E8A-4147-A177-3AD203B41FA5}">
                      <a16:colId xmlns:a16="http://schemas.microsoft.com/office/drawing/2014/main" val="2117134626"/>
                    </a:ext>
                  </a:extLst>
                </a:gridCol>
                <a:gridCol w="1258116">
                  <a:extLst>
                    <a:ext uri="{9D8B030D-6E8A-4147-A177-3AD203B41FA5}">
                      <a16:colId xmlns:a16="http://schemas.microsoft.com/office/drawing/2014/main" val="361884336"/>
                    </a:ext>
                  </a:extLst>
                </a:gridCol>
                <a:gridCol w="1785923">
                  <a:extLst>
                    <a:ext uri="{9D8B030D-6E8A-4147-A177-3AD203B41FA5}">
                      <a16:colId xmlns:a16="http://schemas.microsoft.com/office/drawing/2014/main" val="1249595649"/>
                    </a:ext>
                  </a:extLst>
                </a:gridCol>
              </a:tblGrid>
              <a:tr h="717704">
                <a:tc>
                  <a:txBody>
                    <a:bodyPr/>
                    <a:lstStyle/>
                    <a:p>
                      <a:pPr algn="ctr"/>
                      <a:r>
                        <a:rPr lang="en-US" sz="2300" b="0" cap="all" spc="150">
                          <a:solidFill>
                            <a:schemeClr val="lt1"/>
                          </a:solidFill>
                        </a:rPr>
                        <a:t>AGE</a:t>
                      </a:r>
                    </a:p>
                  </a:txBody>
                  <a:tcPr marL="186132" marR="186132" marT="186132" marB="1861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cap="all" spc="150">
                          <a:solidFill>
                            <a:schemeClr val="lt1"/>
                          </a:solidFill>
                        </a:rPr>
                        <a:t>MEN</a:t>
                      </a:r>
                    </a:p>
                  </a:txBody>
                  <a:tcPr marL="186132" marR="186132" marT="186132" marB="1861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cap="all" spc="150">
                          <a:solidFill>
                            <a:schemeClr val="lt1"/>
                          </a:solidFill>
                        </a:rPr>
                        <a:t>WOMEN</a:t>
                      </a:r>
                    </a:p>
                  </a:txBody>
                  <a:tcPr marL="186132" marR="186132" marT="186132" marB="1861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575869"/>
                  </a:ext>
                </a:extLst>
              </a:tr>
              <a:tr h="656744">
                <a:tc>
                  <a:txBody>
                    <a:bodyPr/>
                    <a:lstStyle/>
                    <a:p>
                      <a:pPr algn="ctr"/>
                      <a:r>
                        <a:rPr lang="en-US" sz="1900" cap="none" spc="0">
                          <a:solidFill>
                            <a:schemeClr val="tx1"/>
                          </a:solidFill>
                          <a:latin typeface="Franklin Gothic Demi" panose="020B0703020102020204" pitchFamily="34" charset="0"/>
                        </a:rPr>
                        <a:t>60-64</a:t>
                      </a:r>
                      <a:endParaRPr lang="en-US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86132" marR="186132" marT="186132" marB="1861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cap="none" spc="0">
                          <a:solidFill>
                            <a:schemeClr val="tx1"/>
                          </a:solidFill>
                          <a:latin typeface="Franklin Gothic Demi" panose="020B0703020102020204" pitchFamily="34" charset="0"/>
                        </a:rPr>
                        <a:t>&lt; 14 </a:t>
                      </a:r>
                      <a:endParaRPr lang="en-US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86132" marR="186132" marT="186132" marB="1861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cap="none" spc="0">
                          <a:solidFill>
                            <a:schemeClr val="tx1"/>
                          </a:solidFill>
                          <a:latin typeface="Franklin Gothic Demi" panose="020B0703020102020204" pitchFamily="34" charset="0"/>
                        </a:rPr>
                        <a:t>&lt; 12 </a:t>
                      </a:r>
                      <a:endParaRPr lang="en-US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86132" marR="186132" marT="186132" marB="1861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278428"/>
                  </a:ext>
                </a:extLst>
              </a:tr>
              <a:tr h="656744">
                <a:tc>
                  <a:txBody>
                    <a:bodyPr/>
                    <a:lstStyle/>
                    <a:p>
                      <a:pPr algn="ctr"/>
                      <a:r>
                        <a:rPr lang="en-US" sz="1900" cap="none" spc="0">
                          <a:solidFill>
                            <a:schemeClr val="tx1"/>
                          </a:solidFill>
                          <a:latin typeface="Franklin Gothic Demi" panose="020B0703020102020204" pitchFamily="34" charset="0"/>
                        </a:rPr>
                        <a:t>65-69</a:t>
                      </a:r>
                      <a:endParaRPr lang="en-US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86132" marR="186132" marT="186132" marB="1861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cap="none" spc="0">
                          <a:solidFill>
                            <a:schemeClr val="tx1"/>
                          </a:solidFill>
                          <a:latin typeface="Franklin Gothic Demi" panose="020B0703020102020204" pitchFamily="34" charset="0"/>
                        </a:rPr>
                        <a:t>&lt; 12 </a:t>
                      </a:r>
                      <a:endParaRPr lang="en-US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86132" marR="186132" marT="186132" marB="1861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cap="none" spc="0">
                          <a:solidFill>
                            <a:schemeClr val="tx1"/>
                          </a:solidFill>
                          <a:latin typeface="Franklin Gothic Demi" panose="020B0703020102020204" pitchFamily="34" charset="0"/>
                        </a:rPr>
                        <a:t>&lt; 11 </a:t>
                      </a:r>
                      <a:endParaRPr lang="en-US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86132" marR="186132" marT="186132" marB="1861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496610"/>
                  </a:ext>
                </a:extLst>
              </a:tr>
              <a:tr h="656744">
                <a:tc>
                  <a:txBody>
                    <a:bodyPr/>
                    <a:lstStyle/>
                    <a:p>
                      <a:pPr algn="ctr"/>
                      <a:r>
                        <a:rPr lang="en-US" sz="1900" cap="none" spc="0">
                          <a:solidFill>
                            <a:schemeClr val="tx1"/>
                          </a:solidFill>
                          <a:latin typeface="Franklin Gothic Demi" panose="020B0703020102020204" pitchFamily="34" charset="0"/>
                        </a:rPr>
                        <a:t>70-74 </a:t>
                      </a:r>
                      <a:endParaRPr lang="en-US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86132" marR="186132" marT="186132" marB="1861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cap="none" spc="0">
                          <a:solidFill>
                            <a:schemeClr val="tx1"/>
                          </a:solidFill>
                          <a:latin typeface="Franklin Gothic Demi" panose="020B0703020102020204" pitchFamily="34" charset="0"/>
                        </a:rPr>
                        <a:t>&lt; 12 </a:t>
                      </a:r>
                      <a:endParaRPr lang="en-US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86132" marR="186132" marT="186132" marB="1861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cap="none" spc="0">
                          <a:solidFill>
                            <a:schemeClr val="tx1"/>
                          </a:solidFill>
                          <a:latin typeface="Franklin Gothic Demi" panose="020B0703020102020204" pitchFamily="34" charset="0"/>
                        </a:rPr>
                        <a:t>&lt; 10 </a:t>
                      </a:r>
                      <a:endParaRPr lang="en-US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86132" marR="186132" marT="186132" marB="1861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784353"/>
                  </a:ext>
                </a:extLst>
              </a:tr>
              <a:tr h="656744">
                <a:tc>
                  <a:txBody>
                    <a:bodyPr/>
                    <a:lstStyle/>
                    <a:p>
                      <a:pPr algn="ctr"/>
                      <a:r>
                        <a:rPr lang="en-US" sz="1900" cap="none" spc="0">
                          <a:solidFill>
                            <a:schemeClr val="tx1"/>
                          </a:solidFill>
                          <a:latin typeface="Franklin Gothic Demi" panose="020B0703020102020204" pitchFamily="34" charset="0"/>
                        </a:rPr>
                        <a:t>75-79</a:t>
                      </a:r>
                      <a:endParaRPr lang="en-US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86132" marR="186132" marT="186132" marB="1861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cap="none" spc="0">
                          <a:solidFill>
                            <a:schemeClr val="tx1"/>
                          </a:solidFill>
                          <a:latin typeface="Franklin Gothic Demi" panose="020B0703020102020204" pitchFamily="34" charset="0"/>
                        </a:rPr>
                        <a:t>&lt; 11 </a:t>
                      </a:r>
                      <a:endParaRPr lang="en-US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86132" marR="186132" marT="186132" marB="1861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cap="none" spc="0">
                          <a:solidFill>
                            <a:schemeClr val="tx1"/>
                          </a:solidFill>
                          <a:latin typeface="Franklin Gothic Demi" panose="020B0703020102020204" pitchFamily="34" charset="0"/>
                        </a:rPr>
                        <a:t>&lt; 10 </a:t>
                      </a:r>
                      <a:endParaRPr lang="en-US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86132" marR="186132" marT="186132" marB="1861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920328"/>
                  </a:ext>
                </a:extLst>
              </a:tr>
              <a:tr h="656744">
                <a:tc>
                  <a:txBody>
                    <a:bodyPr/>
                    <a:lstStyle/>
                    <a:p>
                      <a:pPr algn="ctr"/>
                      <a:r>
                        <a:rPr lang="en-US" sz="1900" cap="none" spc="0">
                          <a:solidFill>
                            <a:schemeClr val="tx1"/>
                          </a:solidFill>
                          <a:latin typeface="Franklin Gothic Demi" panose="020B0703020102020204" pitchFamily="34" charset="0"/>
                        </a:rPr>
                        <a:t>80-84</a:t>
                      </a:r>
                      <a:endParaRPr lang="en-US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86132" marR="186132" marT="186132" marB="1861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cap="none" spc="0" dirty="0">
                          <a:solidFill>
                            <a:schemeClr val="tx1"/>
                          </a:solidFill>
                          <a:latin typeface="Franklin Gothic Demi" panose="020B0703020102020204" pitchFamily="34" charset="0"/>
                        </a:rPr>
                        <a:t>&lt; 10 </a:t>
                      </a:r>
                      <a:endParaRPr lang="en-US" sz="19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86132" marR="186132" marT="186132" marB="1861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cap="none" spc="0">
                          <a:solidFill>
                            <a:schemeClr val="tx1"/>
                          </a:solidFill>
                          <a:latin typeface="Franklin Gothic Demi" panose="020B0703020102020204" pitchFamily="34" charset="0"/>
                        </a:rPr>
                        <a:t>&lt; 9 </a:t>
                      </a:r>
                      <a:endParaRPr lang="en-US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86132" marR="186132" marT="186132" marB="1861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841124"/>
                  </a:ext>
                </a:extLst>
              </a:tr>
              <a:tr h="656744">
                <a:tc>
                  <a:txBody>
                    <a:bodyPr/>
                    <a:lstStyle/>
                    <a:p>
                      <a:pPr algn="ctr"/>
                      <a:r>
                        <a:rPr lang="en-US" sz="1900" cap="none" spc="0">
                          <a:solidFill>
                            <a:schemeClr val="tx1"/>
                          </a:solidFill>
                          <a:latin typeface="Franklin Gothic Demi" panose="020B0703020102020204" pitchFamily="34" charset="0"/>
                        </a:rPr>
                        <a:t>85-89</a:t>
                      </a:r>
                      <a:endParaRPr lang="en-US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86132" marR="186132" marT="186132" marB="1861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cap="none" spc="0">
                          <a:solidFill>
                            <a:schemeClr val="tx1"/>
                          </a:solidFill>
                          <a:latin typeface="Franklin Gothic Demi" panose="020B0703020102020204" pitchFamily="34" charset="0"/>
                        </a:rPr>
                        <a:t>&lt; 8 </a:t>
                      </a:r>
                      <a:endParaRPr lang="en-US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86132" marR="186132" marT="186132" marB="1861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cap="none" spc="0">
                          <a:solidFill>
                            <a:schemeClr val="tx1"/>
                          </a:solidFill>
                          <a:latin typeface="Franklin Gothic Demi" panose="020B0703020102020204" pitchFamily="34" charset="0"/>
                        </a:rPr>
                        <a:t>&lt; 8 </a:t>
                      </a:r>
                      <a:endParaRPr lang="en-US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86132" marR="186132" marT="186132" marB="1861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392802"/>
                  </a:ext>
                </a:extLst>
              </a:tr>
              <a:tr h="656744">
                <a:tc>
                  <a:txBody>
                    <a:bodyPr/>
                    <a:lstStyle/>
                    <a:p>
                      <a:pPr algn="ctr"/>
                      <a:r>
                        <a:rPr lang="en-US" sz="1900" cap="none" spc="0">
                          <a:solidFill>
                            <a:schemeClr val="tx1"/>
                          </a:solidFill>
                          <a:latin typeface="Franklin Gothic Demi" panose="020B0703020102020204" pitchFamily="34" charset="0"/>
                        </a:rPr>
                        <a:t>90-94</a:t>
                      </a:r>
                      <a:endParaRPr lang="en-US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86132" marR="186132" marT="186132" marB="1861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cap="none" spc="0">
                          <a:solidFill>
                            <a:schemeClr val="tx1"/>
                          </a:solidFill>
                          <a:latin typeface="Franklin Gothic Demi" panose="020B0703020102020204" pitchFamily="34" charset="0"/>
                        </a:rPr>
                        <a:t>&lt; 7 </a:t>
                      </a:r>
                      <a:endParaRPr lang="en-US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86132" marR="186132" marT="186132" marB="1861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cap="none" spc="0" dirty="0">
                          <a:solidFill>
                            <a:schemeClr val="tx1"/>
                          </a:solidFill>
                          <a:latin typeface="Franklin Gothic Demi" panose="020B0703020102020204" pitchFamily="34" charset="0"/>
                        </a:rPr>
                        <a:t>&lt; 4 </a:t>
                      </a:r>
                      <a:endParaRPr lang="en-US" sz="19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86132" marR="186132" marT="186132" marB="1861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1966173"/>
                  </a:ext>
                </a:extLst>
              </a:tr>
            </a:tbl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D25EBE3-9DD4-492D-A6F3-DC677B4372E4}"/>
              </a:ext>
            </a:extLst>
          </p:cNvPr>
          <p:cNvSpPr txBox="1">
            <a:spLocks/>
          </p:cNvSpPr>
          <p:nvPr/>
        </p:nvSpPr>
        <p:spPr>
          <a:xfrm>
            <a:off x="6210300" y="76200"/>
            <a:ext cx="4343400" cy="366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113052"/>
                </a:solidFill>
                <a:latin typeface="Franklin Gothic Demi" panose="020B0703020102020204" pitchFamily="34" charset="0"/>
              </a:rPr>
              <a:t>Below Average Scores in seconds </a:t>
            </a:r>
            <a:r>
              <a:rPr lang="en-US" sz="3200" dirty="0">
                <a:solidFill>
                  <a:srgbClr val="113052"/>
                </a:solidFill>
                <a:latin typeface="Franklin Gothic Demi" panose="020B0703020102020204" pitchFamily="34" charset="0"/>
              </a:rPr>
              <a:t>	</a:t>
            </a:r>
          </a:p>
          <a:p>
            <a:pPr algn="ctr"/>
            <a:endParaRPr lang="en-US" sz="2400" dirty="0">
              <a:solidFill>
                <a:srgbClr val="113052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305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73118" y="6153710"/>
            <a:ext cx="914400" cy="5937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fld id="{86C4642B-5EB3-48D9-BE14-2D974FAA9194}" type="slidenum">
              <a:rPr lang="en-CA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25</a:t>
            </a:fld>
            <a:endParaRPr lang="en-CA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843375"/>
              </p:ext>
            </p:extLst>
          </p:nvPr>
        </p:nvGraphicFramePr>
        <p:xfrm>
          <a:off x="0" y="4"/>
          <a:ext cx="11201400" cy="15051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20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05120"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rgbClr val="113052"/>
                          </a:solidFill>
                          <a:latin typeface="Franklin Gothic Medium" panose="020B0603020102020204" pitchFamily="34" charset="0"/>
                        </a:rPr>
                        <a:t>Lesson 3: </a:t>
                      </a:r>
                      <a:r>
                        <a:rPr lang="en-US" sz="3600" dirty="0">
                          <a:solidFill>
                            <a:srgbClr val="113052"/>
                          </a:solidFill>
                          <a:latin typeface="Franklin Gothic Medium" panose="020B0603020102020204" pitchFamily="34" charset="0"/>
                        </a:rPr>
                        <a:t>Basic Assessment that every faller/near faller should have - 3Ps</a:t>
                      </a:r>
                      <a:endParaRPr lang="en-CA" sz="3900" b="0" dirty="0">
                        <a:solidFill>
                          <a:srgbClr val="113052"/>
                        </a:solidFill>
                        <a:effectLst/>
                        <a:latin typeface="Franklin Gothic Medium" panose="020B06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36831" marB="3683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26078" y="3459219"/>
            <a:ext cx="26219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>
                <a:latin typeface="Franklin Gothic Demi" panose="020B0703020102020204" pitchFamily="34" charset="0"/>
              </a:rPr>
              <a:t>LEARNING OBJECTIVES: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17AF1A4-A607-4CEB-9F8B-16A18924A8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354457"/>
              </p:ext>
            </p:extLst>
          </p:nvPr>
        </p:nvGraphicFramePr>
        <p:xfrm>
          <a:off x="2590800" y="1621723"/>
          <a:ext cx="8153400" cy="447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6F85829-75F2-4FAA-B12A-415F472A24F3}"/>
              </a:ext>
            </a:extLst>
          </p:cNvPr>
          <p:cNvSpPr/>
          <p:nvPr/>
        </p:nvSpPr>
        <p:spPr>
          <a:xfrm>
            <a:off x="2999095" y="2184411"/>
            <a:ext cx="5904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Demi" panose="020B0703020102020204" pitchFamily="34" charset="0"/>
              </a:rPr>
              <a:t>1.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C399AA-3694-467F-8650-4AA1B2DA96A6}"/>
              </a:ext>
            </a:extLst>
          </p:cNvPr>
          <p:cNvSpPr/>
          <p:nvPr/>
        </p:nvSpPr>
        <p:spPr>
          <a:xfrm>
            <a:off x="3302415" y="3548904"/>
            <a:ext cx="5741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Demi" panose="020B0703020102020204" pitchFamily="34" charset="0"/>
              </a:rPr>
              <a:t>2.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C02AEB-73CD-414D-B560-BAACE1626496}"/>
              </a:ext>
            </a:extLst>
          </p:cNvPr>
          <p:cNvSpPr/>
          <p:nvPr/>
        </p:nvSpPr>
        <p:spPr>
          <a:xfrm>
            <a:off x="2953192" y="4877714"/>
            <a:ext cx="5741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Demi" panose="020B0703020102020204" pitchFamily="34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594395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2F6FEE87-115E-4C03-83B5-D878D518CF72}"/>
              </a:ext>
            </a:extLst>
          </p:cNvPr>
          <p:cNvGrpSpPr/>
          <p:nvPr/>
        </p:nvGrpSpPr>
        <p:grpSpPr>
          <a:xfrm>
            <a:off x="355241" y="1611037"/>
            <a:ext cx="450803" cy="4080604"/>
            <a:chOff x="355241" y="1611037"/>
            <a:chExt cx="450803" cy="4080604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DDFFA3F8-3EC1-4C7F-8236-B8E2960F2A42}"/>
                </a:ext>
              </a:extLst>
            </p:cNvPr>
            <p:cNvCxnSpPr>
              <a:cxnSpLocks/>
            </p:cNvCxnSpPr>
            <p:nvPr/>
          </p:nvCxnSpPr>
          <p:spPr>
            <a:xfrm>
              <a:off x="381000" y="1635277"/>
              <a:ext cx="262518" cy="0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7EDBA44-C867-4D5E-A4BB-117FCA321FF3}"/>
                </a:ext>
              </a:extLst>
            </p:cNvPr>
            <p:cNvCxnSpPr/>
            <p:nvPr/>
          </p:nvCxnSpPr>
          <p:spPr>
            <a:xfrm>
              <a:off x="381000" y="1611037"/>
              <a:ext cx="0" cy="4079723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F39AF82-C9EC-4137-94F7-62BBA7CB67C8}"/>
                </a:ext>
              </a:extLst>
            </p:cNvPr>
            <p:cNvCxnSpPr>
              <a:cxnSpLocks/>
            </p:cNvCxnSpPr>
            <p:nvPr/>
          </p:nvCxnSpPr>
          <p:spPr>
            <a:xfrm>
              <a:off x="355241" y="5691641"/>
              <a:ext cx="450803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5F6C515-5CD1-46AD-A8B4-6765474E466E}"/>
              </a:ext>
            </a:extLst>
          </p:cNvPr>
          <p:cNvSpPr/>
          <p:nvPr/>
        </p:nvSpPr>
        <p:spPr>
          <a:xfrm>
            <a:off x="11291450" y="0"/>
            <a:ext cx="9305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626308" y="-35729"/>
            <a:ext cx="11819721" cy="996543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 algn="ctr"/>
            <a:r>
              <a:rPr sz="3200" b="1" spc="-5" dirty="0">
                <a:solidFill>
                  <a:srgbClr val="113052"/>
                </a:solidFill>
                <a:latin typeface="Arial"/>
                <a:cs typeface="Arial"/>
              </a:rPr>
              <a:t>Champlain </a:t>
            </a:r>
            <a:r>
              <a:rPr sz="3200" b="1" dirty="0">
                <a:solidFill>
                  <a:srgbClr val="113052"/>
                </a:solidFill>
                <a:latin typeface="Arial"/>
                <a:cs typeface="Arial"/>
              </a:rPr>
              <a:t>Falls </a:t>
            </a:r>
            <a:r>
              <a:rPr sz="3200" b="1" spc="-5" dirty="0">
                <a:solidFill>
                  <a:srgbClr val="113052"/>
                </a:solidFill>
                <a:latin typeface="Arial"/>
                <a:cs typeface="Arial"/>
              </a:rPr>
              <a:t>Prevention Strategy: </a:t>
            </a:r>
            <a:endParaRPr lang="en-US" sz="3200" b="1" spc="-5" dirty="0">
              <a:solidFill>
                <a:srgbClr val="113052"/>
              </a:solidFill>
              <a:latin typeface="Arial"/>
              <a:cs typeface="Arial"/>
            </a:endParaRPr>
          </a:p>
          <a:p>
            <a:pPr marL="11545" algn="ctr"/>
            <a:r>
              <a:rPr sz="3200" b="1" spc="-5" dirty="0">
                <a:solidFill>
                  <a:srgbClr val="113052"/>
                </a:solidFill>
                <a:latin typeface="Arial"/>
                <a:cs typeface="Arial"/>
              </a:rPr>
              <a:t>Stay </a:t>
            </a:r>
            <a:r>
              <a:rPr sz="3200" b="1" dirty="0">
                <a:solidFill>
                  <a:srgbClr val="113052"/>
                </a:solidFill>
                <a:latin typeface="Arial"/>
                <a:cs typeface="Arial"/>
              </a:rPr>
              <a:t>on </a:t>
            </a:r>
            <a:r>
              <a:rPr sz="3200" b="1" spc="-5" dirty="0">
                <a:solidFill>
                  <a:srgbClr val="113052"/>
                </a:solidFill>
                <a:latin typeface="Arial"/>
                <a:cs typeface="Arial"/>
              </a:rPr>
              <a:t>Your </a:t>
            </a:r>
            <a:r>
              <a:rPr sz="3200" b="1" dirty="0">
                <a:solidFill>
                  <a:srgbClr val="113052"/>
                </a:solidFill>
                <a:latin typeface="Arial"/>
                <a:cs typeface="Arial"/>
              </a:rPr>
              <a:t>Feet ® </a:t>
            </a:r>
            <a:r>
              <a:rPr sz="3200" b="1" spc="-5" dirty="0">
                <a:solidFill>
                  <a:srgbClr val="113052"/>
                </a:solidFill>
                <a:latin typeface="Arial"/>
                <a:cs typeface="Arial"/>
              </a:rPr>
              <a:t>Screening</a:t>
            </a:r>
            <a:r>
              <a:rPr sz="3200" b="1" spc="41" dirty="0">
                <a:solidFill>
                  <a:srgbClr val="11305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113052"/>
                </a:solidFill>
                <a:latin typeface="Arial"/>
                <a:cs typeface="Arial"/>
              </a:rPr>
              <a:t>Algorithm</a:t>
            </a:r>
            <a:endParaRPr sz="3200" dirty="0">
              <a:solidFill>
                <a:srgbClr val="113052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0990" y="2626204"/>
            <a:ext cx="300759" cy="179524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1091" b="1" spc="-5" dirty="0">
                <a:latin typeface="Arial"/>
                <a:cs typeface="Arial"/>
              </a:rPr>
              <a:t>YES</a:t>
            </a:r>
            <a:endParaRPr sz="1091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9475" y="3359301"/>
            <a:ext cx="230909" cy="179524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1091" b="1" spc="-5" dirty="0">
                <a:latin typeface="Arial"/>
                <a:cs typeface="Arial"/>
              </a:rPr>
              <a:t>N</a:t>
            </a:r>
            <a:r>
              <a:rPr sz="1091" b="1" dirty="0">
                <a:latin typeface="Arial"/>
                <a:cs typeface="Arial"/>
              </a:rPr>
              <a:t>O</a:t>
            </a:r>
            <a:endParaRPr sz="1091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84056" y="3810959"/>
            <a:ext cx="299605" cy="179524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1091" b="1" spc="-5" dirty="0">
                <a:latin typeface="Arial"/>
                <a:cs typeface="Arial"/>
              </a:rPr>
              <a:t>YES</a:t>
            </a:r>
            <a:endParaRPr sz="1091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22375" y="3789751"/>
            <a:ext cx="299605" cy="179524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1091" b="1" spc="-5" dirty="0">
                <a:latin typeface="Arial"/>
                <a:cs typeface="Arial"/>
              </a:rPr>
              <a:t>YES</a:t>
            </a:r>
            <a:endParaRPr sz="1091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78203" y="4380382"/>
            <a:ext cx="230332" cy="179524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1091" b="1" spc="-5" dirty="0">
                <a:latin typeface="Arial"/>
                <a:cs typeface="Arial"/>
              </a:rPr>
              <a:t>NO</a:t>
            </a:r>
            <a:endParaRPr sz="1091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48393" y="4540307"/>
            <a:ext cx="230909" cy="179524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1091" b="1" spc="-5" dirty="0">
                <a:latin typeface="Arial"/>
                <a:cs typeface="Arial"/>
              </a:rPr>
              <a:t>N</a:t>
            </a:r>
            <a:r>
              <a:rPr sz="1091" b="1" dirty="0">
                <a:latin typeface="Arial"/>
                <a:cs typeface="Arial"/>
              </a:rPr>
              <a:t>O</a:t>
            </a:r>
            <a:endParaRPr sz="1091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41075" y="5145513"/>
            <a:ext cx="532246" cy="193567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1182" b="1" spc="-5" dirty="0">
                <a:latin typeface="Arial"/>
                <a:cs typeface="Arial"/>
              </a:rPr>
              <a:t>REFER</a:t>
            </a:r>
            <a:endParaRPr sz="1182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937259" y="6470073"/>
            <a:ext cx="25977" cy="6927"/>
          </a:xfrm>
          <a:custGeom>
            <a:avLst/>
            <a:gdLst/>
            <a:ahLst/>
            <a:cxnLst/>
            <a:rect l="l" t="t" r="r" b="b"/>
            <a:pathLst>
              <a:path w="28575" h="7620">
                <a:moveTo>
                  <a:pt x="0" y="0"/>
                </a:moveTo>
                <a:lnTo>
                  <a:pt x="0" y="7620"/>
                </a:lnTo>
                <a:lnTo>
                  <a:pt x="28194" y="7620"/>
                </a:lnTo>
                <a:lnTo>
                  <a:pt x="2819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12" name="object 12"/>
          <p:cNvSpPr txBox="1"/>
          <p:nvPr/>
        </p:nvSpPr>
        <p:spPr>
          <a:xfrm>
            <a:off x="121228" y="6458574"/>
            <a:ext cx="11949542" cy="234278"/>
          </a:xfrm>
          <a:prstGeom prst="rect">
            <a:avLst/>
          </a:prstGeom>
        </p:spPr>
        <p:txBody>
          <a:bodyPr vert="horz" wrap="square" lIns="0" tIns="10968" rIns="0" bIns="0" rtlCol="0">
            <a:spAutoFit/>
          </a:bodyPr>
          <a:lstStyle/>
          <a:p>
            <a:pPr marL="11545">
              <a:lnSpc>
                <a:spcPts val="854"/>
              </a:lnSpc>
              <a:spcBef>
                <a:spcPts val="87"/>
              </a:spcBef>
            </a:pPr>
            <a:r>
              <a:rPr sz="727" b="1" spc="-9" dirty="0">
                <a:latin typeface="Arial"/>
                <a:cs typeface="Arial"/>
              </a:rPr>
              <a:t>AGS </a:t>
            </a:r>
            <a:r>
              <a:rPr sz="727" b="1" spc="-5" dirty="0">
                <a:latin typeface="Arial"/>
                <a:cs typeface="Arial"/>
              </a:rPr>
              <a:t>&amp; BGS Guideline</a:t>
            </a:r>
            <a:r>
              <a:rPr sz="727" spc="-5" dirty="0">
                <a:latin typeface="Arial"/>
                <a:cs typeface="Arial"/>
              </a:rPr>
              <a:t>: </a:t>
            </a:r>
            <a:r>
              <a:rPr sz="727" u="sng" spc="-5" dirty="0">
                <a:solidFill>
                  <a:srgbClr val="344EA2"/>
                </a:solidFill>
                <a:uFill>
                  <a:solidFill>
                    <a:srgbClr val="344EA2"/>
                  </a:solidFill>
                </a:uFill>
                <a:latin typeface="Arial"/>
                <a:cs typeface="Arial"/>
                <a:hlinkClick r:id="rId2"/>
              </a:rPr>
              <a:t>http://www.americangeriatrics.org/health_care_professionals/clinical_practice/clinical_guidelines_recommendations/prevention_of_falls_summary_of_recommendations/</a:t>
            </a:r>
            <a:r>
              <a:rPr sz="727" u="sng" spc="5" dirty="0">
                <a:solidFill>
                  <a:srgbClr val="344EA2"/>
                </a:solidFill>
                <a:uFill>
                  <a:solidFill>
                    <a:srgbClr val="344EA2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727" spc="-5" dirty="0">
                <a:latin typeface="Arial"/>
                <a:cs typeface="Arial"/>
                <a:hlinkClick r:id="rId2"/>
              </a:rPr>
              <a:t>;</a:t>
            </a:r>
            <a:r>
              <a:rPr sz="727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RNAO </a:t>
            </a:r>
            <a:r>
              <a:rPr sz="727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(2017) Prevention of Fall &amp; Fall Injuries in Older Adults;</a:t>
            </a:r>
            <a:r>
              <a:rPr sz="727" u="sng" spc="4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727" u="sng" spc="-5" dirty="0">
                <a:solidFill>
                  <a:srgbClr val="344EA2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https://rnao.ca/news/updated-bpg-preventing-falls-and-reducing-injury-falls</a:t>
            </a:r>
            <a:r>
              <a:rPr lang="en-US" sz="727" u="sng" spc="-5" dirty="0">
                <a:solidFill>
                  <a:srgbClr val="344EA2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727" spc="-5" dirty="0">
                <a:latin typeface="Arial"/>
                <a:cs typeface="Arial"/>
              </a:rPr>
              <a:t>*Staying Independent Checklist available online at </a:t>
            </a:r>
            <a:r>
              <a:rPr sz="727" dirty="0">
                <a:latin typeface="Arial"/>
                <a:cs typeface="Arial"/>
              </a:rPr>
              <a:t>(</a:t>
            </a:r>
            <a:r>
              <a:rPr sz="727" u="sng" dirty="0">
                <a:solidFill>
                  <a:srgbClr val="344EA2"/>
                </a:solidFill>
                <a:uFill>
                  <a:solidFill>
                    <a:srgbClr val="344EA2"/>
                  </a:solidFill>
                </a:uFill>
                <a:latin typeface="Arial"/>
                <a:cs typeface="Arial"/>
                <a:hlinkClick r:id="rId4"/>
              </a:rPr>
              <a:t>www.stopfalls.ca</a:t>
            </a:r>
            <a:r>
              <a:rPr sz="727" dirty="0">
                <a:solidFill>
                  <a:srgbClr val="344EA2"/>
                </a:solidFill>
                <a:latin typeface="Arial"/>
                <a:cs typeface="Arial"/>
                <a:hlinkClick r:id="rId4"/>
              </a:rPr>
              <a:t> </a:t>
            </a:r>
            <a:r>
              <a:rPr sz="727" spc="-5" dirty="0">
                <a:latin typeface="Arial"/>
                <a:cs typeface="Arial"/>
              </a:rPr>
              <a:t>).   Health</a:t>
            </a:r>
            <a:r>
              <a:rPr sz="727" spc="104" dirty="0">
                <a:latin typeface="Arial"/>
                <a:cs typeface="Arial"/>
              </a:rPr>
              <a:t> </a:t>
            </a:r>
            <a:r>
              <a:rPr sz="727" spc="-5" dirty="0">
                <a:latin typeface="Arial"/>
                <a:cs typeface="Arial"/>
              </a:rPr>
              <a:t>Canada </a:t>
            </a:r>
            <a:r>
              <a:rPr sz="727" u="sng" spc="22" dirty="0">
                <a:solidFill>
                  <a:srgbClr val="344EA2"/>
                </a:solidFill>
                <a:uFill>
                  <a:solidFill>
                    <a:srgbClr val="344EA2"/>
                  </a:solidFill>
                </a:uFill>
                <a:latin typeface="Arial"/>
                <a:cs typeface="Arial"/>
              </a:rPr>
              <a:t> </a:t>
            </a:r>
            <a:r>
              <a:rPr sz="727" u="sng" spc="-5" dirty="0">
                <a:solidFill>
                  <a:srgbClr val="344EA2"/>
                </a:solidFill>
                <a:uFill>
                  <a:solidFill>
                    <a:srgbClr val="344EA2"/>
                  </a:solidFill>
                </a:uFill>
                <a:latin typeface="Arial"/>
                <a:cs typeface="Arial"/>
                <a:hlinkClick r:id="rId5"/>
              </a:rPr>
              <a:t>http://hc-sc.gc.ca/fn-an/food-guide-aliment/index-eng.php</a:t>
            </a:r>
            <a:r>
              <a:rPr sz="727" spc="-5" dirty="0">
                <a:latin typeface="Arial"/>
                <a:cs typeface="Arial"/>
                <a:hlinkClick r:id="rId5"/>
              </a:rPr>
              <a:t>;</a:t>
            </a:r>
            <a:r>
              <a:rPr sz="727" spc="-5" dirty="0">
                <a:latin typeface="Arial"/>
                <a:cs typeface="Arial"/>
              </a:rPr>
              <a:t>	</a:t>
            </a:r>
            <a:r>
              <a:rPr lang="en-US" sz="727" spc="-5" dirty="0">
                <a:latin typeface="Arial"/>
                <a:cs typeface="Arial"/>
              </a:rPr>
              <a:t>			            </a:t>
            </a:r>
            <a:r>
              <a:rPr sz="727" b="1" spc="-5" dirty="0">
                <a:latin typeface="Arial"/>
                <a:cs typeface="Arial"/>
              </a:rPr>
              <a:t>Document reviewed / revised</a:t>
            </a:r>
            <a:r>
              <a:rPr sz="727" b="1" dirty="0">
                <a:latin typeface="Arial"/>
                <a:cs typeface="Arial"/>
              </a:rPr>
              <a:t> </a:t>
            </a:r>
            <a:r>
              <a:rPr sz="727" b="1" spc="-9" dirty="0">
                <a:latin typeface="Arial"/>
                <a:cs typeface="Arial"/>
              </a:rPr>
              <a:t>2018</a:t>
            </a:r>
            <a:endParaRPr sz="727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0065" y="1294825"/>
            <a:ext cx="3694780" cy="8111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14" name="object 14"/>
          <p:cNvSpPr/>
          <p:nvPr/>
        </p:nvSpPr>
        <p:spPr>
          <a:xfrm>
            <a:off x="661408" y="1273186"/>
            <a:ext cx="3712094" cy="837046"/>
          </a:xfrm>
          <a:custGeom>
            <a:avLst/>
            <a:gdLst/>
            <a:ahLst/>
            <a:cxnLst/>
            <a:rect l="l" t="t" r="r" b="b"/>
            <a:pathLst>
              <a:path w="3770629" h="920750">
                <a:moveTo>
                  <a:pt x="3770376" y="920495"/>
                </a:moveTo>
                <a:lnTo>
                  <a:pt x="3770376" y="0"/>
                </a:lnTo>
                <a:lnTo>
                  <a:pt x="0" y="0"/>
                </a:lnTo>
                <a:lnTo>
                  <a:pt x="0" y="920495"/>
                </a:lnTo>
                <a:lnTo>
                  <a:pt x="14478" y="920495"/>
                </a:lnTo>
                <a:lnTo>
                  <a:pt x="14478" y="28955"/>
                </a:lnTo>
                <a:lnTo>
                  <a:pt x="28956" y="14477"/>
                </a:lnTo>
                <a:lnTo>
                  <a:pt x="28956" y="28955"/>
                </a:lnTo>
                <a:lnTo>
                  <a:pt x="3742182" y="28955"/>
                </a:lnTo>
                <a:lnTo>
                  <a:pt x="3742182" y="14477"/>
                </a:lnTo>
                <a:lnTo>
                  <a:pt x="3756660" y="28955"/>
                </a:lnTo>
                <a:lnTo>
                  <a:pt x="3756660" y="920495"/>
                </a:lnTo>
                <a:lnTo>
                  <a:pt x="3770376" y="920495"/>
                </a:lnTo>
                <a:close/>
              </a:path>
              <a:path w="3770629" h="920750">
                <a:moveTo>
                  <a:pt x="28956" y="28955"/>
                </a:moveTo>
                <a:lnTo>
                  <a:pt x="28956" y="14477"/>
                </a:lnTo>
                <a:lnTo>
                  <a:pt x="14478" y="28955"/>
                </a:lnTo>
                <a:lnTo>
                  <a:pt x="28956" y="28955"/>
                </a:lnTo>
                <a:close/>
              </a:path>
              <a:path w="3770629" h="920750">
                <a:moveTo>
                  <a:pt x="28956" y="892301"/>
                </a:moveTo>
                <a:lnTo>
                  <a:pt x="28956" y="28955"/>
                </a:lnTo>
                <a:lnTo>
                  <a:pt x="14478" y="28955"/>
                </a:lnTo>
                <a:lnTo>
                  <a:pt x="14478" y="892301"/>
                </a:lnTo>
                <a:lnTo>
                  <a:pt x="28956" y="892301"/>
                </a:lnTo>
                <a:close/>
              </a:path>
              <a:path w="3770629" h="920750">
                <a:moveTo>
                  <a:pt x="3756660" y="892301"/>
                </a:moveTo>
                <a:lnTo>
                  <a:pt x="14478" y="892301"/>
                </a:lnTo>
                <a:lnTo>
                  <a:pt x="28956" y="906779"/>
                </a:lnTo>
                <a:lnTo>
                  <a:pt x="28955" y="920495"/>
                </a:lnTo>
                <a:lnTo>
                  <a:pt x="3742182" y="920495"/>
                </a:lnTo>
                <a:lnTo>
                  <a:pt x="3742182" y="906779"/>
                </a:lnTo>
                <a:lnTo>
                  <a:pt x="3756660" y="892301"/>
                </a:lnTo>
                <a:close/>
              </a:path>
              <a:path w="3770629" h="920750">
                <a:moveTo>
                  <a:pt x="28955" y="920495"/>
                </a:moveTo>
                <a:lnTo>
                  <a:pt x="28956" y="906779"/>
                </a:lnTo>
                <a:lnTo>
                  <a:pt x="14478" y="892301"/>
                </a:lnTo>
                <a:lnTo>
                  <a:pt x="14478" y="920495"/>
                </a:lnTo>
                <a:lnTo>
                  <a:pt x="28955" y="920495"/>
                </a:lnTo>
                <a:close/>
              </a:path>
              <a:path w="3770629" h="920750">
                <a:moveTo>
                  <a:pt x="3756660" y="28955"/>
                </a:moveTo>
                <a:lnTo>
                  <a:pt x="3742182" y="14477"/>
                </a:lnTo>
                <a:lnTo>
                  <a:pt x="3742182" y="28955"/>
                </a:lnTo>
                <a:lnTo>
                  <a:pt x="3756660" y="28955"/>
                </a:lnTo>
                <a:close/>
              </a:path>
              <a:path w="3770629" h="920750">
                <a:moveTo>
                  <a:pt x="3756660" y="892301"/>
                </a:moveTo>
                <a:lnTo>
                  <a:pt x="3756660" y="28955"/>
                </a:lnTo>
                <a:lnTo>
                  <a:pt x="3742182" y="28955"/>
                </a:lnTo>
                <a:lnTo>
                  <a:pt x="3742182" y="892301"/>
                </a:lnTo>
                <a:lnTo>
                  <a:pt x="3756660" y="892301"/>
                </a:lnTo>
                <a:close/>
              </a:path>
              <a:path w="3770629" h="920750">
                <a:moveTo>
                  <a:pt x="3756660" y="920495"/>
                </a:moveTo>
                <a:lnTo>
                  <a:pt x="3756660" y="892301"/>
                </a:lnTo>
                <a:lnTo>
                  <a:pt x="3742182" y="906779"/>
                </a:lnTo>
                <a:lnTo>
                  <a:pt x="3742182" y="920495"/>
                </a:lnTo>
                <a:lnTo>
                  <a:pt x="3756660" y="92049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15" name="object 15"/>
          <p:cNvSpPr txBox="1"/>
          <p:nvPr/>
        </p:nvSpPr>
        <p:spPr>
          <a:xfrm>
            <a:off x="754118" y="1329693"/>
            <a:ext cx="2925734" cy="305584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955" b="1" spc="-5" dirty="0">
                <a:latin typeface="Arial"/>
                <a:cs typeface="Arial"/>
              </a:rPr>
              <a:t>Screen for fall(s) or near</a:t>
            </a:r>
            <a:r>
              <a:rPr sz="955" b="1" spc="-14" dirty="0">
                <a:latin typeface="Arial"/>
                <a:cs typeface="Arial"/>
              </a:rPr>
              <a:t> </a:t>
            </a:r>
            <a:r>
              <a:rPr sz="955" b="1" spc="-5" dirty="0">
                <a:latin typeface="Arial"/>
                <a:cs typeface="Arial"/>
              </a:rPr>
              <a:t>falls:</a:t>
            </a:r>
            <a:endParaRPr sz="955" dirty="0">
              <a:latin typeface="Arial"/>
              <a:cs typeface="Arial"/>
            </a:endParaRPr>
          </a:p>
          <a:p>
            <a:pPr marL="270727" indent="-208385">
              <a:spcBef>
                <a:spcPts val="18"/>
              </a:spcBef>
              <a:buFont typeface="Symbol"/>
              <a:buChar char=""/>
              <a:tabLst>
                <a:tab pos="270727" algn="l"/>
                <a:tab pos="271304" algn="l"/>
              </a:tabLst>
            </a:pPr>
            <a:r>
              <a:rPr sz="955" dirty="0">
                <a:latin typeface="Arial"/>
                <a:cs typeface="Arial"/>
              </a:rPr>
              <a:t>Two </a:t>
            </a:r>
            <a:r>
              <a:rPr sz="955" spc="-5" dirty="0">
                <a:latin typeface="Arial"/>
                <a:cs typeface="Arial"/>
              </a:rPr>
              <a:t>or more falls or near falls in </a:t>
            </a:r>
            <a:r>
              <a:rPr sz="955" dirty="0">
                <a:solidFill>
                  <a:srgbClr val="FF0000"/>
                </a:solidFill>
                <a:latin typeface="Arial"/>
                <a:cs typeface="Arial"/>
              </a:rPr>
              <a:t>past</a:t>
            </a:r>
            <a:r>
              <a:rPr sz="955" spc="-9" dirty="0">
                <a:solidFill>
                  <a:srgbClr val="FF0000"/>
                </a:solidFill>
                <a:latin typeface="Arial"/>
                <a:cs typeface="Arial"/>
              </a:rPr>
              <a:t> year</a:t>
            </a:r>
            <a:endParaRPr sz="955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6044" y="1611037"/>
            <a:ext cx="3532850" cy="452548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219352" indent="-207807">
              <a:spcBef>
                <a:spcPts val="91"/>
              </a:spcBef>
              <a:buFont typeface="Symbol"/>
              <a:buChar char=""/>
              <a:tabLst>
                <a:tab pos="218775" algn="l"/>
                <a:tab pos="219352" algn="l"/>
              </a:tabLst>
            </a:pPr>
            <a:r>
              <a:rPr sz="955" spc="-5" dirty="0">
                <a:latin typeface="Arial"/>
                <a:cs typeface="Arial"/>
              </a:rPr>
              <a:t>Fall </a:t>
            </a:r>
            <a:r>
              <a:rPr sz="955" dirty="0">
                <a:latin typeface="Arial"/>
                <a:cs typeface="Arial"/>
              </a:rPr>
              <a:t>with</a:t>
            </a:r>
            <a:r>
              <a:rPr sz="955" spc="-22" dirty="0">
                <a:latin typeface="Arial"/>
                <a:cs typeface="Arial"/>
              </a:rPr>
              <a:t> </a:t>
            </a:r>
            <a:r>
              <a:rPr sz="955" spc="-5" dirty="0">
                <a:latin typeface="Arial"/>
                <a:cs typeface="Arial"/>
              </a:rPr>
              <a:t>injury</a:t>
            </a:r>
            <a:endParaRPr sz="955" dirty="0">
              <a:latin typeface="Arial"/>
              <a:cs typeface="Arial"/>
            </a:endParaRPr>
          </a:p>
          <a:p>
            <a:pPr marL="219352" indent="-207807">
              <a:spcBef>
                <a:spcPts val="18"/>
              </a:spcBef>
              <a:buFont typeface="Symbol"/>
              <a:buChar char=""/>
              <a:tabLst>
                <a:tab pos="218775" algn="l"/>
                <a:tab pos="219352" algn="l"/>
              </a:tabLst>
            </a:pPr>
            <a:r>
              <a:rPr sz="955" spc="-5" dirty="0">
                <a:latin typeface="Arial"/>
                <a:cs typeface="Arial"/>
              </a:rPr>
              <a:t>Difficulty </a:t>
            </a:r>
            <a:r>
              <a:rPr sz="955" dirty="0">
                <a:latin typeface="Arial"/>
                <a:cs typeface="Arial"/>
              </a:rPr>
              <a:t>with </a:t>
            </a:r>
            <a:r>
              <a:rPr sz="955" spc="-5" dirty="0">
                <a:latin typeface="Arial"/>
                <a:cs typeface="Arial"/>
              </a:rPr>
              <a:t>walking or</a:t>
            </a:r>
            <a:r>
              <a:rPr sz="955" spc="-50" dirty="0">
                <a:latin typeface="Arial"/>
                <a:cs typeface="Arial"/>
              </a:rPr>
              <a:t> </a:t>
            </a:r>
            <a:r>
              <a:rPr sz="955" spc="-5" dirty="0">
                <a:latin typeface="Arial"/>
                <a:cs typeface="Arial"/>
              </a:rPr>
              <a:t>balance</a:t>
            </a:r>
            <a:endParaRPr sz="955" dirty="0">
              <a:latin typeface="Arial"/>
              <a:cs typeface="Arial"/>
            </a:endParaRPr>
          </a:p>
          <a:p>
            <a:pPr marL="219352" indent="-207807">
              <a:spcBef>
                <a:spcPts val="14"/>
              </a:spcBef>
              <a:buFont typeface="Symbol"/>
              <a:buChar char=""/>
              <a:tabLst>
                <a:tab pos="218775" algn="l"/>
                <a:tab pos="219352" algn="l"/>
              </a:tabLst>
            </a:pPr>
            <a:r>
              <a:rPr lang="en-US" sz="955" spc="-5" dirty="0">
                <a:latin typeface="Arial"/>
                <a:cs typeface="Arial"/>
              </a:rPr>
              <a:t>S</a:t>
            </a:r>
            <a:r>
              <a:rPr sz="955" spc="-5" dirty="0">
                <a:latin typeface="Arial"/>
                <a:cs typeface="Arial"/>
              </a:rPr>
              <a:t>core of </a:t>
            </a:r>
            <a:r>
              <a:rPr sz="955" dirty="0">
                <a:latin typeface="Arial"/>
                <a:cs typeface="Arial"/>
              </a:rPr>
              <a:t>4 </a:t>
            </a:r>
            <a:r>
              <a:rPr sz="955" spc="-5" dirty="0">
                <a:latin typeface="Arial"/>
                <a:cs typeface="Arial"/>
              </a:rPr>
              <a:t>or more on Staying Independent</a:t>
            </a:r>
            <a:r>
              <a:rPr sz="955" spc="-22" dirty="0">
                <a:latin typeface="Arial"/>
                <a:cs typeface="Arial"/>
              </a:rPr>
              <a:t> </a:t>
            </a:r>
            <a:r>
              <a:rPr sz="955" spc="-5" dirty="0">
                <a:latin typeface="Arial"/>
                <a:cs typeface="Arial"/>
              </a:rPr>
              <a:t>Checklist</a:t>
            </a:r>
            <a:endParaRPr sz="955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482173" y="1339988"/>
            <a:ext cx="5040622" cy="3505667"/>
          </a:xfrm>
          <a:custGeom>
            <a:avLst/>
            <a:gdLst/>
            <a:ahLst/>
            <a:cxnLst/>
            <a:rect l="l" t="t" r="r" b="b"/>
            <a:pathLst>
              <a:path w="3678554" h="4114800">
                <a:moveTo>
                  <a:pt x="0" y="0"/>
                </a:moveTo>
                <a:lnTo>
                  <a:pt x="0" y="4114799"/>
                </a:lnTo>
                <a:lnTo>
                  <a:pt x="3678174" y="4114799"/>
                </a:lnTo>
                <a:lnTo>
                  <a:pt x="3678174" y="0"/>
                </a:lnTo>
                <a:lnTo>
                  <a:pt x="0" y="0"/>
                </a:lnTo>
                <a:close/>
              </a:path>
            </a:pathLst>
          </a:custGeom>
          <a:solidFill>
            <a:srgbClr val="FCFADC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35" name="object 35"/>
          <p:cNvSpPr/>
          <p:nvPr/>
        </p:nvSpPr>
        <p:spPr>
          <a:xfrm>
            <a:off x="6958236" y="5536623"/>
            <a:ext cx="4297922" cy="685800"/>
          </a:xfrm>
          <a:custGeom>
            <a:avLst/>
            <a:gdLst/>
            <a:ahLst/>
            <a:cxnLst/>
            <a:rect l="l" t="t" r="r" b="b"/>
            <a:pathLst>
              <a:path w="3580765" h="754379">
                <a:moveTo>
                  <a:pt x="0" y="0"/>
                </a:moveTo>
                <a:lnTo>
                  <a:pt x="0" y="754380"/>
                </a:lnTo>
                <a:lnTo>
                  <a:pt x="3580638" y="754380"/>
                </a:lnTo>
                <a:lnTo>
                  <a:pt x="3580638" y="0"/>
                </a:lnTo>
                <a:lnTo>
                  <a:pt x="0" y="0"/>
                </a:lnTo>
                <a:close/>
              </a:path>
            </a:pathLst>
          </a:custGeom>
          <a:solidFill>
            <a:srgbClr val="FACACA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36" name="object 36"/>
          <p:cNvSpPr/>
          <p:nvPr/>
        </p:nvSpPr>
        <p:spPr>
          <a:xfrm>
            <a:off x="6958236" y="5536623"/>
            <a:ext cx="4297922" cy="711777"/>
          </a:xfrm>
          <a:custGeom>
            <a:avLst/>
            <a:gdLst/>
            <a:ahLst/>
            <a:cxnLst/>
            <a:rect l="l" t="t" r="r" b="b"/>
            <a:pathLst>
              <a:path w="3609340" h="782954">
                <a:moveTo>
                  <a:pt x="3608831" y="782574"/>
                </a:moveTo>
                <a:lnTo>
                  <a:pt x="3608831" y="0"/>
                </a:lnTo>
                <a:lnTo>
                  <a:pt x="0" y="0"/>
                </a:lnTo>
                <a:lnTo>
                  <a:pt x="0" y="782574"/>
                </a:lnTo>
                <a:lnTo>
                  <a:pt x="13715" y="782574"/>
                </a:lnTo>
                <a:lnTo>
                  <a:pt x="13715" y="28193"/>
                </a:lnTo>
                <a:lnTo>
                  <a:pt x="28193" y="14477"/>
                </a:lnTo>
                <a:lnTo>
                  <a:pt x="28193" y="28193"/>
                </a:lnTo>
                <a:lnTo>
                  <a:pt x="3579875" y="28193"/>
                </a:lnTo>
                <a:lnTo>
                  <a:pt x="3579875" y="14477"/>
                </a:lnTo>
                <a:lnTo>
                  <a:pt x="3594354" y="28193"/>
                </a:lnTo>
                <a:lnTo>
                  <a:pt x="3594354" y="782574"/>
                </a:lnTo>
                <a:lnTo>
                  <a:pt x="3608831" y="782574"/>
                </a:lnTo>
                <a:close/>
              </a:path>
              <a:path w="3609340" h="782954">
                <a:moveTo>
                  <a:pt x="28193" y="28193"/>
                </a:moveTo>
                <a:lnTo>
                  <a:pt x="28193" y="14477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3609340" h="782954">
                <a:moveTo>
                  <a:pt x="28193" y="754380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754380"/>
                </a:lnTo>
                <a:lnTo>
                  <a:pt x="28193" y="754380"/>
                </a:lnTo>
                <a:close/>
              </a:path>
              <a:path w="3609340" h="782954">
                <a:moveTo>
                  <a:pt x="3594354" y="754380"/>
                </a:moveTo>
                <a:lnTo>
                  <a:pt x="13715" y="754380"/>
                </a:lnTo>
                <a:lnTo>
                  <a:pt x="28193" y="768857"/>
                </a:lnTo>
                <a:lnTo>
                  <a:pt x="28193" y="782574"/>
                </a:lnTo>
                <a:lnTo>
                  <a:pt x="3579875" y="782574"/>
                </a:lnTo>
                <a:lnTo>
                  <a:pt x="3579875" y="768858"/>
                </a:lnTo>
                <a:lnTo>
                  <a:pt x="3594354" y="754380"/>
                </a:lnTo>
                <a:close/>
              </a:path>
              <a:path w="3609340" h="782954">
                <a:moveTo>
                  <a:pt x="28193" y="782574"/>
                </a:moveTo>
                <a:lnTo>
                  <a:pt x="28193" y="768857"/>
                </a:lnTo>
                <a:lnTo>
                  <a:pt x="13715" y="754380"/>
                </a:lnTo>
                <a:lnTo>
                  <a:pt x="13715" y="782574"/>
                </a:lnTo>
                <a:lnTo>
                  <a:pt x="28193" y="782574"/>
                </a:lnTo>
                <a:close/>
              </a:path>
              <a:path w="3609340" h="782954">
                <a:moveTo>
                  <a:pt x="3594354" y="28193"/>
                </a:moveTo>
                <a:lnTo>
                  <a:pt x="3579875" y="14477"/>
                </a:lnTo>
                <a:lnTo>
                  <a:pt x="3579875" y="28193"/>
                </a:lnTo>
                <a:lnTo>
                  <a:pt x="3594354" y="28193"/>
                </a:lnTo>
                <a:close/>
              </a:path>
              <a:path w="3609340" h="782954">
                <a:moveTo>
                  <a:pt x="3594354" y="754380"/>
                </a:moveTo>
                <a:lnTo>
                  <a:pt x="3594354" y="28193"/>
                </a:lnTo>
                <a:lnTo>
                  <a:pt x="3579875" y="28193"/>
                </a:lnTo>
                <a:lnTo>
                  <a:pt x="3579875" y="754380"/>
                </a:lnTo>
                <a:lnTo>
                  <a:pt x="3594354" y="754380"/>
                </a:lnTo>
                <a:close/>
              </a:path>
              <a:path w="3609340" h="782954">
                <a:moveTo>
                  <a:pt x="3594354" y="782574"/>
                </a:moveTo>
                <a:lnTo>
                  <a:pt x="3594354" y="754380"/>
                </a:lnTo>
                <a:lnTo>
                  <a:pt x="3579875" y="768858"/>
                </a:lnTo>
                <a:lnTo>
                  <a:pt x="3579875" y="782574"/>
                </a:lnTo>
                <a:lnTo>
                  <a:pt x="3594354" y="782574"/>
                </a:lnTo>
                <a:close/>
              </a:path>
            </a:pathLst>
          </a:custGeom>
          <a:solidFill>
            <a:srgbClr val="9E1C25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37" name="object 37"/>
          <p:cNvSpPr txBox="1"/>
          <p:nvPr/>
        </p:nvSpPr>
        <p:spPr>
          <a:xfrm>
            <a:off x="7316670" y="5585706"/>
            <a:ext cx="4183319" cy="601721"/>
          </a:xfrm>
          <a:prstGeom prst="rect">
            <a:avLst/>
          </a:prstGeom>
        </p:spPr>
        <p:txBody>
          <a:bodyPr vert="horz" wrap="square" lIns="0" tIns="8082" rIns="0" bIns="0" rtlCol="0">
            <a:spAutoFit/>
          </a:bodyPr>
          <a:lstStyle/>
          <a:p>
            <a:pPr marL="62919" marR="62342">
              <a:lnSpc>
                <a:spcPct val="102499"/>
              </a:lnSpc>
              <a:spcBef>
                <a:spcPts val="63"/>
              </a:spcBef>
            </a:pPr>
            <a:r>
              <a:rPr sz="955" b="1" dirty="0">
                <a:latin typeface="Arial"/>
                <a:cs typeface="Arial"/>
              </a:rPr>
              <a:t>If </a:t>
            </a:r>
            <a:r>
              <a:rPr sz="955" b="1" spc="-5" dirty="0">
                <a:latin typeface="Arial"/>
                <a:cs typeface="Arial"/>
              </a:rPr>
              <a:t>appropriate, refer to specialized </a:t>
            </a:r>
            <a:r>
              <a:rPr sz="955" b="1" dirty="0">
                <a:latin typeface="Arial"/>
                <a:cs typeface="Arial"/>
              </a:rPr>
              <a:t>Geriatric </a:t>
            </a:r>
            <a:r>
              <a:rPr sz="955" b="1" spc="-5" dirty="0">
                <a:latin typeface="Arial"/>
                <a:cs typeface="Arial"/>
              </a:rPr>
              <a:t>services and/  or community </a:t>
            </a:r>
            <a:r>
              <a:rPr sz="955" b="1" dirty="0">
                <a:latin typeface="Arial"/>
                <a:cs typeface="Arial"/>
              </a:rPr>
              <a:t>programs. </a:t>
            </a:r>
            <a:r>
              <a:rPr sz="955" b="1" spc="-5" dirty="0">
                <a:latin typeface="Arial"/>
                <a:cs typeface="Arial"/>
              </a:rPr>
              <a:t>See</a:t>
            </a:r>
            <a:r>
              <a:rPr sz="955" b="1" spc="-22" dirty="0">
                <a:latin typeface="Arial"/>
                <a:cs typeface="Arial"/>
              </a:rPr>
              <a:t> </a:t>
            </a:r>
            <a:r>
              <a:rPr sz="955" b="1" dirty="0">
                <a:solidFill>
                  <a:srgbClr val="344EA1"/>
                </a:solidFill>
                <a:latin typeface="Arial"/>
                <a:cs typeface="Arial"/>
                <a:hlinkClick r:id="rId7"/>
              </a:rPr>
              <a:t>www.rgpeo.com</a:t>
            </a:r>
            <a:r>
              <a:rPr sz="955" b="1" dirty="0">
                <a:latin typeface="Arial"/>
                <a:cs typeface="Arial"/>
                <a:hlinkClick r:id="rId7"/>
              </a:rPr>
              <a:t>.</a:t>
            </a:r>
            <a:endParaRPr sz="955" dirty="0">
              <a:latin typeface="Arial"/>
              <a:cs typeface="Arial"/>
            </a:endParaRPr>
          </a:p>
          <a:p>
            <a:pPr>
              <a:spcBef>
                <a:spcPts val="18"/>
              </a:spcBef>
            </a:pPr>
            <a:endParaRPr sz="818" dirty="0">
              <a:latin typeface="Arial"/>
              <a:cs typeface="Arial"/>
            </a:endParaRPr>
          </a:p>
          <a:p>
            <a:pPr marL="62919">
              <a:spcBef>
                <a:spcPts val="5"/>
              </a:spcBef>
            </a:pPr>
            <a:r>
              <a:rPr sz="1091" b="1" spc="-5" dirty="0">
                <a:latin typeface="Arial"/>
                <a:cs typeface="Arial"/>
              </a:rPr>
              <a:t>See referral and resource list at</a:t>
            </a:r>
            <a:r>
              <a:rPr sz="1091" b="1" spc="5" dirty="0">
                <a:latin typeface="Arial"/>
                <a:cs typeface="Arial"/>
              </a:rPr>
              <a:t> </a:t>
            </a:r>
            <a:r>
              <a:rPr sz="1091" b="1" i="1" u="sng" spc="-5" dirty="0">
                <a:solidFill>
                  <a:srgbClr val="344EA1"/>
                </a:solidFill>
                <a:uFill>
                  <a:solidFill>
                    <a:srgbClr val="344EA1"/>
                  </a:solidFill>
                </a:uFill>
                <a:latin typeface="Arial"/>
                <a:cs typeface="Arial"/>
              </a:rPr>
              <a:t>sto</a:t>
            </a:r>
            <a:r>
              <a:rPr sz="1091" b="1" i="1" u="sng" spc="-5" dirty="0">
                <a:solidFill>
                  <a:srgbClr val="344EA2"/>
                </a:solidFill>
                <a:uFill>
                  <a:solidFill>
                    <a:srgbClr val="344EA1"/>
                  </a:solidFill>
                </a:uFill>
                <a:latin typeface="Arial"/>
                <a:cs typeface="Arial"/>
              </a:rPr>
              <a:t>pfalls.ca</a:t>
            </a:r>
            <a:endParaRPr sz="1091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2903" y="990600"/>
            <a:ext cx="11420970" cy="167948"/>
          </a:xfrm>
          <a:prstGeom prst="rect">
            <a:avLst/>
          </a:prstGeom>
          <a:ln w="28575">
            <a:solidFill>
              <a:srgbClr val="1130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20782" rIns="0" bIns="0" rtlCol="0">
            <a:spAutoFit/>
          </a:bodyPr>
          <a:lstStyle/>
          <a:p>
            <a:pPr marL="11545" marR="4618" algn="ctr">
              <a:spcBef>
                <a:spcPts val="164"/>
              </a:spcBef>
            </a:pPr>
            <a:r>
              <a:rPr sz="955" b="1" spc="-5" dirty="0">
                <a:latin typeface="Arial"/>
                <a:cs typeface="Arial"/>
              </a:rPr>
              <a:t>All adults 65+ should be screened for falls on an </a:t>
            </a:r>
            <a:r>
              <a:rPr sz="955" b="1" spc="-5" dirty="0">
                <a:solidFill>
                  <a:srgbClr val="ED2224"/>
                </a:solidFill>
                <a:latin typeface="Arial"/>
                <a:cs typeface="Arial"/>
              </a:rPr>
              <a:t>annual basis </a:t>
            </a:r>
            <a:r>
              <a:rPr sz="955" b="1" spc="-5" dirty="0">
                <a:latin typeface="Arial"/>
                <a:cs typeface="Arial"/>
              </a:rPr>
              <a:t>in community  programs or </a:t>
            </a:r>
            <a:r>
              <a:rPr sz="955" b="1" dirty="0">
                <a:latin typeface="Arial"/>
                <a:cs typeface="Arial"/>
              </a:rPr>
              <a:t>with a </a:t>
            </a:r>
            <a:r>
              <a:rPr sz="955" b="1" spc="-5" dirty="0">
                <a:latin typeface="Arial"/>
                <a:cs typeface="Arial"/>
              </a:rPr>
              <a:t>Primary Care</a:t>
            </a:r>
            <a:r>
              <a:rPr sz="955" b="1" spc="-46" dirty="0">
                <a:latin typeface="Arial"/>
                <a:cs typeface="Arial"/>
              </a:rPr>
              <a:t> </a:t>
            </a:r>
            <a:r>
              <a:rPr sz="955" b="1" spc="-5" dirty="0">
                <a:latin typeface="Arial"/>
                <a:cs typeface="Arial"/>
              </a:rPr>
              <a:t>Practitioner.</a:t>
            </a:r>
            <a:r>
              <a:rPr lang="en-US" sz="955" dirty="0">
                <a:latin typeface="Arial"/>
                <a:cs typeface="Arial"/>
              </a:rPr>
              <a:t> </a:t>
            </a:r>
            <a:r>
              <a:rPr sz="955" b="1" spc="-5" dirty="0">
                <a:latin typeface="Arial"/>
                <a:cs typeface="Arial"/>
              </a:rPr>
              <a:t>Consider </a:t>
            </a:r>
            <a:r>
              <a:rPr sz="955" b="1" dirty="0">
                <a:latin typeface="Arial"/>
                <a:cs typeface="Arial"/>
              </a:rPr>
              <a:t>a </a:t>
            </a:r>
            <a:r>
              <a:rPr sz="955" b="1" spc="-5" dirty="0">
                <a:latin typeface="Arial"/>
                <a:cs typeface="Arial"/>
              </a:rPr>
              <a:t>self-screening tool: “Staying Independent Checklist”</a:t>
            </a:r>
            <a:r>
              <a:rPr sz="955" b="1" spc="-18" dirty="0">
                <a:latin typeface="Arial"/>
                <a:cs typeface="Arial"/>
              </a:rPr>
              <a:t> </a:t>
            </a:r>
            <a:r>
              <a:rPr sz="955" b="1" dirty="0">
                <a:latin typeface="Arial"/>
                <a:cs typeface="Arial"/>
              </a:rPr>
              <a:t>*</a:t>
            </a:r>
            <a:endParaRPr sz="955" dirty="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73300" y="4974646"/>
            <a:ext cx="4335676" cy="13623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45" name="object 45"/>
          <p:cNvSpPr/>
          <p:nvPr/>
        </p:nvSpPr>
        <p:spPr>
          <a:xfrm>
            <a:off x="660833" y="4961949"/>
            <a:ext cx="4360823" cy="1388341"/>
          </a:xfrm>
          <a:custGeom>
            <a:avLst/>
            <a:gdLst/>
            <a:ahLst/>
            <a:cxnLst/>
            <a:rect l="l" t="t" r="r" b="b"/>
            <a:pathLst>
              <a:path w="4175125" h="1527175">
                <a:moveTo>
                  <a:pt x="4174998" y="1262633"/>
                </a:moveTo>
                <a:lnTo>
                  <a:pt x="4174998" y="263651"/>
                </a:lnTo>
                <a:lnTo>
                  <a:pt x="4173474" y="236219"/>
                </a:lnTo>
                <a:lnTo>
                  <a:pt x="4166616" y="197357"/>
                </a:lnTo>
                <a:lnTo>
                  <a:pt x="4153662" y="160781"/>
                </a:lnTo>
                <a:lnTo>
                  <a:pt x="4149090" y="149351"/>
                </a:lnTo>
                <a:lnTo>
                  <a:pt x="4129278" y="115823"/>
                </a:lnTo>
                <a:lnTo>
                  <a:pt x="4114038" y="96011"/>
                </a:lnTo>
                <a:lnTo>
                  <a:pt x="4106417" y="86105"/>
                </a:lnTo>
                <a:lnTo>
                  <a:pt x="4088129" y="67817"/>
                </a:lnTo>
                <a:lnTo>
                  <a:pt x="4078224" y="60197"/>
                </a:lnTo>
                <a:lnTo>
                  <a:pt x="4068317" y="51815"/>
                </a:lnTo>
                <a:lnTo>
                  <a:pt x="4013454" y="20573"/>
                </a:lnTo>
                <a:lnTo>
                  <a:pt x="3976116" y="8381"/>
                </a:lnTo>
                <a:lnTo>
                  <a:pt x="3963924" y="5333"/>
                </a:lnTo>
                <a:lnTo>
                  <a:pt x="3950970" y="3047"/>
                </a:lnTo>
                <a:lnTo>
                  <a:pt x="3937254" y="761"/>
                </a:lnTo>
                <a:lnTo>
                  <a:pt x="3925062" y="44"/>
                </a:lnTo>
                <a:lnTo>
                  <a:pt x="249936" y="0"/>
                </a:lnTo>
                <a:lnTo>
                  <a:pt x="236220" y="1523"/>
                </a:lnTo>
                <a:lnTo>
                  <a:pt x="197357" y="8381"/>
                </a:lnTo>
                <a:lnTo>
                  <a:pt x="160781" y="20573"/>
                </a:lnTo>
                <a:lnTo>
                  <a:pt x="126491" y="38099"/>
                </a:lnTo>
                <a:lnTo>
                  <a:pt x="105917" y="52577"/>
                </a:lnTo>
                <a:lnTo>
                  <a:pt x="95249" y="60197"/>
                </a:lnTo>
                <a:lnTo>
                  <a:pt x="86105" y="68579"/>
                </a:lnTo>
                <a:lnTo>
                  <a:pt x="67817" y="86867"/>
                </a:lnTo>
                <a:lnTo>
                  <a:pt x="60197" y="96011"/>
                </a:lnTo>
                <a:lnTo>
                  <a:pt x="51815" y="105917"/>
                </a:lnTo>
                <a:lnTo>
                  <a:pt x="25907" y="149351"/>
                </a:lnTo>
                <a:lnTo>
                  <a:pt x="11429" y="185927"/>
                </a:lnTo>
                <a:lnTo>
                  <a:pt x="761" y="236981"/>
                </a:lnTo>
                <a:lnTo>
                  <a:pt x="0" y="250697"/>
                </a:lnTo>
                <a:lnTo>
                  <a:pt x="0" y="1277111"/>
                </a:lnTo>
                <a:lnTo>
                  <a:pt x="3048" y="1303782"/>
                </a:lnTo>
                <a:lnTo>
                  <a:pt x="5334" y="1316736"/>
                </a:lnTo>
                <a:lnTo>
                  <a:pt x="8382" y="1328927"/>
                </a:lnTo>
                <a:lnTo>
                  <a:pt x="11430" y="1341882"/>
                </a:lnTo>
                <a:lnTo>
                  <a:pt x="20574" y="1366265"/>
                </a:lnTo>
                <a:lnTo>
                  <a:pt x="25908" y="1377695"/>
                </a:lnTo>
                <a:lnTo>
                  <a:pt x="28194" y="1381982"/>
                </a:lnTo>
                <a:lnTo>
                  <a:pt x="28194" y="263651"/>
                </a:lnTo>
                <a:lnTo>
                  <a:pt x="29718" y="239267"/>
                </a:lnTo>
                <a:lnTo>
                  <a:pt x="38861" y="193547"/>
                </a:lnTo>
                <a:lnTo>
                  <a:pt x="62483" y="141731"/>
                </a:lnTo>
                <a:lnTo>
                  <a:pt x="97535" y="96773"/>
                </a:lnTo>
                <a:lnTo>
                  <a:pt x="141731" y="62483"/>
                </a:lnTo>
                <a:lnTo>
                  <a:pt x="182879" y="42671"/>
                </a:lnTo>
                <a:lnTo>
                  <a:pt x="205740" y="35813"/>
                </a:lnTo>
                <a:lnTo>
                  <a:pt x="216408" y="32765"/>
                </a:lnTo>
                <a:lnTo>
                  <a:pt x="228600" y="31241"/>
                </a:lnTo>
                <a:lnTo>
                  <a:pt x="240029" y="29717"/>
                </a:lnTo>
                <a:lnTo>
                  <a:pt x="263652" y="28241"/>
                </a:lnTo>
                <a:lnTo>
                  <a:pt x="3911346" y="28238"/>
                </a:lnTo>
                <a:lnTo>
                  <a:pt x="3970020" y="35813"/>
                </a:lnTo>
                <a:lnTo>
                  <a:pt x="4013454" y="51815"/>
                </a:lnTo>
                <a:lnTo>
                  <a:pt x="4052316" y="75437"/>
                </a:lnTo>
                <a:lnTo>
                  <a:pt x="4092702" y="114299"/>
                </a:lnTo>
                <a:lnTo>
                  <a:pt x="4117848" y="151637"/>
                </a:lnTo>
                <a:lnTo>
                  <a:pt x="4136136" y="194309"/>
                </a:lnTo>
                <a:lnTo>
                  <a:pt x="4145279" y="240029"/>
                </a:lnTo>
                <a:lnTo>
                  <a:pt x="4146041" y="252221"/>
                </a:lnTo>
                <a:lnTo>
                  <a:pt x="4146041" y="1382649"/>
                </a:lnTo>
                <a:lnTo>
                  <a:pt x="4149090" y="1376933"/>
                </a:lnTo>
                <a:lnTo>
                  <a:pt x="4162805" y="1341119"/>
                </a:lnTo>
                <a:lnTo>
                  <a:pt x="4171950" y="1303019"/>
                </a:lnTo>
                <a:lnTo>
                  <a:pt x="4173474" y="1289303"/>
                </a:lnTo>
                <a:lnTo>
                  <a:pt x="4174998" y="1262633"/>
                </a:lnTo>
                <a:close/>
              </a:path>
              <a:path w="4175125" h="1527175">
                <a:moveTo>
                  <a:pt x="4146041" y="1382649"/>
                </a:moveTo>
                <a:lnTo>
                  <a:pt x="4146041" y="1275587"/>
                </a:lnTo>
                <a:lnTo>
                  <a:pt x="4145279" y="1287017"/>
                </a:lnTo>
                <a:lnTo>
                  <a:pt x="4143755" y="1299209"/>
                </a:lnTo>
                <a:lnTo>
                  <a:pt x="4139184" y="1322069"/>
                </a:lnTo>
                <a:lnTo>
                  <a:pt x="4135374" y="1333499"/>
                </a:lnTo>
                <a:lnTo>
                  <a:pt x="4132326" y="1344167"/>
                </a:lnTo>
                <a:lnTo>
                  <a:pt x="4105655" y="1395221"/>
                </a:lnTo>
                <a:lnTo>
                  <a:pt x="4077462" y="1429511"/>
                </a:lnTo>
                <a:lnTo>
                  <a:pt x="4042410" y="1458467"/>
                </a:lnTo>
                <a:lnTo>
                  <a:pt x="3991355" y="1484375"/>
                </a:lnTo>
                <a:lnTo>
                  <a:pt x="3946398" y="1495805"/>
                </a:lnTo>
                <a:lnTo>
                  <a:pt x="249936" y="1497996"/>
                </a:lnTo>
                <a:lnTo>
                  <a:pt x="239268" y="1497330"/>
                </a:lnTo>
                <a:lnTo>
                  <a:pt x="227838" y="1495805"/>
                </a:lnTo>
                <a:lnTo>
                  <a:pt x="204978" y="1491233"/>
                </a:lnTo>
                <a:lnTo>
                  <a:pt x="193548" y="1487423"/>
                </a:lnTo>
                <a:lnTo>
                  <a:pt x="182880" y="1484376"/>
                </a:lnTo>
                <a:lnTo>
                  <a:pt x="131826" y="1457705"/>
                </a:lnTo>
                <a:lnTo>
                  <a:pt x="96774" y="1429511"/>
                </a:lnTo>
                <a:lnTo>
                  <a:pt x="82296" y="1412748"/>
                </a:lnTo>
                <a:lnTo>
                  <a:pt x="74676" y="1403604"/>
                </a:lnTo>
                <a:lnTo>
                  <a:pt x="51054" y="1364742"/>
                </a:lnTo>
                <a:lnTo>
                  <a:pt x="32766" y="1309877"/>
                </a:lnTo>
                <a:lnTo>
                  <a:pt x="28194" y="1262633"/>
                </a:lnTo>
                <a:lnTo>
                  <a:pt x="28194" y="1381982"/>
                </a:lnTo>
                <a:lnTo>
                  <a:pt x="60198" y="1431036"/>
                </a:lnTo>
                <a:lnTo>
                  <a:pt x="96012" y="1466849"/>
                </a:lnTo>
                <a:lnTo>
                  <a:pt x="127254" y="1488948"/>
                </a:lnTo>
                <a:lnTo>
                  <a:pt x="161544" y="1506473"/>
                </a:lnTo>
                <a:lnTo>
                  <a:pt x="198120" y="1518665"/>
                </a:lnTo>
                <a:lnTo>
                  <a:pt x="236982" y="1525523"/>
                </a:lnTo>
                <a:lnTo>
                  <a:pt x="251460" y="1526330"/>
                </a:lnTo>
                <a:lnTo>
                  <a:pt x="263652" y="1527048"/>
                </a:lnTo>
                <a:lnTo>
                  <a:pt x="3911346" y="1527047"/>
                </a:lnTo>
                <a:lnTo>
                  <a:pt x="3951732" y="1523999"/>
                </a:lnTo>
                <a:lnTo>
                  <a:pt x="3989832" y="1514855"/>
                </a:lnTo>
                <a:lnTo>
                  <a:pt x="4014216" y="1505711"/>
                </a:lnTo>
                <a:lnTo>
                  <a:pt x="4025646" y="1501139"/>
                </a:lnTo>
                <a:lnTo>
                  <a:pt x="4037076" y="1495043"/>
                </a:lnTo>
                <a:lnTo>
                  <a:pt x="4047744" y="1488185"/>
                </a:lnTo>
                <a:lnTo>
                  <a:pt x="4059174" y="1481327"/>
                </a:lnTo>
                <a:lnTo>
                  <a:pt x="4069079" y="1474469"/>
                </a:lnTo>
                <a:lnTo>
                  <a:pt x="4078986" y="1466087"/>
                </a:lnTo>
                <a:lnTo>
                  <a:pt x="4088891" y="1458467"/>
                </a:lnTo>
                <a:lnTo>
                  <a:pt x="4114800" y="1430273"/>
                </a:lnTo>
                <a:lnTo>
                  <a:pt x="4136898" y="1399793"/>
                </a:lnTo>
                <a:lnTo>
                  <a:pt x="4146041" y="13826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46" name="object 46"/>
          <p:cNvSpPr/>
          <p:nvPr/>
        </p:nvSpPr>
        <p:spPr>
          <a:xfrm>
            <a:off x="751580" y="5093564"/>
            <a:ext cx="3613265" cy="11249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47" name="object 47"/>
          <p:cNvSpPr txBox="1"/>
          <p:nvPr/>
        </p:nvSpPr>
        <p:spPr>
          <a:xfrm>
            <a:off x="824546" y="5077865"/>
            <a:ext cx="4097830" cy="1287135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955" spc="-5" dirty="0">
                <a:latin typeface="Arial"/>
                <a:cs typeface="Arial"/>
              </a:rPr>
              <a:t>Health Promotion Key</a:t>
            </a:r>
            <a:r>
              <a:rPr sz="955" dirty="0">
                <a:latin typeface="Arial"/>
                <a:cs typeface="Arial"/>
              </a:rPr>
              <a:t> </a:t>
            </a:r>
            <a:r>
              <a:rPr sz="955" spc="-5" dirty="0">
                <a:latin typeface="Arial"/>
                <a:cs typeface="Arial"/>
              </a:rPr>
              <a:t>Messages:</a:t>
            </a:r>
            <a:endParaRPr sz="955" dirty="0">
              <a:latin typeface="Arial"/>
              <a:cs typeface="Arial"/>
            </a:endParaRPr>
          </a:p>
          <a:p>
            <a:pPr marL="427160" marR="4618" indent="-207807">
              <a:lnSpc>
                <a:spcPts val="936"/>
              </a:lnSpc>
              <a:spcBef>
                <a:spcPts val="82"/>
              </a:spcBef>
              <a:buFont typeface="Symbol"/>
              <a:buChar char=""/>
              <a:tabLst>
                <a:tab pos="426582" algn="l"/>
                <a:tab pos="427160" algn="l"/>
              </a:tabLst>
            </a:pPr>
            <a:r>
              <a:rPr sz="955" spc="-5" dirty="0">
                <a:latin typeface="Arial"/>
                <a:cs typeface="Arial"/>
              </a:rPr>
              <a:t>Encourage regular periodic health visit; annual medication,  alcohol review and eye</a:t>
            </a:r>
            <a:r>
              <a:rPr sz="955" spc="5" dirty="0">
                <a:latin typeface="Arial"/>
                <a:cs typeface="Arial"/>
              </a:rPr>
              <a:t> </a:t>
            </a:r>
            <a:r>
              <a:rPr sz="955" spc="-5" dirty="0">
                <a:latin typeface="Arial"/>
                <a:cs typeface="Arial"/>
              </a:rPr>
              <a:t>exam</a:t>
            </a:r>
            <a:endParaRPr lang="en-US" sz="955" spc="-5" dirty="0">
              <a:latin typeface="Arial"/>
              <a:cs typeface="Arial"/>
            </a:endParaRPr>
          </a:p>
          <a:p>
            <a:pPr marL="427160" marR="4618" indent="-207807">
              <a:lnSpc>
                <a:spcPts val="936"/>
              </a:lnSpc>
              <a:spcBef>
                <a:spcPts val="82"/>
              </a:spcBef>
              <a:buFont typeface="Symbol"/>
              <a:buChar char=""/>
              <a:tabLst>
                <a:tab pos="426582" algn="l"/>
                <a:tab pos="427160" algn="l"/>
              </a:tabLst>
            </a:pPr>
            <a:r>
              <a:rPr lang="en-US" sz="955" spc="-5" dirty="0">
                <a:latin typeface="Arial"/>
                <a:cs typeface="Arial"/>
              </a:rPr>
              <a:t>Complete </a:t>
            </a:r>
            <a:r>
              <a:rPr lang="en-US" sz="955" dirty="0">
                <a:latin typeface="Arial"/>
                <a:cs typeface="Arial"/>
              </a:rPr>
              <a:t>a home </a:t>
            </a:r>
            <a:r>
              <a:rPr lang="en-US" sz="955" spc="-5" dirty="0">
                <a:latin typeface="Arial"/>
                <a:cs typeface="Arial"/>
              </a:rPr>
              <a:t>safety checklist annually</a:t>
            </a:r>
            <a:endParaRPr lang="en-US" sz="955" dirty="0">
              <a:latin typeface="Arial"/>
              <a:cs typeface="Arial"/>
            </a:endParaRPr>
          </a:p>
          <a:p>
            <a:pPr marL="427160" marR="4618" indent="-207807">
              <a:lnSpc>
                <a:spcPts val="936"/>
              </a:lnSpc>
              <a:spcBef>
                <a:spcPts val="82"/>
              </a:spcBef>
              <a:buFont typeface="Symbol"/>
              <a:buChar char=""/>
              <a:tabLst>
                <a:tab pos="426582" algn="l"/>
                <a:tab pos="427160" algn="l"/>
              </a:tabLst>
            </a:pPr>
            <a:r>
              <a:rPr lang="en-US" sz="955" spc="-5" dirty="0">
                <a:latin typeface="Arial"/>
                <a:cs typeface="Arial"/>
              </a:rPr>
              <a:t>150 minutes of physical activity per week </a:t>
            </a:r>
            <a:r>
              <a:rPr lang="en-US" sz="955" dirty="0">
                <a:latin typeface="Arial"/>
                <a:cs typeface="Arial"/>
              </a:rPr>
              <a:t>– </a:t>
            </a:r>
            <a:r>
              <a:rPr lang="en-US" sz="955" spc="-5" dirty="0">
                <a:latin typeface="Arial"/>
                <a:cs typeface="Arial"/>
              </a:rPr>
              <a:t>consider Champlain  Exercise </a:t>
            </a:r>
            <a:r>
              <a:rPr lang="en-US" sz="955" dirty="0">
                <a:latin typeface="Arial"/>
                <a:cs typeface="Arial"/>
              </a:rPr>
              <a:t>Programs:</a:t>
            </a:r>
            <a:r>
              <a:rPr lang="en-US" sz="955" spc="-5" dirty="0">
                <a:solidFill>
                  <a:srgbClr val="1F4778"/>
                </a:solidFill>
                <a:latin typeface="Arial"/>
                <a:cs typeface="Arial"/>
              </a:rPr>
              <a:t> </a:t>
            </a:r>
            <a:r>
              <a:rPr lang="en-US" sz="955" u="sng" spc="-5" dirty="0">
                <a:solidFill>
                  <a:srgbClr val="1F4778"/>
                </a:solidFill>
                <a:uFill>
                  <a:solidFill>
                    <a:srgbClr val="1E4778"/>
                  </a:solidFill>
                </a:uFill>
                <a:latin typeface="Arial"/>
                <a:cs typeface="Arial"/>
              </a:rPr>
              <a:t>Champlainhealthline.ca</a:t>
            </a:r>
            <a:endParaRPr lang="en-US" sz="955" u="sng" dirty="0">
              <a:solidFill>
                <a:srgbClr val="1F4778"/>
              </a:solidFill>
              <a:uFill>
                <a:solidFill>
                  <a:srgbClr val="1E4778"/>
                </a:solidFill>
              </a:uFill>
              <a:latin typeface="Arial"/>
              <a:cs typeface="Arial"/>
            </a:endParaRPr>
          </a:p>
          <a:p>
            <a:pPr marL="427160" marR="4618" indent="-207807">
              <a:lnSpc>
                <a:spcPts val="936"/>
              </a:lnSpc>
              <a:spcBef>
                <a:spcPts val="82"/>
              </a:spcBef>
              <a:buFont typeface="Symbol"/>
              <a:buChar char=""/>
              <a:tabLst>
                <a:tab pos="426582" algn="l"/>
                <a:tab pos="427160" algn="l"/>
              </a:tabLst>
            </a:pPr>
            <a:r>
              <a:rPr lang="en-US" sz="955" spc="-5" dirty="0">
                <a:latin typeface="Arial"/>
                <a:cs typeface="Arial"/>
              </a:rPr>
              <a:t>Muscle and bone strengthening exercises to improve</a:t>
            </a:r>
            <a:r>
              <a:rPr lang="en-US" sz="955" spc="32" dirty="0">
                <a:latin typeface="Arial"/>
                <a:cs typeface="Arial"/>
              </a:rPr>
              <a:t> </a:t>
            </a:r>
            <a:r>
              <a:rPr lang="en-US" sz="955" spc="-5" dirty="0">
                <a:latin typeface="Arial"/>
                <a:cs typeface="Arial"/>
              </a:rPr>
              <a:t>balance</a:t>
            </a:r>
            <a:endParaRPr lang="en-US" sz="955" dirty="0">
              <a:latin typeface="Arial"/>
              <a:cs typeface="Arial"/>
            </a:endParaRPr>
          </a:p>
          <a:p>
            <a:pPr marL="427160" marR="4618" indent="-207807">
              <a:lnSpc>
                <a:spcPts val="936"/>
              </a:lnSpc>
              <a:spcBef>
                <a:spcPts val="82"/>
              </a:spcBef>
              <a:buFont typeface="Symbol"/>
              <a:buChar char=""/>
              <a:tabLst>
                <a:tab pos="426582" algn="l"/>
                <a:tab pos="427160" algn="l"/>
              </a:tabLst>
            </a:pPr>
            <a:r>
              <a:rPr lang="en-US" sz="955" spc="-5" dirty="0">
                <a:latin typeface="Arial"/>
                <a:cs typeface="Arial"/>
              </a:rPr>
              <a:t>Eat </a:t>
            </a:r>
            <a:r>
              <a:rPr lang="en-US" sz="955" dirty="0">
                <a:latin typeface="Arial"/>
                <a:cs typeface="Arial"/>
              </a:rPr>
              <a:t>3 </a:t>
            </a:r>
            <a:r>
              <a:rPr lang="en-US" sz="955" spc="-5" dirty="0">
                <a:latin typeface="Arial"/>
                <a:cs typeface="Arial"/>
              </a:rPr>
              <a:t>or more servings of calcium rich foods</a:t>
            </a:r>
            <a:r>
              <a:rPr lang="en-US" sz="955" spc="27" dirty="0">
                <a:latin typeface="Arial"/>
                <a:cs typeface="Arial"/>
              </a:rPr>
              <a:t> </a:t>
            </a:r>
            <a:r>
              <a:rPr lang="en-US" sz="955" spc="-5" dirty="0">
                <a:latin typeface="Arial"/>
                <a:cs typeface="Arial"/>
              </a:rPr>
              <a:t>daily</a:t>
            </a:r>
            <a:endParaRPr lang="en-US" sz="955" dirty="0">
              <a:latin typeface="Arial"/>
              <a:cs typeface="Arial"/>
            </a:endParaRPr>
          </a:p>
          <a:p>
            <a:pPr marL="427160" marR="4618" indent="-207807">
              <a:lnSpc>
                <a:spcPts val="936"/>
              </a:lnSpc>
              <a:spcBef>
                <a:spcPts val="82"/>
              </a:spcBef>
              <a:buFont typeface="Symbol"/>
              <a:buChar char=""/>
              <a:tabLst>
                <a:tab pos="426582" algn="l"/>
                <a:tab pos="427160" algn="l"/>
              </a:tabLst>
            </a:pPr>
            <a:r>
              <a:rPr lang="en-US" sz="955" spc="-5" dirty="0">
                <a:latin typeface="Arial"/>
                <a:cs typeface="Arial"/>
              </a:rPr>
              <a:t>Take </a:t>
            </a:r>
            <a:r>
              <a:rPr lang="en-US" sz="955" dirty="0">
                <a:latin typeface="Arial"/>
                <a:cs typeface="Arial"/>
              </a:rPr>
              <a:t>a </a:t>
            </a:r>
            <a:r>
              <a:rPr lang="en-US" sz="955" spc="-5" dirty="0">
                <a:latin typeface="Arial"/>
                <a:cs typeface="Arial"/>
              </a:rPr>
              <a:t>daily vitamin </a:t>
            </a:r>
            <a:r>
              <a:rPr lang="en-US" sz="955" dirty="0">
                <a:latin typeface="Arial"/>
                <a:cs typeface="Arial"/>
              </a:rPr>
              <a:t>D </a:t>
            </a:r>
            <a:r>
              <a:rPr lang="en-US" sz="955" spc="-5" dirty="0">
                <a:latin typeface="Arial"/>
                <a:cs typeface="Arial"/>
              </a:rPr>
              <a:t>supplement</a:t>
            </a:r>
            <a:endParaRPr lang="en-US" sz="955" dirty="0">
              <a:latin typeface="Arial"/>
              <a:cs typeface="Arial"/>
            </a:endParaRPr>
          </a:p>
          <a:p>
            <a:pPr marL="427160" marR="4618" indent="-207807">
              <a:lnSpc>
                <a:spcPts val="936"/>
              </a:lnSpc>
              <a:spcBef>
                <a:spcPts val="82"/>
              </a:spcBef>
              <a:buFont typeface="Symbol"/>
              <a:buChar char=""/>
              <a:tabLst>
                <a:tab pos="426582" algn="l"/>
                <a:tab pos="427160" algn="l"/>
              </a:tabLst>
            </a:pPr>
            <a:endParaRPr sz="955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51580" y="2489235"/>
            <a:ext cx="3833553" cy="7677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51" name="object 51"/>
          <p:cNvSpPr/>
          <p:nvPr/>
        </p:nvSpPr>
        <p:spPr>
          <a:xfrm>
            <a:off x="713943" y="2476536"/>
            <a:ext cx="3885329" cy="802869"/>
          </a:xfrm>
          <a:custGeom>
            <a:avLst/>
            <a:gdLst/>
            <a:ahLst/>
            <a:cxnLst/>
            <a:rect l="l" t="t" r="r" b="b"/>
            <a:pathLst>
              <a:path w="3366770" h="982345">
                <a:moveTo>
                  <a:pt x="3366516" y="817626"/>
                </a:moveTo>
                <a:lnTo>
                  <a:pt x="3366516" y="163829"/>
                </a:lnTo>
                <a:lnTo>
                  <a:pt x="3365754" y="154685"/>
                </a:lnTo>
                <a:lnTo>
                  <a:pt x="3355848" y="112775"/>
                </a:lnTo>
                <a:lnTo>
                  <a:pt x="3332226" y="69341"/>
                </a:lnTo>
                <a:lnTo>
                  <a:pt x="3303270" y="38861"/>
                </a:lnTo>
                <a:lnTo>
                  <a:pt x="3296412" y="34289"/>
                </a:lnTo>
                <a:lnTo>
                  <a:pt x="3289554" y="28955"/>
                </a:lnTo>
                <a:lnTo>
                  <a:pt x="3252216" y="9905"/>
                </a:lnTo>
                <a:lnTo>
                  <a:pt x="3208020" y="554"/>
                </a:lnTo>
                <a:lnTo>
                  <a:pt x="3202686" y="69"/>
                </a:lnTo>
                <a:lnTo>
                  <a:pt x="163830" y="0"/>
                </a:lnTo>
                <a:lnTo>
                  <a:pt x="121157" y="7620"/>
                </a:lnTo>
                <a:lnTo>
                  <a:pt x="69341" y="34290"/>
                </a:lnTo>
                <a:lnTo>
                  <a:pt x="38861" y="63246"/>
                </a:lnTo>
                <a:lnTo>
                  <a:pt x="34290" y="69342"/>
                </a:lnTo>
                <a:lnTo>
                  <a:pt x="28955" y="76200"/>
                </a:lnTo>
                <a:lnTo>
                  <a:pt x="9905" y="113538"/>
                </a:lnTo>
                <a:lnTo>
                  <a:pt x="0" y="164592"/>
                </a:lnTo>
                <a:lnTo>
                  <a:pt x="0" y="818388"/>
                </a:lnTo>
                <a:lnTo>
                  <a:pt x="1524" y="835914"/>
                </a:lnTo>
                <a:lnTo>
                  <a:pt x="3048" y="844296"/>
                </a:lnTo>
                <a:lnTo>
                  <a:pt x="7620" y="861060"/>
                </a:lnTo>
                <a:lnTo>
                  <a:pt x="10668" y="868680"/>
                </a:lnTo>
                <a:lnTo>
                  <a:pt x="13716" y="877062"/>
                </a:lnTo>
                <a:lnTo>
                  <a:pt x="16764" y="884682"/>
                </a:lnTo>
                <a:lnTo>
                  <a:pt x="20574" y="891540"/>
                </a:lnTo>
                <a:lnTo>
                  <a:pt x="25146" y="899160"/>
                </a:lnTo>
                <a:lnTo>
                  <a:pt x="28194" y="903732"/>
                </a:lnTo>
                <a:lnTo>
                  <a:pt x="28194" y="165354"/>
                </a:lnTo>
                <a:lnTo>
                  <a:pt x="28956" y="157734"/>
                </a:lnTo>
                <a:lnTo>
                  <a:pt x="39623" y="116586"/>
                </a:lnTo>
                <a:lnTo>
                  <a:pt x="53340" y="92202"/>
                </a:lnTo>
                <a:lnTo>
                  <a:pt x="57150" y="86106"/>
                </a:lnTo>
                <a:lnTo>
                  <a:pt x="70865" y="70104"/>
                </a:lnTo>
                <a:lnTo>
                  <a:pt x="81533" y="60960"/>
                </a:lnTo>
                <a:lnTo>
                  <a:pt x="86867" y="57150"/>
                </a:lnTo>
                <a:lnTo>
                  <a:pt x="92201" y="52578"/>
                </a:lnTo>
                <a:lnTo>
                  <a:pt x="137160" y="32766"/>
                </a:lnTo>
                <a:lnTo>
                  <a:pt x="165354" y="28270"/>
                </a:lnTo>
                <a:lnTo>
                  <a:pt x="3202686" y="28346"/>
                </a:lnTo>
                <a:lnTo>
                  <a:pt x="3208782" y="28955"/>
                </a:lnTo>
                <a:lnTo>
                  <a:pt x="3215640" y="29717"/>
                </a:lnTo>
                <a:lnTo>
                  <a:pt x="3222498" y="31241"/>
                </a:lnTo>
                <a:lnTo>
                  <a:pt x="3230118" y="32765"/>
                </a:lnTo>
                <a:lnTo>
                  <a:pt x="3236976" y="35051"/>
                </a:lnTo>
                <a:lnTo>
                  <a:pt x="3243072" y="37337"/>
                </a:lnTo>
                <a:lnTo>
                  <a:pt x="3249930" y="39623"/>
                </a:lnTo>
                <a:lnTo>
                  <a:pt x="3256026" y="42671"/>
                </a:lnTo>
                <a:lnTo>
                  <a:pt x="3262884" y="45719"/>
                </a:lnTo>
                <a:lnTo>
                  <a:pt x="3268979" y="49529"/>
                </a:lnTo>
                <a:lnTo>
                  <a:pt x="3274314" y="53339"/>
                </a:lnTo>
                <a:lnTo>
                  <a:pt x="3280410" y="57149"/>
                </a:lnTo>
                <a:lnTo>
                  <a:pt x="3296412" y="70865"/>
                </a:lnTo>
                <a:lnTo>
                  <a:pt x="3320796" y="104393"/>
                </a:lnTo>
                <a:lnTo>
                  <a:pt x="3335274" y="144017"/>
                </a:lnTo>
                <a:lnTo>
                  <a:pt x="3336036" y="151637"/>
                </a:lnTo>
                <a:lnTo>
                  <a:pt x="3337560" y="158495"/>
                </a:lnTo>
                <a:lnTo>
                  <a:pt x="3337560" y="166115"/>
                </a:lnTo>
                <a:lnTo>
                  <a:pt x="3338322" y="173735"/>
                </a:lnTo>
                <a:lnTo>
                  <a:pt x="3338322" y="903884"/>
                </a:lnTo>
                <a:lnTo>
                  <a:pt x="3341370" y="898397"/>
                </a:lnTo>
                <a:lnTo>
                  <a:pt x="3345941" y="891539"/>
                </a:lnTo>
                <a:lnTo>
                  <a:pt x="3349752" y="883919"/>
                </a:lnTo>
                <a:lnTo>
                  <a:pt x="3352800" y="876300"/>
                </a:lnTo>
                <a:lnTo>
                  <a:pt x="3355848" y="867917"/>
                </a:lnTo>
                <a:lnTo>
                  <a:pt x="3358896" y="860297"/>
                </a:lnTo>
                <a:lnTo>
                  <a:pt x="3363467" y="843533"/>
                </a:lnTo>
                <a:lnTo>
                  <a:pt x="3364991" y="835151"/>
                </a:lnTo>
                <a:lnTo>
                  <a:pt x="3366516" y="817626"/>
                </a:lnTo>
                <a:close/>
              </a:path>
              <a:path w="3366770" h="982345">
                <a:moveTo>
                  <a:pt x="3338322" y="903884"/>
                </a:moveTo>
                <a:lnTo>
                  <a:pt x="3338322" y="809243"/>
                </a:lnTo>
                <a:lnTo>
                  <a:pt x="3337560" y="816863"/>
                </a:lnTo>
                <a:lnTo>
                  <a:pt x="3337560" y="823721"/>
                </a:lnTo>
                <a:lnTo>
                  <a:pt x="3336036" y="831341"/>
                </a:lnTo>
                <a:lnTo>
                  <a:pt x="3323844" y="871727"/>
                </a:lnTo>
                <a:lnTo>
                  <a:pt x="3320034" y="877823"/>
                </a:lnTo>
                <a:lnTo>
                  <a:pt x="3316986" y="883919"/>
                </a:lnTo>
                <a:lnTo>
                  <a:pt x="3284982" y="921257"/>
                </a:lnTo>
                <a:lnTo>
                  <a:pt x="3273552" y="928877"/>
                </a:lnTo>
                <a:lnTo>
                  <a:pt x="3268217" y="932688"/>
                </a:lnTo>
                <a:lnTo>
                  <a:pt x="3229356" y="949451"/>
                </a:lnTo>
                <a:lnTo>
                  <a:pt x="3214878" y="951738"/>
                </a:lnTo>
                <a:lnTo>
                  <a:pt x="3208020" y="952500"/>
                </a:lnTo>
                <a:lnTo>
                  <a:pt x="3201924" y="953109"/>
                </a:lnTo>
                <a:lnTo>
                  <a:pt x="164592" y="953185"/>
                </a:lnTo>
                <a:lnTo>
                  <a:pt x="157734" y="952500"/>
                </a:lnTo>
                <a:lnTo>
                  <a:pt x="116586" y="941832"/>
                </a:lnTo>
                <a:lnTo>
                  <a:pt x="109728" y="939546"/>
                </a:lnTo>
                <a:lnTo>
                  <a:pt x="103632" y="935736"/>
                </a:lnTo>
                <a:lnTo>
                  <a:pt x="97536" y="932688"/>
                </a:lnTo>
                <a:lnTo>
                  <a:pt x="92202" y="928878"/>
                </a:lnTo>
                <a:lnTo>
                  <a:pt x="86106" y="924306"/>
                </a:lnTo>
                <a:lnTo>
                  <a:pt x="80772" y="920496"/>
                </a:lnTo>
                <a:lnTo>
                  <a:pt x="70104" y="910590"/>
                </a:lnTo>
                <a:lnTo>
                  <a:pt x="60960" y="900684"/>
                </a:lnTo>
                <a:lnTo>
                  <a:pt x="57150" y="895350"/>
                </a:lnTo>
                <a:lnTo>
                  <a:pt x="52578" y="889254"/>
                </a:lnTo>
                <a:lnTo>
                  <a:pt x="48768" y="883919"/>
                </a:lnTo>
                <a:lnTo>
                  <a:pt x="45720" y="877824"/>
                </a:lnTo>
                <a:lnTo>
                  <a:pt x="42672" y="870966"/>
                </a:lnTo>
                <a:lnTo>
                  <a:pt x="39624" y="864869"/>
                </a:lnTo>
                <a:lnTo>
                  <a:pt x="37338" y="858012"/>
                </a:lnTo>
                <a:lnTo>
                  <a:pt x="35052" y="851916"/>
                </a:lnTo>
                <a:lnTo>
                  <a:pt x="32766" y="845058"/>
                </a:lnTo>
                <a:lnTo>
                  <a:pt x="31242" y="837438"/>
                </a:lnTo>
                <a:lnTo>
                  <a:pt x="29718" y="830580"/>
                </a:lnTo>
                <a:lnTo>
                  <a:pt x="28956" y="823722"/>
                </a:lnTo>
                <a:lnTo>
                  <a:pt x="28194" y="816102"/>
                </a:lnTo>
                <a:lnTo>
                  <a:pt x="28194" y="903732"/>
                </a:lnTo>
                <a:lnTo>
                  <a:pt x="34290" y="912876"/>
                </a:lnTo>
                <a:lnTo>
                  <a:pt x="69342" y="947928"/>
                </a:lnTo>
                <a:lnTo>
                  <a:pt x="83820" y="957072"/>
                </a:lnTo>
                <a:lnTo>
                  <a:pt x="90678" y="961644"/>
                </a:lnTo>
                <a:lnTo>
                  <a:pt x="130302" y="976884"/>
                </a:lnTo>
                <a:lnTo>
                  <a:pt x="3202686" y="982217"/>
                </a:lnTo>
                <a:lnTo>
                  <a:pt x="3211068" y="981455"/>
                </a:lnTo>
                <a:lnTo>
                  <a:pt x="3220212" y="979932"/>
                </a:lnTo>
                <a:lnTo>
                  <a:pt x="3236976" y="976883"/>
                </a:lnTo>
                <a:lnTo>
                  <a:pt x="3245358" y="974597"/>
                </a:lnTo>
                <a:lnTo>
                  <a:pt x="3252978" y="971550"/>
                </a:lnTo>
                <a:lnTo>
                  <a:pt x="3261360" y="968501"/>
                </a:lnTo>
                <a:lnTo>
                  <a:pt x="3268979" y="964691"/>
                </a:lnTo>
                <a:lnTo>
                  <a:pt x="3275838" y="960882"/>
                </a:lnTo>
                <a:lnTo>
                  <a:pt x="3283458" y="957071"/>
                </a:lnTo>
                <a:lnTo>
                  <a:pt x="3316224" y="931163"/>
                </a:lnTo>
                <a:lnTo>
                  <a:pt x="3337560" y="905255"/>
                </a:lnTo>
                <a:lnTo>
                  <a:pt x="3338322" y="9038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52" name="object 52"/>
          <p:cNvSpPr/>
          <p:nvPr/>
        </p:nvSpPr>
        <p:spPr>
          <a:xfrm>
            <a:off x="855229" y="2567513"/>
            <a:ext cx="3514001" cy="6259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53" name="object 53"/>
          <p:cNvSpPr txBox="1"/>
          <p:nvPr/>
        </p:nvSpPr>
        <p:spPr>
          <a:xfrm>
            <a:off x="563376" y="2514600"/>
            <a:ext cx="3799729" cy="715953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309980">
              <a:spcBef>
                <a:spcPts val="91"/>
              </a:spcBef>
            </a:pPr>
            <a:r>
              <a:rPr sz="955" b="1" dirty="0">
                <a:solidFill>
                  <a:srgbClr val="FF0000"/>
                </a:solidFill>
                <a:latin typeface="Arial"/>
                <a:cs typeface="Arial"/>
              </a:rPr>
              <a:t>Yes</a:t>
            </a:r>
            <a:r>
              <a:rPr sz="955" b="1" dirty="0">
                <a:latin typeface="Arial"/>
                <a:cs typeface="Arial"/>
              </a:rPr>
              <a:t> to any one of </a:t>
            </a:r>
            <a:r>
              <a:rPr sz="955" b="1" spc="-5" dirty="0">
                <a:latin typeface="Arial"/>
                <a:cs typeface="Arial"/>
              </a:rPr>
              <a:t>the screening</a:t>
            </a:r>
            <a:r>
              <a:rPr sz="955" b="1" spc="-73" dirty="0">
                <a:latin typeface="Arial"/>
                <a:cs typeface="Arial"/>
              </a:rPr>
              <a:t> </a:t>
            </a:r>
            <a:r>
              <a:rPr sz="955" b="1" spc="-5" dirty="0">
                <a:latin typeface="Arial"/>
                <a:cs typeface="Arial"/>
              </a:rPr>
              <a:t>questions?</a:t>
            </a:r>
            <a:endParaRPr sz="955" dirty="0">
              <a:latin typeface="Arial"/>
              <a:cs typeface="Arial"/>
            </a:endParaRPr>
          </a:p>
          <a:p>
            <a:pPr marL="639618" lvl="1" indent="-171450">
              <a:buSzPct val="110000"/>
              <a:buFont typeface="Arial" panose="020B0604020202020204" pitchFamily="34" charset="0"/>
              <a:buChar char="•"/>
              <a:tabLst>
                <a:tab pos="175482" algn="l"/>
              </a:tabLst>
            </a:pPr>
            <a:r>
              <a:rPr sz="955" spc="-5" dirty="0">
                <a:latin typeface="Arial"/>
                <a:cs typeface="Arial"/>
              </a:rPr>
              <a:t>Obtain fall</a:t>
            </a:r>
            <a:r>
              <a:rPr sz="955" spc="-9" dirty="0">
                <a:latin typeface="Arial"/>
                <a:cs typeface="Arial"/>
              </a:rPr>
              <a:t> </a:t>
            </a:r>
            <a:r>
              <a:rPr sz="955" spc="-5" dirty="0">
                <a:latin typeface="Arial"/>
                <a:cs typeface="Arial"/>
              </a:rPr>
              <a:t>history</a:t>
            </a:r>
            <a:endParaRPr sz="955" dirty="0">
              <a:latin typeface="Arial"/>
              <a:cs typeface="Arial"/>
            </a:endParaRPr>
          </a:p>
          <a:p>
            <a:pPr marL="639618" marR="178945" lvl="1" indent="-171450">
              <a:lnSpc>
                <a:spcPts val="1045"/>
              </a:lnSpc>
              <a:spcBef>
                <a:spcPts val="73"/>
              </a:spcBef>
              <a:buSzPct val="110000"/>
              <a:buFont typeface="Arial" panose="020B0604020202020204" pitchFamily="34" charset="0"/>
              <a:buChar char="•"/>
              <a:tabLst>
                <a:tab pos="175482" algn="l"/>
              </a:tabLst>
            </a:pPr>
            <a:r>
              <a:rPr sz="955" spc="-5" dirty="0">
                <a:latin typeface="Arial"/>
                <a:cs typeface="Arial"/>
              </a:rPr>
              <a:t>Evaluate </a:t>
            </a:r>
            <a:r>
              <a:rPr sz="955" dirty="0">
                <a:latin typeface="Arial"/>
                <a:cs typeface="Arial"/>
              </a:rPr>
              <a:t>gait </a:t>
            </a:r>
            <a:r>
              <a:rPr sz="955" spc="-5" dirty="0">
                <a:latin typeface="Arial"/>
                <a:cs typeface="Arial"/>
              </a:rPr>
              <a:t>and </a:t>
            </a:r>
            <a:r>
              <a:rPr sz="955" dirty="0">
                <a:latin typeface="Arial"/>
                <a:cs typeface="Arial"/>
              </a:rPr>
              <a:t>use </a:t>
            </a:r>
            <a:r>
              <a:rPr sz="955" spc="-5" dirty="0">
                <a:latin typeface="Arial"/>
                <a:cs typeface="Arial"/>
              </a:rPr>
              <a:t>of aids </a:t>
            </a:r>
            <a:r>
              <a:rPr sz="955" dirty="0">
                <a:latin typeface="Arial"/>
                <a:cs typeface="Arial"/>
              </a:rPr>
              <a:t>if difficulty or</a:t>
            </a:r>
            <a:r>
              <a:rPr lang="en-US" sz="955" dirty="0">
                <a:latin typeface="Arial"/>
                <a:cs typeface="Arial"/>
              </a:rPr>
              <a:t> </a:t>
            </a:r>
            <a:r>
              <a:rPr sz="955" spc="-5" dirty="0">
                <a:latin typeface="Arial"/>
                <a:cs typeface="Arial"/>
              </a:rPr>
              <a:t>change in</a:t>
            </a:r>
            <a:r>
              <a:rPr sz="955" spc="-18" dirty="0">
                <a:latin typeface="Arial"/>
                <a:cs typeface="Arial"/>
              </a:rPr>
              <a:t> </a:t>
            </a:r>
            <a:r>
              <a:rPr sz="955" spc="-5" dirty="0">
                <a:latin typeface="Arial"/>
                <a:cs typeface="Arial"/>
              </a:rPr>
              <a:t>walking</a:t>
            </a:r>
            <a:endParaRPr lang="en-US" sz="955" dirty="0">
              <a:latin typeface="Arial"/>
              <a:cs typeface="Arial"/>
            </a:endParaRPr>
          </a:p>
          <a:p>
            <a:pPr marL="639618" marR="178945" lvl="1" indent="-171450">
              <a:lnSpc>
                <a:spcPts val="1045"/>
              </a:lnSpc>
              <a:spcBef>
                <a:spcPts val="73"/>
              </a:spcBef>
              <a:buSzPct val="110000"/>
              <a:buFont typeface="Arial" panose="020B0604020202020204" pitchFamily="34" charset="0"/>
              <a:buChar char="•"/>
              <a:tabLst>
                <a:tab pos="175482" algn="l"/>
              </a:tabLst>
            </a:pPr>
            <a:r>
              <a:rPr sz="955" spc="-5" dirty="0">
                <a:latin typeface="Arial"/>
                <a:cs typeface="Arial"/>
              </a:rPr>
              <a:t>Is recurrence of fall</a:t>
            </a:r>
            <a:r>
              <a:rPr sz="955" spc="-14" dirty="0">
                <a:latin typeface="Arial"/>
                <a:cs typeface="Arial"/>
              </a:rPr>
              <a:t> </a:t>
            </a:r>
            <a:r>
              <a:rPr sz="955" spc="-5" dirty="0">
                <a:latin typeface="Arial"/>
                <a:cs typeface="Arial"/>
              </a:rPr>
              <a:t>likely?</a:t>
            </a:r>
            <a:endParaRPr sz="955" dirty="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254402" y="3750463"/>
            <a:ext cx="1607487" cy="60405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55" name="object 55"/>
          <p:cNvSpPr/>
          <p:nvPr/>
        </p:nvSpPr>
        <p:spPr>
          <a:xfrm>
            <a:off x="3254402" y="3737298"/>
            <a:ext cx="1607487" cy="630382"/>
          </a:xfrm>
          <a:custGeom>
            <a:avLst/>
            <a:gdLst/>
            <a:ahLst/>
            <a:cxnLst/>
            <a:rect l="l" t="t" r="r" b="b"/>
            <a:pathLst>
              <a:path w="1334770" h="693420">
                <a:moveTo>
                  <a:pt x="1334262" y="574547"/>
                </a:moveTo>
                <a:lnTo>
                  <a:pt x="1334262" y="118109"/>
                </a:lnTo>
                <a:lnTo>
                  <a:pt x="1331976" y="99059"/>
                </a:lnTo>
                <a:lnTo>
                  <a:pt x="1312926" y="54863"/>
                </a:lnTo>
                <a:lnTo>
                  <a:pt x="1278636" y="21335"/>
                </a:lnTo>
                <a:lnTo>
                  <a:pt x="1233678" y="2285"/>
                </a:lnTo>
                <a:lnTo>
                  <a:pt x="118110" y="0"/>
                </a:lnTo>
                <a:lnTo>
                  <a:pt x="112014" y="761"/>
                </a:lnTo>
                <a:lnTo>
                  <a:pt x="64769" y="15239"/>
                </a:lnTo>
                <a:lnTo>
                  <a:pt x="28193" y="46481"/>
                </a:lnTo>
                <a:lnTo>
                  <a:pt x="5333" y="88391"/>
                </a:lnTo>
                <a:lnTo>
                  <a:pt x="0" y="118871"/>
                </a:lnTo>
                <a:lnTo>
                  <a:pt x="0" y="575309"/>
                </a:lnTo>
                <a:lnTo>
                  <a:pt x="10668" y="617981"/>
                </a:lnTo>
                <a:lnTo>
                  <a:pt x="28956" y="648461"/>
                </a:lnTo>
                <a:lnTo>
                  <a:pt x="28956" y="115061"/>
                </a:lnTo>
                <a:lnTo>
                  <a:pt x="30480" y="105155"/>
                </a:lnTo>
                <a:lnTo>
                  <a:pt x="51053" y="63245"/>
                </a:lnTo>
                <a:lnTo>
                  <a:pt x="88392" y="35813"/>
                </a:lnTo>
                <a:lnTo>
                  <a:pt x="1219200" y="28955"/>
                </a:lnTo>
                <a:lnTo>
                  <a:pt x="1229106" y="30479"/>
                </a:lnTo>
                <a:lnTo>
                  <a:pt x="1264158" y="45719"/>
                </a:lnTo>
                <a:lnTo>
                  <a:pt x="1294638" y="80009"/>
                </a:lnTo>
                <a:lnTo>
                  <a:pt x="1305306" y="115823"/>
                </a:lnTo>
                <a:lnTo>
                  <a:pt x="1305306" y="120395"/>
                </a:lnTo>
                <a:lnTo>
                  <a:pt x="1306068" y="125729"/>
                </a:lnTo>
                <a:lnTo>
                  <a:pt x="1306068" y="647699"/>
                </a:lnTo>
                <a:lnTo>
                  <a:pt x="1313688" y="637793"/>
                </a:lnTo>
                <a:lnTo>
                  <a:pt x="1319784" y="627125"/>
                </a:lnTo>
                <a:lnTo>
                  <a:pt x="1325118" y="616457"/>
                </a:lnTo>
                <a:lnTo>
                  <a:pt x="1328928" y="605027"/>
                </a:lnTo>
                <a:lnTo>
                  <a:pt x="1331976" y="592835"/>
                </a:lnTo>
                <a:lnTo>
                  <a:pt x="1334262" y="574547"/>
                </a:lnTo>
                <a:close/>
              </a:path>
              <a:path w="1334770" h="693420">
                <a:moveTo>
                  <a:pt x="1306068" y="647699"/>
                </a:moveTo>
                <a:lnTo>
                  <a:pt x="1306068" y="568451"/>
                </a:lnTo>
                <a:lnTo>
                  <a:pt x="1305306" y="573785"/>
                </a:lnTo>
                <a:lnTo>
                  <a:pt x="1305306" y="578357"/>
                </a:lnTo>
                <a:lnTo>
                  <a:pt x="1303782" y="589025"/>
                </a:lnTo>
                <a:lnTo>
                  <a:pt x="1283208" y="630173"/>
                </a:lnTo>
                <a:lnTo>
                  <a:pt x="1245870" y="657605"/>
                </a:lnTo>
                <a:lnTo>
                  <a:pt x="124968" y="665225"/>
                </a:lnTo>
                <a:lnTo>
                  <a:pt x="119634" y="664463"/>
                </a:lnTo>
                <a:lnTo>
                  <a:pt x="115062" y="664463"/>
                </a:lnTo>
                <a:lnTo>
                  <a:pt x="78486" y="653033"/>
                </a:lnTo>
                <a:lnTo>
                  <a:pt x="44958" y="621791"/>
                </a:lnTo>
                <a:lnTo>
                  <a:pt x="28956" y="577595"/>
                </a:lnTo>
                <a:lnTo>
                  <a:pt x="28956" y="648461"/>
                </a:lnTo>
                <a:lnTo>
                  <a:pt x="66294" y="678941"/>
                </a:lnTo>
                <a:lnTo>
                  <a:pt x="118110" y="693324"/>
                </a:lnTo>
                <a:lnTo>
                  <a:pt x="1216152" y="693419"/>
                </a:lnTo>
                <a:lnTo>
                  <a:pt x="1223010" y="692657"/>
                </a:lnTo>
                <a:lnTo>
                  <a:pt x="1269492" y="678179"/>
                </a:lnTo>
                <a:lnTo>
                  <a:pt x="1298448" y="656081"/>
                </a:lnTo>
                <a:lnTo>
                  <a:pt x="1306068" y="64769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56" name="object 56"/>
          <p:cNvSpPr txBox="1"/>
          <p:nvPr/>
        </p:nvSpPr>
        <p:spPr>
          <a:xfrm>
            <a:off x="3352423" y="3834513"/>
            <a:ext cx="1406932" cy="440680"/>
          </a:xfrm>
          <a:prstGeom prst="rect">
            <a:avLst/>
          </a:prstGeom>
        </p:spPr>
        <p:txBody>
          <a:bodyPr vert="horz" wrap="square" lIns="0" tIns="17318" rIns="0" bIns="0" rtlCol="0">
            <a:spAutoFit/>
          </a:bodyPr>
          <a:lstStyle/>
          <a:p>
            <a:pPr marL="11545" marR="4618" indent="19049">
              <a:lnSpc>
                <a:spcPct val="95800"/>
              </a:lnSpc>
              <a:spcBef>
                <a:spcPts val="136"/>
              </a:spcBef>
            </a:pPr>
            <a:r>
              <a:rPr sz="955" b="1" spc="-5" dirty="0">
                <a:latin typeface="Arial"/>
                <a:cs typeface="Arial"/>
              </a:rPr>
              <a:t>Evaluate Gait:  </a:t>
            </a:r>
            <a:r>
              <a:rPr sz="955" spc="-5" dirty="0">
                <a:latin typeface="Arial"/>
                <a:cs typeface="Arial"/>
              </a:rPr>
              <a:t>Abnormalities noted?</a:t>
            </a:r>
            <a:r>
              <a:rPr sz="955" spc="-63" dirty="0">
                <a:latin typeface="Arial"/>
                <a:cs typeface="Arial"/>
              </a:rPr>
              <a:t> </a:t>
            </a:r>
            <a:r>
              <a:rPr sz="955" spc="-5" dirty="0">
                <a:latin typeface="Arial"/>
                <a:cs typeface="Arial"/>
              </a:rPr>
              <a:t>Yes/No</a:t>
            </a:r>
            <a:endParaRPr sz="955" dirty="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959626" y="3749078"/>
            <a:ext cx="1440180" cy="5798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58" name="object 58"/>
          <p:cNvSpPr/>
          <p:nvPr/>
        </p:nvSpPr>
        <p:spPr>
          <a:xfrm>
            <a:off x="946466" y="3735913"/>
            <a:ext cx="1466850" cy="606136"/>
          </a:xfrm>
          <a:custGeom>
            <a:avLst/>
            <a:gdLst/>
            <a:ahLst/>
            <a:cxnLst/>
            <a:rect l="l" t="t" r="r" b="b"/>
            <a:pathLst>
              <a:path w="1613535" h="666750">
                <a:moveTo>
                  <a:pt x="1613154" y="545592"/>
                </a:moveTo>
                <a:lnTo>
                  <a:pt x="1613154" y="120396"/>
                </a:lnTo>
                <a:lnTo>
                  <a:pt x="1612392" y="108204"/>
                </a:lnTo>
                <a:lnTo>
                  <a:pt x="1598676" y="62484"/>
                </a:lnTo>
                <a:lnTo>
                  <a:pt x="1568958" y="27432"/>
                </a:lnTo>
                <a:lnTo>
                  <a:pt x="1527810" y="5334"/>
                </a:lnTo>
                <a:lnTo>
                  <a:pt x="120396" y="0"/>
                </a:lnTo>
                <a:lnTo>
                  <a:pt x="108204" y="762"/>
                </a:lnTo>
                <a:lnTo>
                  <a:pt x="62483" y="15240"/>
                </a:lnTo>
                <a:lnTo>
                  <a:pt x="27431" y="44958"/>
                </a:lnTo>
                <a:lnTo>
                  <a:pt x="5333" y="86106"/>
                </a:lnTo>
                <a:lnTo>
                  <a:pt x="0" y="121158"/>
                </a:lnTo>
                <a:lnTo>
                  <a:pt x="0" y="546354"/>
                </a:lnTo>
                <a:lnTo>
                  <a:pt x="9906" y="593598"/>
                </a:lnTo>
                <a:lnTo>
                  <a:pt x="28956" y="624154"/>
                </a:lnTo>
                <a:lnTo>
                  <a:pt x="28956" y="121158"/>
                </a:lnTo>
                <a:lnTo>
                  <a:pt x="29718" y="110490"/>
                </a:lnTo>
                <a:lnTo>
                  <a:pt x="44957" y="68580"/>
                </a:lnTo>
                <a:lnTo>
                  <a:pt x="77724" y="39624"/>
                </a:lnTo>
                <a:lnTo>
                  <a:pt x="120396" y="29073"/>
                </a:lnTo>
                <a:lnTo>
                  <a:pt x="1493520" y="29014"/>
                </a:lnTo>
                <a:lnTo>
                  <a:pt x="1502664" y="29718"/>
                </a:lnTo>
                <a:lnTo>
                  <a:pt x="1544574" y="44958"/>
                </a:lnTo>
                <a:lnTo>
                  <a:pt x="1573530" y="77724"/>
                </a:lnTo>
                <a:lnTo>
                  <a:pt x="1584960" y="121920"/>
                </a:lnTo>
                <a:lnTo>
                  <a:pt x="1584960" y="622706"/>
                </a:lnTo>
                <a:lnTo>
                  <a:pt x="1593342" y="612648"/>
                </a:lnTo>
                <a:lnTo>
                  <a:pt x="1610868" y="569214"/>
                </a:lnTo>
                <a:lnTo>
                  <a:pt x="1612392" y="557784"/>
                </a:lnTo>
                <a:lnTo>
                  <a:pt x="1613154" y="545592"/>
                </a:lnTo>
                <a:close/>
              </a:path>
              <a:path w="1613535" h="666750">
                <a:moveTo>
                  <a:pt x="1584960" y="622706"/>
                </a:moveTo>
                <a:lnTo>
                  <a:pt x="1584960" y="545592"/>
                </a:lnTo>
                <a:lnTo>
                  <a:pt x="1584198" y="556260"/>
                </a:lnTo>
                <a:lnTo>
                  <a:pt x="1582674" y="565404"/>
                </a:lnTo>
                <a:lnTo>
                  <a:pt x="1562862" y="605028"/>
                </a:lnTo>
                <a:lnTo>
                  <a:pt x="1527810" y="630936"/>
                </a:lnTo>
                <a:lnTo>
                  <a:pt x="1501139" y="637794"/>
                </a:lnTo>
                <a:lnTo>
                  <a:pt x="120396" y="637739"/>
                </a:lnTo>
                <a:lnTo>
                  <a:pt x="76200" y="626364"/>
                </a:lnTo>
                <a:lnTo>
                  <a:pt x="44196" y="596646"/>
                </a:lnTo>
                <a:lnTo>
                  <a:pt x="28956" y="554736"/>
                </a:lnTo>
                <a:lnTo>
                  <a:pt x="28956" y="624154"/>
                </a:lnTo>
                <a:lnTo>
                  <a:pt x="64008" y="652272"/>
                </a:lnTo>
                <a:lnTo>
                  <a:pt x="108966" y="665988"/>
                </a:lnTo>
                <a:lnTo>
                  <a:pt x="1493520" y="666750"/>
                </a:lnTo>
                <a:lnTo>
                  <a:pt x="1505712" y="665988"/>
                </a:lnTo>
                <a:lnTo>
                  <a:pt x="1550670" y="651510"/>
                </a:lnTo>
                <a:lnTo>
                  <a:pt x="1578102" y="630936"/>
                </a:lnTo>
                <a:lnTo>
                  <a:pt x="1584960" y="62270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59" name="object 59"/>
          <p:cNvSpPr txBox="1"/>
          <p:nvPr/>
        </p:nvSpPr>
        <p:spPr>
          <a:xfrm>
            <a:off x="1013235" y="3875929"/>
            <a:ext cx="1327033" cy="299616"/>
          </a:xfrm>
          <a:prstGeom prst="rect">
            <a:avLst/>
          </a:prstGeom>
        </p:spPr>
        <p:txBody>
          <a:bodyPr vert="horz" wrap="square" lIns="0" tIns="17318" rIns="0" bIns="0" rtlCol="0">
            <a:spAutoFit/>
          </a:bodyPr>
          <a:lstStyle/>
          <a:p>
            <a:pPr marL="11545" marR="4618">
              <a:lnSpc>
                <a:spcPct val="95800"/>
              </a:lnSpc>
              <a:spcBef>
                <a:spcPts val="136"/>
              </a:spcBef>
            </a:pPr>
            <a:r>
              <a:rPr sz="955" spc="-5" dirty="0">
                <a:latin typeface="Arial"/>
                <a:cs typeface="Arial"/>
              </a:rPr>
              <a:t>Single fall </a:t>
            </a:r>
            <a:r>
              <a:rPr sz="955" spc="-5" dirty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sz="955" dirty="0">
                <a:solidFill>
                  <a:srgbClr val="FF0000"/>
                </a:solidFill>
                <a:latin typeface="Arial"/>
                <a:cs typeface="Arial"/>
              </a:rPr>
              <a:t>past  </a:t>
            </a:r>
            <a:r>
              <a:rPr sz="955" spc="-5" dirty="0">
                <a:solidFill>
                  <a:srgbClr val="FF0000"/>
                </a:solidFill>
                <a:latin typeface="Arial"/>
                <a:cs typeface="Arial"/>
              </a:rPr>
              <a:t>year </a:t>
            </a:r>
            <a:r>
              <a:rPr sz="955" spc="-5" dirty="0">
                <a:latin typeface="Arial"/>
                <a:cs typeface="Arial"/>
              </a:rPr>
              <a:t>or several near  falls</a:t>
            </a:r>
            <a:r>
              <a:rPr sz="955" b="1" spc="-5" dirty="0">
                <a:latin typeface="Arial"/>
                <a:cs typeface="Arial"/>
              </a:rPr>
              <a:t>?</a:t>
            </a:r>
            <a:endParaRPr sz="955" dirty="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6642049" y="2640126"/>
            <a:ext cx="4571212" cy="824469"/>
          </a:xfrm>
          <a:custGeom>
            <a:avLst/>
            <a:gdLst/>
            <a:ahLst/>
            <a:cxnLst/>
            <a:rect l="l" t="t" r="r" b="b"/>
            <a:pathLst>
              <a:path w="3333750" h="994410">
                <a:moveTo>
                  <a:pt x="2895" y="6096"/>
                </a:moveTo>
                <a:lnTo>
                  <a:pt x="2895" y="3048"/>
                </a:lnTo>
                <a:lnTo>
                  <a:pt x="0" y="6096"/>
                </a:lnTo>
                <a:lnTo>
                  <a:pt x="2895" y="6096"/>
                </a:lnTo>
                <a:close/>
              </a:path>
              <a:path w="3333750" h="994410">
                <a:moveTo>
                  <a:pt x="2895" y="991362"/>
                </a:moveTo>
                <a:lnTo>
                  <a:pt x="2895" y="988314"/>
                </a:lnTo>
                <a:lnTo>
                  <a:pt x="0" y="988314"/>
                </a:lnTo>
                <a:lnTo>
                  <a:pt x="2895" y="991362"/>
                </a:lnTo>
                <a:close/>
              </a:path>
              <a:path w="3333750" h="994410">
                <a:moveTo>
                  <a:pt x="7023" y="988314"/>
                </a:moveTo>
                <a:lnTo>
                  <a:pt x="7023" y="6096"/>
                </a:lnTo>
                <a:lnTo>
                  <a:pt x="2895" y="6096"/>
                </a:lnTo>
                <a:lnTo>
                  <a:pt x="2895" y="988314"/>
                </a:lnTo>
                <a:lnTo>
                  <a:pt x="7023" y="988314"/>
                </a:lnTo>
                <a:close/>
              </a:path>
              <a:path w="3333750" h="994410">
                <a:moveTo>
                  <a:pt x="3333610" y="993647"/>
                </a:moveTo>
                <a:lnTo>
                  <a:pt x="3333610" y="1523"/>
                </a:lnTo>
                <a:lnTo>
                  <a:pt x="3332886" y="0"/>
                </a:lnTo>
                <a:lnTo>
                  <a:pt x="8470" y="0"/>
                </a:lnTo>
                <a:lnTo>
                  <a:pt x="7023" y="1524"/>
                </a:lnTo>
                <a:lnTo>
                  <a:pt x="7023" y="6096"/>
                </a:lnTo>
                <a:lnTo>
                  <a:pt x="3327666" y="6095"/>
                </a:lnTo>
                <a:lnTo>
                  <a:pt x="3327666" y="3047"/>
                </a:lnTo>
                <a:lnTo>
                  <a:pt x="3330562" y="6095"/>
                </a:lnTo>
                <a:lnTo>
                  <a:pt x="3330562" y="994410"/>
                </a:lnTo>
                <a:lnTo>
                  <a:pt x="3332886" y="994410"/>
                </a:lnTo>
                <a:lnTo>
                  <a:pt x="3333610" y="993647"/>
                </a:lnTo>
                <a:close/>
              </a:path>
              <a:path w="3333750" h="994410">
                <a:moveTo>
                  <a:pt x="3330562" y="988313"/>
                </a:moveTo>
                <a:lnTo>
                  <a:pt x="7023" y="988314"/>
                </a:lnTo>
                <a:lnTo>
                  <a:pt x="7023" y="993648"/>
                </a:lnTo>
                <a:lnTo>
                  <a:pt x="8470" y="994410"/>
                </a:lnTo>
                <a:lnTo>
                  <a:pt x="3327666" y="994410"/>
                </a:lnTo>
                <a:lnTo>
                  <a:pt x="3327666" y="991361"/>
                </a:lnTo>
                <a:lnTo>
                  <a:pt x="3330562" y="988313"/>
                </a:lnTo>
                <a:close/>
              </a:path>
              <a:path w="3333750" h="994410">
                <a:moveTo>
                  <a:pt x="3330562" y="6095"/>
                </a:moveTo>
                <a:lnTo>
                  <a:pt x="3327666" y="3047"/>
                </a:lnTo>
                <a:lnTo>
                  <a:pt x="3327666" y="6095"/>
                </a:lnTo>
                <a:lnTo>
                  <a:pt x="3330562" y="6095"/>
                </a:lnTo>
                <a:close/>
              </a:path>
              <a:path w="3333750" h="994410">
                <a:moveTo>
                  <a:pt x="3330562" y="988313"/>
                </a:moveTo>
                <a:lnTo>
                  <a:pt x="3330562" y="6095"/>
                </a:lnTo>
                <a:lnTo>
                  <a:pt x="3327666" y="6095"/>
                </a:lnTo>
                <a:lnTo>
                  <a:pt x="3327666" y="988313"/>
                </a:lnTo>
                <a:lnTo>
                  <a:pt x="3330562" y="988313"/>
                </a:lnTo>
                <a:close/>
              </a:path>
              <a:path w="3333750" h="994410">
                <a:moveTo>
                  <a:pt x="3330562" y="994410"/>
                </a:moveTo>
                <a:lnTo>
                  <a:pt x="3330562" y="988313"/>
                </a:lnTo>
                <a:lnTo>
                  <a:pt x="3327666" y="991361"/>
                </a:lnTo>
                <a:lnTo>
                  <a:pt x="3327666" y="994410"/>
                </a:lnTo>
                <a:lnTo>
                  <a:pt x="3330562" y="99441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59529D8-C128-4936-837B-F5DD5A5B6A0D}"/>
              </a:ext>
            </a:extLst>
          </p:cNvPr>
          <p:cNvSpPr/>
          <p:nvPr/>
        </p:nvSpPr>
        <p:spPr>
          <a:xfrm>
            <a:off x="6642050" y="2646493"/>
            <a:ext cx="4571211" cy="8160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27"/>
          </a:p>
        </p:txBody>
      </p:sp>
      <p:sp>
        <p:nvSpPr>
          <p:cNvPr id="72" name="object 72"/>
          <p:cNvSpPr txBox="1"/>
          <p:nvPr/>
        </p:nvSpPr>
        <p:spPr>
          <a:xfrm>
            <a:off x="6641261" y="2732130"/>
            <a:ext cx="4727859" cy="675010"/>
          </a:xfrm>
          <a:prstGeom prst="rect">
            <a:avLst/>
          </a:prstGeom>
        </p:spPr>
        <p:txBody>
          <a:bodyPr vert="horz" wrap="square" lIns="0" tIns="20782" rIns="0" bIns="0" rtlCol="0">
            <a:spAutoFit/>
          </a:bodyPr>
          <a:lstStyle/>
          <a:p>
            <a:pPr marL="261491" marR="135075" indent="-163937">
              <a:lnSpc>
                <a:spcPts val="1045"/>
              </a:lnSpc>
              <a:spcBef>
                <a:spcPts val="164"/>
              </a:spcBef>
              <a:buFont typeface="Arial"/>
              <a:buAutoNum type="alphaLcPeriod"/>
              <a:tabLst>
                <a:tab pos="262068" algn="l"/>
              </a:tabLst>
            </a:pPr>
            <a:r>
              <a:rPr sz="1091" b="1" spc="-5" dirty="0">
                <a:latin typeface="Arial"/>
                <a:cs typeface="Arial"/>
              </a:rPr>
              <a:t>P</a:t>
            </a:r>
            <a:r>
              <a:rPr sz="1091" spc="-5" dirty="0">
                <a:latin typeface="Arial"/>
                <a:cs typeface="Arial"/>
              </a:rPr>
              <a:t>ostural hypotension- </a:t>
            </a:r>
            <a:r>
              <a:rPr sz="1091" dirty="0">
                <a:latin typeface="Arial"/>
                <a:cs typeface="Arial"/>
              </a:rPr>
              <a:t>• </a:t>
            </a:r>
            <a:r>
              <a:rPr sz="1091" spc="-5" dirty="0">
                <a:latin typeface="Arial"/>
                <a:cs typeface="Arial"/>
              </a:rPr>
              <a:t>suggest lying and standing  </a:t>
            </a:r>
            <a:r>
              <a:rPr sz="1091" dirty="0">
                <a:latin typeface="Arial"/>
                <a:cs typeface="Arial"/>
              </a:rPr>
              <a:t>BP </a:t>
            </a:r>
            <a:r>
              <a:rPr sz="1091" spc="-5" dirty="0">
                <a:latin typeface="Arial"/>
                <a:cs typeface="Arial"/>
              </a:rPr>
              <a:t>See</a:t>
            </a:r>
            <a:r>
              <a:rPr sz="1091" spc="-5" dirty="0">
                <a:solidFill>
                  <a:srgbClr val="344EA1"/>
                </a:solidFill>
                <a:latin typeface="Arial"/>
                <a:cs typeface="Arial"/>
              </a:rPr>
              <a:t> </a:t>
            </a:r>
            <a:r>
              <a:rPr sz="1091" u="sng" spc="-5" dirty="0">
                <a:solidFill>
                  <a:srgbClr val="344EA1"/>
                </a:solidFill>
                <a:uFill>
                  <a:solidFill>
                    <a:srgbClr val="344EA1"/>
                  </a:solidFill>
                </a:uFill>
                <a:latin typeface="Arial"/>
                <a:cs typeface="Arial"/>
                <a:hlinkClick r:id="rId14"/>
              </a:rPr>
              <a:t>www.posturalhypotension.ca</a:t>
            </a:r>
            <a:endParaRPr sz="1091" dirty="0">
              <a:latin typeface="Arial"/>
              <a:cs typeface="Arial"/>
            </a:endParaRPr>
          </a:p>
          <a:p>
            <a:pPr marL="261491" marR="178945" indent="-163937">
              <a:lnSpc>
                <a:spcPts val="1045"/>
              </a:lnSpc>
              <a:spcBef>
                <a:spcPts val="5"/>
              </a:spcBef>
              <a:buFont typeface="Arial"/>
              <a:buAutoNum type="alphaLcPeriod"/>
              <a:tabLst>
                <a:tab pos="262068" algn="l"/>
              </a:tabLst>
            </a:pPr>
            <a:r>
              <a:rPr sz="1091" b="1" spc="-5" dirty="0">
                <a:latin typeface="Arial"/>
                <a:cs typeface="Arial"/>
              </a:rPr>
              <a:t>Pills/medication: </a:t>
            </a:r>
            <a:r>
              <a:rPr sz="1091" spc="-5" dirty="0">
                <a:latin typeface="Arial"/>
                <a:cs typeface="Arial"/>
              </a:rPr>
              <a:t>minimize meds contributing to  falls and consider pharmacy consult; optimize</a:t>
            </a:r>
            <a:r>
              <a:rPr sz="1091" spc="-14" dirty="0">
                <a:latin typeface="Arial"/>
                <a:cs typeface="Arial"/>
              </a:rPr>
              <a:t> </a:t>
            </a:r>
            <a:r>
              <a:rPr sz="1091" spc="-5" dirty="0">
                <a:latin typeface="Arial"/>
                <a:cs typeface="Arial"/>
              </a:rPr>
              <a:t>pain</a:t>
            </a:r>
            <a:r>
              <a:rPr lang="en-US" sz="1091" dirty="0">
                <a:latin typeface="Arial"/>
                <a:cs typeface="Arial"/>
              </a:rPr>
              <a:t> </a:t>
            </a:r>
            <a:r>
              <a:rPr sz="1091" spc="-5" dirty="0">
                <a:latin typeface="Arial"/>
                <a:cs typeface="Arial"/>
              </a:rPr>
              <a:t>management</a:t>
            </a:r>
            <a:endParaRPr sz="1091" dirty="0">
              <a:latin typeface="Arial"/>
              <a:cs typeface="Arial"/>
            </a:endParaRPr>
          </a:p>
          <a:p>
            <a:pPr marL="261491" indent="-163937">
              <a:lnSpc>
                <a:spcPts val="1068"/>
              </a:lnSpc>
              <a:buFont typeface="Arial"/>
              <a:buAutoNum type="alphaLcPeriod" startAt="3"/>
              <a:tabLst>
                <a:tab pos="262068" algn="l"/>
              </a:tabLst>
            </a:pPr>
            <a:r>
              <a:rPr sz="1091" b="1" spc="-5" dirty="0">
                <a:latin typeface="Arial"/>
                <a:cs typeface="Arial"/>
              </a:rPr>
              <a:t>Pain, </a:t>
            </a:r>
            <a:r>
              <a:rPr sz="1091" spc="-5" dirty="0">
                <a:latin typeface="Arial"/>
                <a:cs typeface="Arial"/>
              </a:rPr>
              <a:t>gait, balance, mobility and muscle strength </a:t>
            </a:r>
            <a:r>
              <a:rPr sz="1091" spc="-5" dirty="0">
                <a:highlight>
                  <a:srgbClr val="FFFF00"/>
                </a:highlight>
                <a:latin typeface="Arial"/>
                <a:cs typeface="Arial"/>
              </a:rPr>
              <a:t>(</a:t>
            </a:r>
            <a:r>
              <a:rPr sz="1091" spc="-5" dirty="0" err="1">
                <a:highlight>
                  <a:srgbClr val="FFFF00"/>
                </a:highlight>
                <a:latin typeface="Arial"/>
                <a:cs typeface="Arial"/>
              </a:rPr>
              <a:t>ie</a:t>
            </a:r>
            <a:r>
              <a:rPr lang="en-US" sz="1091" spc="-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endParaRPr sz="1091" dirty="0">
              <a:highlight>
                <a:srgbClr val="FFFF00"/>
              </a:highlight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1106800" y="149120"/>
            <a:ext cx="831989" cy="78639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6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7A5B8B90-4053-4FB1-9CFB-BF94FF5BDF51}"/>
              </a:ext>
            </a:extLst>
          </p:cNvPr>
          <p:cNvCxnSpPr>
            <a:cxnSpLocks/>
          </p:cNvCxnSpPr>
          <p:nvPr/>
        </p:nvCxnSpPr>
        <p:spPr>
          <a:xfrm>
            <a:off x="9678870" y="4930826"/>
            <a:ext cx="0" cy="479374"/>
          </a:xfrm>
          <a:prstGeom prst="straightConnector1">
            <a:avLst/>
          </a:prstGeom>
          <a:ln w="76200">
            <a:solidFill>
              <a:srgbClr val="FF99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AE4AEAE-1958-4E10-A93D-59B9A2083E9B}"/>
              </a:ext>
            </a:extLst>
          </p:cNvPr>
          <p:cNvCxnSpPr>
            <a:cxnSpLocks/>
          </p:cNvCxnSpPr>
          <p:nvPr/>
        </p:nvCxnSpPr>
        <p:spPr>
          <a:xfrm flipH="1">
            <a:off x="5041749" y="4453220"/>
            <a:ext cx="1425436" cy="584823"/>
          </a:xfrm>
          <a:prstGeom prst="straightConnector1">
            <a:avLst/>
          </a:prstGeom>
          <a:ln w="76200">
            <a:solidFill>
              <a:srgbClr val="FF99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34022A3B-FC71-46FF-BA55-B2D041402456}"/>
              </a:ext>
            </a:extLst>
          </p:cNvPr>
          <p:cNvCxnSpPr>
            <a:cxnSpLocks/>
          </p:cNvCxnSpPr>
          <p:nvPr/>
        </p:nvCxnSpPr>
        <p:spPr>
          <a:xfrm flipH="1" flipV="1">
            <a:off x="5152548" y="5866546"/>
            <a:ext cx="1805688" cy="85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3CD37DAB-FAE0-457C-A572-2962483E8A12}"/>
              </a:ext>
            </a:extLst>
          </p:cNvPr>
          <p:cNvCxnSpPr>
            <a:cxnSpLocks/>
          </p:cNvCxnSpPr>
          <p:nvPr/>
        </p:nvCxnSpPr>
        <p:spPr>
          <a:xfrm>
            <a:off x="2342631" y="2119874"/>
            <a:ext cx="0" cy="311727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47A4772C-6D3E-435D-9EFE-0CB0153B2D10}"/>
              </a:ext>
            </a:extLst>
          </p:cNvPr>
          <p:cNvCxnSpPr>
            <a:cxnSpLocks/>
          </p:cNvCxnSpPr>
          <p:nvPr/>
        </p:nvCxnSpPr>
        <p:spPr>
          <a:xfrm>
            <a:off x="1700902" y="3279404"/>
            <a:ext cx="0" cy="414386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7346EC49-2268-4A5D-BB68-141374A9ECFA}"/>
              </a:ext>
            </a:extLst>
          </p:cNvPr>
          <p:cNvCxnSpPr>
            <a:cxnSpLocks/>
          </p:cNvCxnSpPr>
          <p:nvPr/>
        </p:nvCxnSpPr>
        <p:spPr>
          <a:xfrm>
            <a:off x="1700902" y="4333114"/>
            <a:ext cx="0" cy="59714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56357613-4D8D-4E37-A135-E9B2B3912120}"/>
              </a:ext>
            </a:extLst>
          </p:cNvPr>
          <p:cNvCxnSpPr>
            <a:cxnSpLocks/>
          </p:cNvCxnSpPr>
          <p:nvPr/>
        </p:nvCxnSpPr>
        <p:spPr>
          <a:xfrm>
            <a:off x="3835715" y="4367680"/>
            <a:ext cx="0" cy="562582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43C7368D-B009-40B2-AED0-811CF6455040}"/>
              </a:ext>
            </a:extLst>
          </p:cNvPr>
          <p:cNvCxnSpPr>
            <a:cxnSpLocks/>
          </p:cNvCxnSpPr>
          <p:nvPr/>
        </p:nvCxnSpPr>
        <p:spPr>
          <a:xfrm>
            <a:off x="2393876" y="4057802"/>
            <a:ext cx="766430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AB03C2D0-F7C1-4994-BFF1-CC9669330853}"/>
              </a:ext>
            </a:extLst>
          </p:cNvPr>
          <p:cNvCxnSpPr>
            <a:cxnSpLocks/>
          </p:cNvCxnSpPr>
          <p:nvPr/>
        </p:nvCxnSpPr>
        <p:spPr>
          <a:xfrm>
            <a:off x="4861888" y="4057802"/>
            <a:ext cx="1414619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DA7567B9-5BC7-4471-803F-541D42205333}"/>
              </a:ext>
            </a:extLst>
          </p:cNvPr>
          <p:cNvCxnSpPr>
            <a:cxnSpLocks/>
          </p:cNvCxnSpPr>
          <p:nvPr/>
        </p:nvCxnSpPr>
        <p:spPr>
          <a:xfrm>
            <a:off x="4594257" y="2893335"/>
            <a:ext cx="1414619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0" name="Slide Number Placeholder 3">
            <a:extLst>
              <a:ext uri="{FF2B5EF4-FFF2-40B4-BE49-F238E27FC236}">
                <a16:creationId xmlns:a16="http://schemas.microsoft.com/office/drawing/2014/main" id="{B2409981-3D31-4F88-8439-112CBC739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1846" y="6365000"/>
            <a:ext cx="685800" cy="5937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46F4A9B9-BBB5-41F1-B8BA-A8692905374F}" type="slidenum">
              <a:rPr lang="en-CA" altLang="en-US" sz="2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26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2" name="object 42">
            <a:extLst>
              <a:ext uri="{FF2B5EF4-FFF2-40B4-BE49-F238E27FC236}">
                <a16:creationId xmlns:a16="http://schemas.microsoft.com/office/drawing/2014/main" id="{F18414AD-26DD-43F6-A389-863B220815C4}"/>
              </a:ext>
            </a:extLst>
          </p:cNvPr>
          <p:cNvSpPr/>
          <p:nvPr/>
        </p:nvSpPr>
        <p:spPr>
          <a:xfrm>
            <a:off x="304186" y="228371"/>
            <a:ext cx="240926" cy="81803"/>
          </a:xfrm>
          <a:custGeom>
            <a:avLst/>
            <a:gdLst/>
            <a:ahLst/>
            <a:cxnLst/>
            <a:rect l="l" t="t" r="r" b="b"/>
            <a:pathLst>
              <a:path w="273050" h="92709">
                <a:moveTo>
                  <a:pt x="0" y="92455"/>
                </a:moveTo>
                <a:lnTo>
                  <a:pt x="273050" y="92455"/>
                </a:lnTo>
                <a:lnTo>
                  <a:pt x="273050" y="0"/>
                </a:lnTo>
                <a:lnTo>
                  <a:pt x="0" y="0"/>
                </a:lnTo>
                <a:lnTo>
                  <a:pt x="0" y="92455"/>
                </a:lnTo>
                <a:close/>
              </a:path>
            </a:pathLst>
          </a:custGeom>
          <a:solidFill>
            <a:srgbClr val="E1EDD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3" name="object 43">
            <a:extLst>
              <a:ext uri="{FF2B5EF4-FFF2-40B4-BE49-F238E27FC236}">
                <a16:creationId xmlns:a16="http://schemas.microsoft.com/office/drawing/2014/main" id="{6A0C687C-39B1-4904-A970-B5362D4AAA37}"/>
              </a:ext>
            </a:extLst>
          </p:cNvPr>
          <p:cNvSpPr/>
          <p:nvPr/>
        </p:nvSpPr>
        <p:spPr>
          <a:xfrm>
            <a:off x="304186" y="228371"/>
            <a:ext cx="240926" cy="81803"/>
          </a:xfrm>
          <a:custGeom>
            <a:avLst/>
            <a:gdLst/>
            <a:ahLst/>
            <a:cxnLst/>
            <a:rect l="l" t="t" r="r" b="b"/>
            <a:pathLst>
              <a:path w="273050" h="92709">
                <a:moveTo>
                  <a:pt x="0" y="92455"/>
                </a:moveTo>
                <a:lnTo>
                  <a:pt x="273050" y="92455"/>
                </a:lnTo>
                <a:lnTo>
                  <a:pt x="273050" y="0"/>
                </a:lnTo>
                <a:lnTo>
                  <a:pt x="0" y="0"/>
                </a:lnTo>
                <a:lnTo>
                  <a:pt x="0" y="92455"/>
                </a:lnTo>
                <a:close/>
              </a:path>
            </a:pathLst>
          </a:custGeom>
          <a:ln w="1270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4" name="object 44">
            <a:extLst>
              <a:ext uri="{FF2B5EF4-FFF2-40B4-BE49-F238E27FC236}">
                <a16:creationId xmlns:a16="http://schemas.microsoft.com/office/drawing/2014/main" id="{0878F3DD-68D9-4C34-93B3-653A79786158}"/>
              </a:ext>
            </a:extLst>
          </p:cNvPr>
          <p:cNvSpPr/>
          <p:nvPr/>
        </p:nvSpPr>
        <p:spPr>
          <a:xfrm>
            <a:off x="304186" y="359883"/>
            <a:ext cx="240926" cy="81803"/>
          </a:xfrm>
          <a:custGeom>
            <a:avLst/>
            <a:gdLst/>
            <a:ahLst/>
            <a:cxnLst/>
            <a:rect l="l" t="t" r="r" b="b"/>
            <a:pathLst>
              <a:path w="273050" h="92709">
                <a:moveTo>
                  <a:pt x="0" y="92455"/>
                </a:moveTo>
                <a:lnTo>
                  <a:pt x="273050" y="92455"/>
                </a:lnTo>
                <a:lnTo>
                  <a:pt x="273050" y="0"/>
                </a:lnTo>
                <a:lnTo>
                  <a:pt x="0" y="0"/>
                </a:lnTo>
                <a:lnTo>
                  <a:pt x="0" y="92455"/>
                </a:lnTo>
                <a:close/>
              </a:path>
            </a:pathLst>
          </a:custGeom>
          <a:solidFill>
            <a:srgbClr val="FFF1D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5" name="object 45">
            <a:extLst>
              <a:ext uri="{FF2B5EF4-FFF2-40B4-BE49-F238E27FC236}">
                <a16:creationId xmlns:a16="http://schemas.microsoft.com/office/drawing/2014/main" id="{E0F4B2D3-3354-4CB0-A20D-87B3F0B2AE55}"/>
              </a:ext>
            </a:extLst>
          </p:cNvPr>
          <p:cNvSpPr/>
          <p:nvPr/>
        </p:nvSpPr>
        <p:spPr>
          <a:xfrm>
            <a:off x="304186" y="359883"/>
            <a:ext cx="240926" cy="81803"/>
          </a:xfrm>
          <a:custGeom>
            <a:avLst/>
            <a:gdLst/>
            <a:ahLst/>
            <a:cxnLst/>
            <a:rect l="l" t="t" r="r" b="b"/>
            <a:pathLst>
              <a:path w="273050" h="92709">
                <a:moveTo>
                  <a:pt x="0" y="92455"/>
                </a:moveTo>
                <a:lnTo>
                  <a:pt x="273050" y="92455"/>
                </a:lnTo>
                <a:lnTo>
                  <a:pt x="273050" y="0"/>
                </a:lnTo>
                <a:lnTo>
                  <a:pt x="0" y="0"/>
                </a:lnTo>
                <a:lnTo>
                  <a:pt x="0" y="92455"/>
                </a:lnTo>
                <a:close/>
              </a:path>
            </a:pathLst>
          </a:custGeom>
          <a:ln w="12700">
            <a:solidFill>
              <a:srgbClr val="FDB913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6" name="object 46">
            <a:extLst>
              <a:ext uri="{FF2B5EF4-FFF2-40B4-BE49-F238E27FC236}">
                <a16:creationId xmlns:a16="http://schemas.microsoft.com/office/drawing/2014/main" id="{029389DA-9C1C-4966-AF95-4CD799D621D0}"/>
              </a:ext>
            </a:extLst>
          </p:cNvPr>
          <p:cNvSpPr/>
          <p:nvPr/>
        </p:nvSpPr>
        <p:spPr>
          <a:xfrm>
            <a:off x="304186" y="483641"/>
            <a:ext cx="240926" cy="81803"/>
          </a:xfrm>
          <a:custGeom>
            <a:avLst/>
            <a:gdLst/>
            <a:ahLst/>
            <a:cxnLst/>
            <a:rect l="l" t="t" r="r" b="b"/>
            <a:pathLst>
              <a:path w="273050" h="92709">
                <a:moveTo>
                  <a:pt x="0" y="92455"/>
                </a:moveTo>
                <a:lnTo>
                  <a:pt x="273050" y="92455"/>
                </a:lnTo>
                <a:lnTo>
                  <a:pt x="273050" y="0"/>
                </a:lnTo>
                <a:lnTo>
                  <a:pt x="0" y="0"/>
                </a:lnTo>
                <a:lnTo>
                  <a:pt x="0" y="92455"/>
                </a:lnTo>
                <a:close/>
              </a:path>
            </a:pathLst>
          </a:custGeom>
          <a:solidFill>
            <a:srgbClr val="F5DACE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7" name="object 47">
            <a:extLst>
              <a:ext uri="{FF2B5EF4-FFF2-40B4-BE49-F238E27FC236}">
                <a16:creationId xmlns:a16="http://schemas.microsoft.com/office/drawing/2014/main" id="{7D1A62EB-3020-4E68-9A03-FB1E03C66F05}"/>
              </a:ext>
            </a:extLst>
          </p:cNvPr>
          <p:cNvSpPr/>
          <p:nvPr/>
        </p:nvSpPr>
        <p:spPr>
          <a:xfrm>
            <a:off x="304186" y="483641"/>
            <a:ext cx="240926" cy="81803"/>
          </a:xfrm>
          <a:custGeom>
            <a:avLst/>
            <a:gdLst/>
            <a:ahLst/>
            <a:cxnLst/>
            <a:rect l="l" t="t" r="r" b="b"/>
            <a:pathLst>
              <a:path w="273050" h="92709">
                <a:moveTo>
                  <a:pt x="0" y="92455"/>
                </a:moveTo>
                <a:lnTo>
                  <a:pt x="273050" y="92455"/>
                </a:lnTo>
                <a:lnTo>
                  <a:pt x="273050" y="0"/>
                </a:lnTo>
                <a:lnTo>
                  <a:pt x="0" y="0"/>
                </a:lnTo>
                <a:lnTo>
                  <a:pt x="0" y="92455"/>
                </a:lnTo>
                <a:close/>
              </a:path>
            </a:pathLst>
          </a:custGeom>
          <a:ln w="127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0" name="object 48">
            <a:extLst>
              <a:ext uri="{FF2B5EF4-FFF2-40B4-BE49-F238E27FC236}">
                <a16:creationId xmlns:a16="http://schemas.microsoft.com/office/drawing/2014/main" id="{657C0243-E439-4FFE-B326-7BCD3A0F7E1C}"/>
              </a:ext>
            </a:extLst>
          </p:cNvPr>
          <p:cNvSpPr txBox="1"/>
          <p:nvPr/>
        </p:nvSpPr>
        <p:spPr>
          <a:xfrm>
            <a:off x="566269" y="179559"/>
            <a:ext cx="1896972" cy="442881"/>
          </a:xfrm>
          <a:prstGeom prst="rect">
            <a:avLst/>
          </a:prstGeom>
        </p:spPr>
        <p:txBody>
          <a:bodyPr vert="horz" wrap="square" lIns="0" tIns="34738" rIns="0" bIns="0" rtlCol="0">
            <a:spAutoFit/>
          </a:bodyPr>
          <a:lstStyle/>
          <a:p>
            <a:pPr marL="11206">
              <a:spcBef>
                <a:spcPts val="274"/>
              </a:spcBef>
            </a:pPr>
            <a:r>
              <a:rPr sz="800" spc="57" dirty="0">
                <a:latin typeface="Arial"/>
                <a:cs typeface="Arial"/>
              </a:rPr>
              <a:t>=</a:t>
            </a:r>
            <a:r>
              <a:rPr sz="800" spc="-15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Community </a:t>
            </a:r>
            <a:r>
              <a:rPr sz="800" spc="-9" dirty="0">
                <a:latin typeface="Arial"/>
                <a:cs typeface="Arial"/>
              </a:rPr>
              <a:t>Health Agencies</a:t>
            </a:r>
            <a:endParaRPr sz="800" dirty="0">
              <a:latin typeface="Arial"/>
              <a:cs typeface="Arial"/>
            </a:endParaRPr>
          </a:p>
          <a:p>
            <a:pPr marL="11206">
              <a:spcBef>
                <a:spcPts val="190"/>
              </a:spcBef>
            </a:pPr>
            <a:r>
              <a:rPr sz="800" spc="57" dirty="0">
                <a:latin typeface="Arial"/>
                <a:cs typeface="Arial"/>
              </a:rPr>
              <a:t>=</a:t>
            </a:r>
            <a:r>
              <a:rPr sz="800" spc="-110" dirty="0">
                <a:latin typeface="Arial"/>
                <a:cs typeface="Arial"/>
              </a:rPr>
              <a:t> </a:t>
            </a:r>
            <a:r>
              <a:rPr sz="800" spc="-22" dirty="0">
                <a:latin typeface="Arial"/>
                <a:cs typeface="Arial"/>
              </a:rPr>
              <a:t>Primary </a:t>
            </a:r>
            <a:r>
              <a:rPr sz="800" spc="-18" dirty="0">
                <a:latin typeface="Arial"/>
                <a:cs typeface="Arial"/>
              </a:rPr>
              <a:t>Care Providers</a:t>
            </a:r>
            <a:endParaRPr sz="800" dirty="0">
              <a:latin typeface="Arial"/>
              <a:cs typeface="Arial"/>
            </a:endParaRPr>
          </a:p>
          <a:p>
            <a:pPr marL="11206">
              <a:spcBef>
                <a:spcPts val="128"/>
              </a:spcBef>
            </a:pPr>
            <a:r>
              <a:rPr sz="800" spc="57" dirty="0">
                <a:latin typeface="Arial"/>
                <a:cs typeface="Arial"/>
              </a:rPr>
              <a:t>=</a:t>
            </a:r>
            <a:r>
              <a:rPr sz="800" spc="-53" dirty="0">
                <a:latin typeface="Arial"/>
                <a:cs typeface="Arial"/>
              </a:rPr>
              <a:t> </a:t>
            </a:r>
            <a:r>
              <a:rPr sz="800" spc="-13" dirty="0">
                <a:latin typeface="Arial"/>
                <a:cs typeface="Arial"/>
              </a:rPr>
              <a:t>Specialized</a:t>
            </a:r>
            <a:r>
              <a:rPr sz="800" spc="-49" dirty="0">
                <a:latin typeface="Arial"/>
                <a:cs typeface="Arial"/>
              </a:rPr>
              <a:t> </a:t>
            </a:r>
            <a:r>
              <a:rPr sz="800" spc="18" dirty="0">
                <a:latin typeface="Arial"/>
                <a:cs typeface="Arial"/>
              </a:rPr>
              <a:t>or</a:t>
            </a:r>
            <a:r>
              <a:rPr sz="800" spc="-71" dirty="0">
                <a:latin typeface="Arial"/>
                <a:cs typeface="Arial"/>
              </a:rPr>
              <a:t> </a:t>
            </a:r>
            <a:r>
              <a:rPr sz="800" spc="-22" dirty="0">
                <a:latin typeface="Arial"/>
                <a:cs typeface="Arial"/>
              </a:rPr>
              <a:t>Tertiary</a:t>
            </a:r>
            <a:r>
              <a:rPr sz="800" spc="-49" dirty="0">
                <a:latin typeface="Arial"/>
                <a:cs typeface="Arial"/>
              </a:rPr>
              <a:t> </a:t>
            </a:r>
            <a:r>
              <a:rPr sz="800" spc="-18" dirty="0">
                <a:latin typeface="Arial"/>
                <a:cs typeface="Arial"/>
              </a:rPr>
              <a:t>Care</a:t>
            </a:r>
            <a:r>
              <a:rPr sz="800" spc="-49" dirty="0">
                <a:latin typeface="Arial"/>
                <a:cs typeface="Arial"/>
              </a:rPr>
              <a:t> </a:t>
            </a:r>
            <a:r>
              <a:rPr sz="800" spc="-18" dirty="0">
                <a:latin typeface="Arial"/>
                <a:cs typeface="Arial"/>
              </a:rPr>
              <a:t>Providers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30" name="object 62">
            <a:extLst>
              <a:ext uri="{FF2B5EF4-FFF2-40B4-BE49-F238E27FC236}">
                <a16:creationId xmlns:a16="http://schemas.microsoft.com/office/drawing/2014/main" id="{CE59D3DA-156C-4D20-89CD-209DE654EE28}"/>
              </a:ext>
            </a:extLst>
          </p:cNvPr>
          <p:cNvSpPr txBox="1"/>
          <p:nvPr/>
        </p:nvSpPr>
        <p:spPr>
          <a:xfrm>
            <a:off x="6415388" y="1295400"/>
            <a:ext cx="5269677" cy="3691433"/>
          </a:xfrm>
          <a:prstGeom prst="rect">
            <a:avLst/>
          </a:prstGeom>
          <a:solidFill>
            <a:srgbClr val="FFF1D9"/>
          </a:solidFill>
          <a:ln w="25400">
            <a:solidFill>
              <a:srgbClr val="FDB913"/>
            </a:solidFill>
          </a:ln>
        </p:spPr>
        <p:txBody>
          <a:bodyPr vert="horz" wrap="square" lIns="0" tIns="61632" rIns="0" bIns="0" rtlCol="0">
            <a:spAutoFit/>
          </a:bodyPr>
          <a:lstStyle/>
          <a:p>
            <a:pPr algn="ctr">
              <a:spcBef>
                <a:spcPts val="485"/>
              </a:spcBef>
            </a:pPr>
            <a:r>
              <a:rPr sz="1200" b="1" spc="-18" dirty="0">
                <a:latin typeface="Lucida Sans"/>
                <a:cs typeface="Lucida Sans"/>
              </a:rPr>
              <a:t>Primary </a:t>
            </a:r>
            <a:r>
              <a:rPr sz="1200" b="1" spc="-9" dirty="0">
                <a:latin typeface="Lucida Sans"/>
                <a:cs typeface="Lucida Sans"/>
              </a:rPr>
              <a:t>Care</a:t>
            </a:r>
            <a:r>
              <a:rPr sz="1200" b="1" spc="-93" dirty="0">
                <a:latin typeface="Lucida Sans"/>
                <a:cs typeface="Lucida Sans"/>
              </a:rPr>
              <a:t> </a:t>
            </a:r>
            <a:r>
              <a:rPr sz="1200" b="1" spc="-31" dirty="0">
                <a:latin typeface="Lucida Sans"/>
                <a:cs typeface="Lucida Sans"/>
              </a:rPr>
              <a:t>Assessment/Interventions</a:t>
            </a:r>
            <a:endParaRPr sz="1200" dirty="0">
              <a:latin typeface="Lucida Sans"/>
              <a:cs typeface="Lucida Sans"/>
            </a:endParaRPr>
          </a:p>
          <a:p>
            <a:pPr marL="263352" marR="91892" indent="-201717">
              <a:spcBef>
                <a:spcPts val="361"/>
              </a:spcBef>
              <a:buAutoNum type="arabicPeriod"/>
              <a:tabLst>
                <a:tab pos="263352" algn="l"/>
              </a:tabLst>
            </a:pPr>
            <a:r>
              <a:rPr sz="1000" spc="31" dirty="0">
                <a:latin typeface="Arial"/>
                <a:cs typeface="Arial"/>
              </a:rPr>
              <a:t>Obtain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relevant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medical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history,</a:t>
            </a:r>
            <a:r>
              <a:rPr sz="1000" spc="-49" dirty="0">
                <a:latin typeface="Arial"/>
                <a:cs typeface="Arial"/>
              </a:rPr>
              <a:t> </a:t>
            </a:r>
            <a:r>
              <a:rPr sz="1000" spc="13" dirty="0">
                <a:latin typeface="Arial"/>
                <a:cs typeface="Arial"/>
              </a:rPr>
              <a:t>history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31" dirty="0">
                <a:latin typeface="Arial"/>
                <a:cs typeface="Arial"/>
              </a:rPr>
              <a:t>of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falls,</a:t>
            </a:r>
            <a:r>
              <a:rPr sz="1000" spc="-49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physical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examination,  </a:t>
            </a:r>
            <a:r>
              <a:rPr sz="1000" spc="31" dirty="0">
                <a:latin typeface="Arial"/>
                <a:cs typeface="Arial"/>
              </a:rPr>
              <a:t>including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cognitive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and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18" dirty="0">
                <a:latin typeface="Arial"/>
                <a:cs typeface="Arial"/>
              </a:rPr>
              <a:t>functional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-9" dirty="0">
                <a:latin typeface="Arial"/>
                <a:cs typeface="Arial"/>
              </a:rPr>
              <a:t>assessment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40" dirty="0">
                <a:latin typeface="Arial"/>
                <a:cs typeface="Arial"/>
              </a:rPr>
              <a:t>to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identify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31" dirty="0">
                <a:latin typeface="Arial"/>
                <a:cs typeface="Arial"/>
              </a:rPr>
              <a:t>root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-9" dirty="0">
                <a:latin typeface="Arial"/>
                <a:cs typeface="Arial"/>
              </a:rPr>
              <a:t>cause.</a:t>
            </a:r>
            <a:endParaRPr sz="1000" dirty="0">
              <a:latin typeface="Arial"/>
              <a:cs typeface="Arial"/>
            </a:endParaRPr>
          </a:p>
          <a:p>
            <a:pPr marL="263352" marR="86290" indent="-201717">
              <a:spcBef>
                <a:spcPts val="397"/>
              </a:spcBef>
              <a:buAutoNum type="arabicPeriod"/>
              <a:tabLst>
                <a:tab pos="263352" algn="l"/>
              </a:tabLst>
            </a:pPr>
            <a:r>
              <a:rPr sz="1000" spc="22" dirty="0">
                <a:latin typeface="Arial"/>
                <a:cs typeface="Arial"/>
              </a:rPr>
              <a:t>Determine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u="sng" spc="18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multifactorial</a:t>
            </a:r>
            <a:r>
              <a:rPr sz="1000" u="sng" spc="-2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fall</a:t>
            </a:r>
            <a:r>
              <a:rPr sz="1000" u="sng" spc="-2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risk</a:t>
            </a:r>
            <a:r>
              <a:rPr sz="1000" u="sng" spc="-2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26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by</a:t>
            </a:r>
            <a:r>
              <a:rPr sz="1000" u="sng" spc="-2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-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assessing</a:t>
            </a:r>
            <a:r>
              <a:rPr sz="1000" spc="-9" dirty="0">
                <a:latin typeface="Arial"/>
                <a:cs typeface="Arial"/>
              </a:rPr>
              <a:t>: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(see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26" dirty="0">
                <a:solidFill>
                  <a:srgbClr val="D2232A"/>
                </a:solidFill>
                <a:latin typeface="Arial"/>
                <a:cs typeface="Arial"/>
              </a:rPr>
              <a:t>Guide</a:t>
            </a:r>
            <a:r>
              <a:rPr sz="1000" spc="-22" dirty="0">
                <a:solidFill>
                  <a:srgbClr val="D2232A"/>
                </a:solidFill>
                <a:latin typeface="Arial"/>
                <a:cs typeface="Arial"/>
              </a:rPr>
              <a:t> </a:t>
            </a:r>
            <a:r>
              <a:rPr sz="1000" spc="31" dirty="0">
                <a:latin typeface="Arial"/>
                <a:cs typeface="Arial"/>
              </a:rPr>
              <a:t>on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reverse) </a:t>
            </a:r>
            <a:r>
              <a:rPr sz="1000" spc="-4" dirty="0">
                <a:solidFill>
                  <a:srgbClr val="D2232A"/>
                </a:solidFill>
                <a:latin typeface="Arial"/>
                <a:cs typeface="Arial"/>
              </a:rPr>
              <a:t> </a:t>
            </a:r>
            <a:r>
              <a:rPr sz="1000" spc="26" dirty="0">
                <a:solidFill>
                  <a:srgbClr val="D2232A"/>
                </a:solidFill>
                <a:latin typeface="Arial"/>
                <a:cs typeface="Arial"/>
              </a:rPr>
              <a:t>including: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Arial"/>
              <a:cs typeface="Arial"/>
            </a:endParaRPr>
          </a:p>
          <a:p>
            <a:pPr>
              <a:spcBef>
                <a:spcPts val="18"/>
              </a:spcBef>
              <a:buFont typeface="Arial"/>
              <a:buAutoNum type="arabicPeriod"/>
            </a:pPr>
            <a:endParaRPr sz="1050" dirty="0">
              <a:latin typeface="Arial"/>
              <a:cs typeface="Arial"/>
            </a:endParaRPr>
          </a:p>
          <a:p>
            <a:pPr marL="465069" lvl="1" indent="-201717">
              <a:buAutoNum type="alphaLcPeriod" startAt="4"/>
              <a:tabLst>
                <a:tab pos="465069" algn="l"/>
              </a:tabLst>
            </a:pPr>
            <a:r>
              <a:rPr sz="1000" spc="-9" dirty="0">
                <a:latin typeface="Arial"/>
                <a:cs typeface="Arial"/>
              </a:rPr>
              <a:t>Visual</a:t>
            </a:r>
            <a:r>
              <a:rPr sz="1000" spc="-31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acuity</a:t>
            </a:r>
            <a:endParaRPr sz="1000" dirty="0">
              <a:latin typeface="Arial"/>
              <a:cs typeface="Arial"/>
            </a:endParaRPr>
          </a:p>
          <a:p>
            <a:pPr marL="465069" lvl="1" indent="-201717">
              <a:spcBef>
                <a:spcPts val="397"/>
              </a:spcBef>
              <a:buAutoNum type="alphaLcPeriod" startAt="4"/>
              <a:tabLst>
                <a:tab pos="465069" algn="l"/>
              </a:tabLst>
            </a:pPr>
            <a:r>
              <a:rPr sz="1000" spc="31" dirty="0">
                <a:latin typeface="Arial"/>
                <a:cs typeface="Arial"/>
              </a:rPr>
              <a:t>Other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neurological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18" dirty="0">
                <a:latin typeface="Arial"/>
                <a:cs typeface="Arial"/>
              </a:rPr>
              <a:t>impairments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and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13" dirty="0">
                <a:latin typeface="Arial"/>
                <a:cs typeface="Arial"/>
              </a:rPr>
              <a:t>refer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appropriately</a:t>
            </a:r>
            <a:endParaRPr sz="1000" dirty="0">
              <a:latin typeface="Arial"/>
              <a:cs typeface="Arial"/>
            </a:endParaRPr>
          </a:p>
          <a:p>
            <a:pPr marL="465069" marR="136719" lvl="1" indent="-201717">
              <a:spcBef>
                <a:spcPts val="397"/>
              </a:spcBef>
              <a:buAutoNum type="alphaLcPeriod" startAt="4"/>
              <a:tabLst>
                <a:tab pos="464509" algn="l"/>
                <a:tab pos="465069" algn="l"/>
              </a:tabLst>
            </a:pPr>
            <a:r>
              <a:rPr sz="1000" spc="13" dirty="0">
                <a:latin typeface="Arial"/>
                <a:cs typeface="Arial"/>
              </a:rPr>
              <a:t>Bone health; </a:t>
            </a:r>
            <a:r>
              <a:rPr sz="1000" spc="-35" dirty="0">
                <a:latin typeface="Arial"/>
                <a:cs typeface="Arial"/>
              </a:rPr>
              <a:t>assess </a:t>
            </a:r>
            <a:r>
              <a:rPr sz="1000" spc="13" dirty="0">
                <a:latin typeface="Arial"/>
                <a:cs typeface="Arial"/>
              </a:rPr>
              <a:t>calcium </a:t>
            </a:r>
            <a:r>
              <a:rPr sz="1000" spc="4" dirty="0">
                <a:latin typeface="Arial"/>
                <a:cs typeface="Arial"/>
              </a:rPr>
              <a:t>intake, </a:t>
            </a:r>
            <a:r>
              <a:rPr sz="1000" spc="9" dirty="0">
                <a:latin typeface="Arial"/>
                <a:cs typeface="Arial"/>
              </a:rPr>
              <a:t>fracture </a:t>
            </a:r>
            <a:r>
              <a:rPr sz="1000" dirty="0">
                <a:latin typeface="Arial"/>
                <a:cs typeface="Arial"/>
              </a:rPr>
              <a:t>risk </a:t>
            </a:r>
            <a:r>
              <a:rPr sz="1000" spc="22" dirty="0">
                <a:latin typeface="Arial"/>
                <a:cs typeface="Arial"/>
              </a:rPr>
              <a:t>and nutritional  </a:t>
            </a:r>
            <a:r>
              <a:rPr sz="1000" dirty="0">
                <a:latin typeface="Arial"/>
                <a:cs typeface="Arial"/>
              </a:rPr>
              <a:t>review.</a:t>
            </a:r>
            <a:r>
              <a:rPr sz="1000" spc="-49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Supplement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13" dirty="0">
                <a:latin typeface="Arial"/>
                <a:cs typeface="Arial"/>
              </a:rPr>
              <a:t>vitamin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-18" dirty="0">
                <a:latin typeface="Arial"/>
                <a:cs typeface="Arial"/>
              </a:rPr>
              <a:t>D.</a:t>
            </a:r>
            <a:r>
              <a:rPr sz="1000" spc="-49" dirty="0">
                <a:latin typeface="Arial"/>
                <a:cs typeface="Arial"/>
              </a:rPr>
              <a:t> </a:t>
            </a:r>
            <a:r>
              <a:rPr sz="1000" spc="13" dirty="0">
                <a:latin typeface="Arial"/>
                <a:cs typeface="Arial"/>
              </a:rPr>
              <a:t>Consider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13" dirty="0">
                <a:latin typeface="Arial"/>
                <a:cs typeface="Arial"/>
              </a:rPr>
              <a:t>calcium</a:t>
            </a:r>
            <a:r>
              <a:rPr sz="1000" spc="-18" dirty="0">
                <a:latin typeface="Arial"/>
                <a:cs typeface="Arial"/>
              </a:rPr>
              <a:t> </a:t>
            </a:r>
            <a:r>
              <a:rPr sz="1000" spc="31" dirty="0">
                <a:latin typeface="Arial"/>
                <a:cs typeface="Arial"/>
              </a:rPr>
              <a:t>&amp;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13" dirty="0">
                <a:latin typeface="Arial"/>
                <a:cs typeface="Arial"/>
              </a:rPr>
              <a:t>BMD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13" dirty="0">
                <a:latin typeface="Arial"/>
                <a:cs typeface="Arial"/>
              </a:rPr>
              <a:t>testing.  </a:t>
            </a:r>
            <a:r>
              <a:rPr sz="1000" spc="-22" dirty="0">
                <a:latin typeface="Arial"/>
                <a:cs typeface="Arial"/>
              </a:rPr>
              <a:t>Treat </a:t>
            </a:r>
            <a:r>
              <a:rPr sz="1000" spc="-35" dirty="0">
                <a:latin typeface="Arial"/>
                <a:cs typeface="Arial"/>
              </a:rPr>
              <a:t>as </a:t>
            </a:r>
            <a:r>
              <a:rPr sz="1000" spc="35" dirty="0">
                <a:latin typeface="Arial"/>
                <a:cs typeface="Arial"/>
              </a:rPr>
              <a:t>per</a:t>
            </a:r>
            <a:r>
              <a:rPr sz="1000" spc="35" dirty="0">
                <a:solidFill>
                  <a:srgbClr val="205E9E"/>
                </a:solidFill>
                <a:latin typeface="Arial"/>
                <a:cs typeface="Arial"/>
              </a:rPr>
              <a:t> </a:t>
            </a:r>
            <a:r>
              <a:rPr sz="1000" u="sng" spc="9" dirty="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Arial"/>
                <a:cs typeface="Arial"/>
                <a:hlinkClick r:id="rId16"/>
              </a:rPr>
              <a:t>www.osteoporosis.ca</a:t>
            </a:r>
            <a:r>
              <a:rPr sz="1000" spc="-93" dirty="0">
                <a:solidFill>
                  <a:srgbClr val="205E9E"/>
                </a:solidFill>
                <a:latin typeface="Arial"/>
                <a:cs typeface="Arial"/>
                <a:hlinkClick r:id="rId16"/>
              </a:rPr>
              <a:t> </a:t>
            </a:r>
            <a:r>
              <a:rPr sz="1000" spc="18" dirty="0">
                <a:latin typeface="Arial"/>
                <a:cs typeface="Arial"/>
              </a:rPr>
              <a:t>guidelines.</a:t>
            </a:r>
            <a:endParaRPr sz="1000" dirty="0">
              <a:latin typeface="Arial"/>
              <a:cs typeface="Arial"/>
            </a:endParaRPr>
          </a:p>
          <a:p>
            <a:pPr marL="465069" lvl="1" indent="-201717">
              <a:spcBef>
                <a:spcPts val="397"/>
              </a:spcBef>
              <a:buAutoNum type="alphaLcPeriod" startAt="4"/>
              <a:tabLst>
                <a:tab pos="465069" algn="l"/>
              </a:tabLst>
            </a:pPr>
            <a:r>
              <a:rPr sz="1000" spc="-9" dirty="0">
                <a:latin typeface="Arial"/>
                <a:cs typeface="Arial"/>
              </a:rPr>
              <a:t>Feet </a:t>
            </a:r>
            <a:r>
              <a:rPr sz="1000" spc="22" dirty="0">
                <a:latin typeface="Arial"/>
                <a:cs typeface="Arial"/>
              </a:rPr>
              <a:t>and</a:t>
            </a:r>
            <a:r>
              <a:rPr sz="1000" spc="-115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footwear</a:t>
            </a:r>
            <a:endParaRPr sz="1000" dirty="0">
              <a:latin typeface="Arial"/>
              <a:cs typeface="Arial"/>
            </a:endParaRPr>
          </a:p>
          <a:p>
            <a:pPr marL="465069" marR="199475" lvl="1" indent="-201717">
              <a:spcBef>
                <a:spcPts val="397"/>
              </a:spcBef>
              <a:buAutoNum type="alphaLcPeriod" startAt="4"/>
              <a:tabLst>
                <a:tab pos="465069" algn="l"/>
              </a:tabLst>
            </a:pPr>
            <a:r>
              <a:rPr sz="1000" spc="9" dirty="0">
                <a:latin typeface="Arial"/>
                <a:cs typeface="Arial"/>
              </a:rPr>
              <a:t>Environmental </a:t>
            </a:r>
            <a:r>
              <a:rPr sz="1000" spc="-4" dirty="0">
                <a:latin typeface="Arial"/>
                <a:cs typeface="Arial"/>
              </a:rPr>
              <a:t>hazards: </a:t>
            </a:r>
            <a:r>
              <a:rPr sz="1000" spc="-26" dirty="0">
                <a:latin typeface="Arial"/>
                <a:cs typeface="Arial"/>
              </a:rPr>
              <a:t>You </a:t>
            </a:r>
            <a:r>
              <a:rPr sz="1000" spc="-9" dirty="0">
                <a:latin typeface="Arial"/>
                <a:cs typeface="Arial"/>
              </a:rPr>
              <a:t>Can Prevent </a:t>
            </a:r>
            <a:r>
              <a:rPr sz="1000" spc="-22" dirty="0">
                <a:latin typeface="Arial"/>
                <a:cs typeface="Arial"/>
              </a:rPr>
              <a:t>Falls </a:t>
            </a:r>
            <a:r>
              <a:rPr sz="1000" spc="-4" dirty="0">
                <a:latin typeface="Arial"/>
                <a:cs typeface="Arial"/>
              </a:rPr>
              <a:t>(Public </a:t>
            </a:r>
            <a:r>
              <a:rPr sz="1000" spc="4" dirty="0">
                <a:latin typeface="Arial"/>
                <a:cs typeface="Arial"/>
              </a:rPr>
              <a:t>Health)</a:t>
            </a:r>
            <a:r>
              <a:rPr sz="1000" spc="-101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at </a:t>
            </a:r>
            <a:r>
              <a:rPr sz="1000" u="sng" dirty="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4" dirty="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Arial"/>
                <a:cs typeface="Arial"/>
                <a:hlinkClick r:id="rId4"/>
              </a:rPr>
              <a:t>www.stopfalls.ca</a:t>
            </a:r>
            <a:endParaRPr sz="1000" dirty="0">
              <a:latin typeface="Arial"/>
              <a:cs typeface="Arial"/>
            </a:endParaRPr>
          </a:p>
          <a:p>
            <a:pPr marL="263352">
              <a:spcBef>
                <a:spcPts val="397"/>
              </a:spcBef>
              <a:tabLst>
                <a:tab pos="464509" algn="l"/>
              </a:tabLst>
            </a:pPr>
            <a:r>
              <a:rPr sz="1000" spc="4" dirty="0">
                <a:latin typeface="Arial"/>
                <a:cs typeface="Arial"/>
              </a:rPr>
              <a:t>i.	</a:t>
            </a:r>
            <a:r>
              <a:rPr sz="1000" spc="9" dirty="0">
                <a:latin typeface="Arial"/>
                <a:cs typeface="Arial"/>
              </a:rPr>
              <a:t>Depression </a:t>
            </a:r>
            <a:r>
              <a:rPr sz="1000" spc="31" dirty="0">
                <a:latin typeface="Arial"/>
                <a:cs typeface="Arial"/>
              </a:rPr>
              <a:t>&amp; </a:t>
            </a:r>
            <a:r>
              <a:rPr sz="1000" spc="4" dirty="0">
                <a:latin typeface="Arial"/>
                <a:cs typeface="Arial"/>
              </a:rPr>
              <a:t>Behavioural </a:t>
            </a:r>
            <a:r>
              <a:rPr sz="1000" spc="-35" dirty="0">
                <a:latin typeface="Arial"/>
                <a:cs typeface="Arial"/>
              </a:rPr>
              <a:t>Risk </a:t>
            </a:r>
            <a:r>
              <a:rPr sz="1000" spc="-9" dirty="0">
                <a:latin typeface="Arial"/>
                <a:cs typeface="Arial"/>
              </a:rPr>
              <a:t>Factors </a:t>
            </a:r>
            <a:r>
              <a:rPr sz="1000" spc="4" dirty="0">
                <a:latin typeface="Arial"/>
                <a:cs typeface="Arial"/>
              </a:rPr>
              <a:t>i.e.:</a:t>
            </a:r>
            <a:r>
              <a:rPr sz="1000" spc="-154" dirty="0">
                <a:latin typeface="Arial"/>
                <a:cs typeface="Arial"/>
              </a:rPr>
              <a:t> </a:t>
            </a:r>
            <a:r>
              <a:rPr sz="1000" spc="-22" dirty="0">
                <a:latin typeface="Arial"/>
                <a:cs typeface="Arial"/>
              </a:rPr>
              <a:t>ETOH.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31" name="object 63">
            <a:extLst>
              <a:ext uri="{FF2B5EF4-FFF2-40B4-BE49-F238E27FC236}">
                <a16:creationId xmlns:a16="http://schemas.microsoft.com/office/drawing/2014/main" id="{FE20DACC-9C97-4361-9A12-E626D7CD6910}"/>
              </a:ext>
            </a:extLst>
          </p:cNvPr>
          <p:cNvSpPr txBox="1"/>
          <p:nvPr/>
        </p:nvSpPr>
        <p:spPr>
          <a:xfrm>
            <a:off x="6626021" y="2164690"/>
            <a:ext cx="4676935" cy="1128514"/>
          </a:xfrm>
          <a:prstGeom prst="rect">
            <a:avLst/>
          </a:prstGeom>
          <a:solidFill>
            <a:srgbClr val="FFFFFF"/>
          </a:solidFill>
          <a:ln w="12700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40379" indent="-202277">
              <a:lnSpc>
                <a:spcPts val="1015"/>
              </a:lnSpc>
              <a:buClr>
                <a:srgbClr val="000000"/>
              </a:buClr>
              <a:buFont typeface="Arial"/>
              <a:buAutoNum type="alphaLcPeriod"/>
              <a:tabLst>
                <a:tab pos="240379" algn="l"/>
                <a:tab pos="240939" algn="l"/>
              </a:tabLst>
            </a:pPr>
            <a:endParaRPr lang="en-US" sz="200" b="1" spc="-35" dirty="0">
              <a:solidFill>
                <a:srgbClr val="D2232A"/>
              </a:solidFill>
              <a:latin typeface="Arial"/>
              <a:cs typeface="Arial"/>
            </a:endParaRPr>
          </a:p>
          <a:p>
            <a:pPr marL="240379" indent="-202277">
              <a:lnSpc>
                <a:spcPts val="1015"/>
              </a:lnSpc>
              <a:buClr>
                <a:srgbClr val="000000"/>
              </a:buClr>
              <a:buFont typeface="Arial"/>
              <a:buAutoNum type="alphaLcPeriod"/>
              <a:tabLst>
                <a:tab pos="240379" algn="l"/>
                <a:tab pos="240939" algn="l"/>
              </a:tabLst>
            </a:pPr>
            <a:r>
              <a:rPr sz="1000" b="1" spc="-35" dirty="0">
                <a:solidFill>
                  <a:srgbClr val="D2232A"/>
                </a:solidFill>
                <a:latin typeface="Arial"/>
                <a:cs typeface="Arial"/>
              </a:rPr>
              <a:t>P</a:t>
            </a:r>
            <a:r>
              <a:rPr sz="1000" b="1" spc="-35" dirty="0">
                <a:latin typeface="Arial"/>
                <a:cs typeface="Arial"/>
              </a:rPr>
              <a:t>ostural </a:t>
            </a:r>
            <a:r>
              <a:rPr sz="1000" b="1" spc="-18" dirty="0">
                <a:latin typeface="Arial"/>
                <a:cs typeface="Arial"/>
              </a:rPr>
              <a:t>hypotension </a:t>
            </a:r>
            <a:r>
              <a:rPr sz="1000" b="1" spc="-13" dirty="0">
                <a:latin typeface="Arial"/>
                <a:cs typeface="Arial"/>
              </a:rPr>
              <a:t>- </a:t>
            </a:r>
            <a:r>
              <a:rPr sz="1000" spc="13" dirty="0">
                <a:latin typeface="Arial"/>
                <a:cs typeface="Arial"/>
              </a:rPr>
              <a:t>suggest </a:t>
            </a:r>
            <a:r>
              <a:rPr sz="1000" spc="22" dirty="0">
                <a:latin typeface="Arial"/>
                <a:cs typeface="Arial"/>
              </a:rPr>
              <a:t>lying and </a:t>
            </a:r>
            <a:r>
              <a:rPr sz="1000" spc="18" dirty="0">
                <a:latin typeface="Arial"/>
                <a:cs typeface="Arial"/>
              </a:rPr>
              <a:t>standing</a:t>
            </a:r>
            <a:r>
              <a:rPr sz="1000" spc="-176" dirty="0">
                <a:latin typeface="Arial"/>
                <a:cs typeface="Arial"/>
              </a:rPr>
              <a:t> </a:t>
            </a:r>
            <a:r>
              <a:rPr sz="1000" spc="-53" dirty="0">
                <a:latin typeface="Arial"/>
                <a:cs typeface="Arial"/>
              </a:rPr>
              <a:t>BP</a:t>
            </a:r>
            <a:endParaRPr sz="1000" dirty="0">
              <a:latin typeface="Arial"/>
              <a:cs typeface="Arial"/>
            </a:endParaRPr>
          </a:p>
          <a:p>
            <a:pPr marL="240379"/>
            <a:r>
              <a:rPr sz="1000" spc="9" dirty="0">
                <a:latin typeface="Arial"/>
                <a:cs typeface="Arial"/>
              </a:rPr>
              <a:t>(</a:t>
            </a:r>
            <a:r>
              <a:rPr sz="1000" u="sng" spc="9" dirty="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Arial"/>
                <a:cs typeface="Arial"/>
                <a:hlinkClick r:id="rId14"/>
              </a:rPr>
              <a:t>www.posturalhypotension.ca</a:t>
            </a:r>
            <a:r>
              <a:rPr sz="1000" spc="9" dirty="0">
                <a:latin typeface="Arial"/>
                <a:cs typeface="Arial"/>
              </a:rPr>
              <a:t>)</a:t>
            </a:r>
            <a:endParaRPr sz="1000" dirty="0">
              <a:latin typeface="Arial"/>
              <a:cs typeface="Arial"/>
            </a:endParaRPr>
          </a:p>
          <a:p>
            <a:pPr marL="240379" marR="271757" indent="-201717">
              <a:spcBef>
                <a:spcPts val="397"/>
              </a:spcBef>
              <a:buClr>
                <a:srgbClr val="000000"/>
              </a:buClr>
              <a:buFont typeface="Arial"/>
              <a:buAutoNum type="alphaLcPeriod" startAt="2"/>
              <a:tabLst>
                <a:tab pos="240939" algn="l"/>
              </a:tabLst>
            </a:pPr>
            <a:r>
              <a:rPr sz="1000" b="1" spc="-13" dirty="0">
                <a:solidFill>
                  <a:srgbClr val="D2232A"/>
                </a:solidFill>
                <a:latin typeface="Arial"/>
                <a:cs typeface="Arial"/>
              </a:rPr>
              <a:t>P</a:t>
            </a:r>
            <a:r>
              <a:rPr sz="1000" b="1" spc="-13" dirty="0">
                <a:latin typeface="Arial"/>
                <a:cs typeface="Arial"/>
              </a:rPr>
              <a:t>ills/medication:</a:t>
            </a:r>
            <a:r>
              <a:rPr sz="1000" b="1" spc="-26" dirty="0">
                <a:latin typeface="Arial"/>
                <a:cs typeface="Arial"/>
              </a:rPr>
              <a:t> </a:t>
            </a:r>
            <a:r>
              <a:rPr sz="1000" spc="18" dirty="0">
                <a:latin typeface="Arial"/>
                <a:cs typeface="Arial"/>
              </a:rPr>
              <a:t>minimize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18" dirty="0">
                <a:latin typeface="Arial"/>
                <a:cs typeface="Arial"/>
              </a:rPr>
              <a:t>meds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31" dirty="0">
                <a:latin typeface="Arial"/>
                <a:cs typeface="Arial"/>
              </a:rPr>
              <a:t>contributing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40" dirty="0">
                <a:latin typeface="Arial"/>
                <a:cs typeface="Arial"/>
              </a:rPr>
              <a:t>to</a:t>
            </a:r>
            <a:r>
              <a:rPr sz="1000" spc="-31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falls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and  </a:t>
            </a:r>
            <a:r>
              <a:rPr sz="1000" spc="18" dirty="0">
                <a:latin typeface="Arial"/>
                <a:cs typeface="Arial"/>
              </a:rPr>
              <a:t>consider</a:t>
            </a:r>
            <a:r>
              <a:rPr sz="1000" spc="-31" dirty="0">
                <a:latin typeface="Arial"/>
                <a:cs typeface="Arial"/>
              </a:rPr>
              <a:t> </a:t>
            </a:r>
            <a:r>
              <a:rPr sz="1000" spc="13" dirty="0">
                <a:latin typeface="Arial"/>
                <a:cs typeface="Arial"/>
              </a:rPr>
              <a:t>pharmacy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13" dirty="0">
                <a:latin typeface="Arial"/>
                <a:cs typeface="Arial"/>
              </a:rPr>
              <a:t>consult;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optimize</a:t>
            </a:r>
            <a:r>
              <a:rPr sz="1000" spc="-31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pain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management</a:t>
            </a:r>
            <a:endParaRPr sz="1000" dirty="0">
              <a:latin typeface="Arial"/>
              <a:cs typeface="Arial"/>
            </a:endParaRPr>
          </a:p>
          <a:p>
            <a:pPr marL="240379" marR="77325" indent="-201717">
              <a:spcBef>
                <a:spcPts val="397"/>
              </a:spcBef>
              <a:buClr>
                <a:srgbClr val="000000"/>
              </a:buClr>
              <a:buFont typeface="Arial"/>
              <a:buAutoNum type="alphaLcPeriod" startAt="2"/>
              <a:tabLst>
                <a:tab pos="240379" algn="l"/>
                <a:tab pos="240939" algn="l"/>
              </a:tabLst>
            </a:pPr>
            <a:r>
              <a:rPr sz="1000" b="1" spc="-35" dirty="0">
                <a:solidFill>
                  <a:srgbClr val="D2232A"/>
                </a:solidFill>
                <a:latin typeface="Arial"/>
                <a:cs typeface="Arial"/>
              </a:rPr>
              <a:t>P</a:t>
            </a:r>
            <a:r>
              <a:rPr sz="1000" b="1" spc="-35" dirty="0">
                <a:latin typeface="Arial"/>
                <a:cs typeface="Arial"/>
              </a:rPr>
              <a:t>ain,</a:t>
            </a:r>
            <a:r>
              <a:rPr sz="1000" b="1" spc="-26" dirty="0">
                <a:latin typeface="Arial"/>
                <a:cs typeface="Arial"/>
              </a:rPr>
              <a:t> </a:t>
            </a:r>
            <a:r>
              <a:rPr sz="1000" spc="18" dirty="0">
                <a:latin typeface="Arial"/>
                <a:cs typeface="Arial"/>
              </a:rPr>
              <a:t>gait,</a:t>
            </a:r>
            <a:r>
              <a:rPr sz="1000" spc="-53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balance,</a:t>
            </a:r>
            <a:r>
              <a:rPr sz="1000" spc="-53" dirty="0">
                <a:latin typeface="Arial"/>
                <a:cs typeface="Arial"/>
              </a:rPr>
              <a:t> </a:t>
            </a:r>
            <a:r>
              <a:rPr sz="1000" spc="31" dirty="0">
                <a:latin typeface="Arial"/>
                <a:cs typeface="Arial"/>
              </a:rPr>
              <a:t>mobility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and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muscle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18" dirty="0">
                <a:latin typeface="Arial"/>
                <a:cs typeface="Arial"/>
              </a:rPr>
              <a:t>strength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(i.e.:</a:t>
            </a:r>
            <a:r>
              <a:rPr sz="1000" spc="-49" dirty="0">
                <a:latin typeface="Arial"/>
                <a:cs typeface="Arial"/>
              </a:rPr>
              <a:t> </a:t>
            </a:r>
            <a:r>
              <a:rPr sz="1000" spc="-18" dirty="0">
                <a:latin typeface="Arial"/>
                <a:cs typeface="Arial"/>
              </a:rPr>
              <a:t>TUG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35" dirty="0">
                <a:latin typeface="Arial"/>
                <a:cs typeface="Arial"/>
              </a:rPr>
              <a:t>or  </a:t>
            </a:r>
            <a:r>
              <a:rPr sz="1000" spc="26" dirty="0">
                <a:latin typeface="Arial"/>
                <a:cs typeface="Arial"/>
              </a:rPr>
              <a:t>other </a:t>
            </a:r>
            <a:r>
              <a:rPr sz="1000" spc="-9" dirty="0">
                <a:latin typeface="Arial"/>
                <a:cs typeface="Arial"/>
              </a:rPr>
              <a:t>tests). Evaluate </a:t>
            </a:r>
            <a:r>
              <a:rPr sz="1000" spc="18" dirty="0">
                <a:latin typeface="Arial"/>
                <a:cs typeface="Arial"/>
              </a:rPr>
              <a:t>pain-related </a:t>
            </a:r>
            <a:r>
              <a:rPr sz="1000" spc="31" dirty="0">
                <a:latin typeface="Arial"/>
                <a:cs typeface="Arial"/>
              </a:rPr>
              <a:t>mobility: </a:t>
            </a:r>
            <a:r>
              <a:rPr sz="1000" spc="35" dirty="0">
                <a:latin typeface="Arial"/>
                <a:cs typeface="Arial"/>
              </a:rPr>
              <a:t>and/or </a:t>
            </a:r>
            <a:r>
              <a:rPr sz="1000" spc="26" dirty="0">
                <a:latin typeface="Arial"/>
                <a:cs typeface="Arial"/>
              </a:rPr>
              <a:t>need for  </a:t>
            </a:r>
            <a:r>
              <a:rPr sz="1000" spc="31" dirty="0">
                <a:latin typeface="Arial"/>
                <a:cs typeface="Arial"/>
              </a:rPr>
              <a:t>mobility</a:t>
            </a:r>
            <a:r>
              <a:rPr sz="1000" spc="-31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aids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8" name="Arrow: Down 67">
            <a:extLst>
              <a:ext uri="{FF2B5EF4-FFF2-40B4-BE49-F238E27FC236}">
                <a16:creationId xmlns:a16="http://schemas.microsoft.com/office/drawing/2014/main" id="{94BD2112-E145-4F34-A381-3F15B734D7BA}"/>
              </a:ext>
            </a:extLst>
          </p:cNvPr>
          <p:cNvSpPr/>
          <p:nvPr/>
        </p:nvSpPr>
        <p:spPr>
          <a:xfrm>
            <a:off x="2107415" y="2047989"/>
            <a:ext cx="576641" cy="514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9" name="Arrow: Down 68">
            <a:extLst>
              <a:ext uri="{FF2B5EF4-FFF2-40B4-BE49-F238E27FC236}">
                <a16:creationId xmlns:a16="http://schemas.microsoft.com/office/drawing/2014/main" id="{AC61B60A-A43A-43DF-BFC9-F7F66CD48EB6}"/>
              </a:ext>
            </a:extLst>
          </p:cNvPr>
          <p:cNvSpPr/>
          <p:nvPr/>
        </p:nvSpPr>
        <p:spPr>
          <a:xfrm rot="16200000">
            <a:off x="5052269" y="2210373"/>
            <a:ext cx="499980" cy="14132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42378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812599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113052"/>
                </a:solidFill>
                <a:latin typeface="Franklin Gothic Heavy" panose="020B0903020102020204" pitchFamily="34" charset="0"/>
              </a:rPr>
              <a:t>Building a solid Foundation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47145" y="6259792"/>
            <a:ext cx="685800" cy="5937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fld id="{46F4A9B9-BBB5-41F1-B8BA-A8692905374F}" type="slidenum">
              <a:rPr lang="en-CA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27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84E2D3C-1B54-4D7A-ABC8-D1C191AD25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8390338"/>
              </p:ext>
            </p:extLst>
          </p:nvPr>
        </p:nvGraphicFramePr>
        <p:xfrm>
          <a:off x="744854" y="1238296"/>
          <a:ext cx="10075546" cy="5615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3459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9677400" cy="896656"/>
          </a:xfrm>
        </p:spPr>
        <p:txBody>
          <a:bodyPr anchor="ctr">
            <a:normAutofit/>
          </a:bodyPr>
          <a:lstStyle/>
          <a:p>
            <a:r>
              <a:rPr lang="en-CA" dirty="0">
                <a:solidFill>
                  <a:srgbClr val="17375E"/>
                </a:solidFill>
                <a:latin typeface="Franklin Gothic Heavy" panose="020B0903020102020204" pitchFamily="34" charset="0"/>
              </a:rPr>
              <a:t>Part 2:  the 3 Ps </a:t>
            </a:r>
          </a:p>
        </p:txBody>
      </p:sp>
      <p:sp>
        <p:nvSpPr>
          <p:cNvPr id="7" name="Content Placeholder 6"/>
          <p:cNvSpPr>
            <a:spLocks noGrp="1" noChangeArrowheads="1"/>
          </p:cNvSpPr>
          <p:nvPr>
            <p:ph idx="1"/>
          </p:nvPr>
        </p:nvSpPr>
        <p:spPr bwMode="auto">
          <a:xfrm>
            <a:off x="609600" y="896656"/>
            <a:ext cx="10287000" cy="5732744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17375E"/>
            </a:solidFill>
            <a:miter lim="800000"/>
            <a:headEnd/>
            <a:tailEnd/>
          </a:ln>
        </p:spPr>
        <p:txBody>
          <a:bodyPr rot="0" vert="horz" wrap="square" lIns="91440" tIns="45720" rIns="91440" bIns="45720" rtlCol="0" anchor="ctr" anchorCtr="0" upright="1">
            <a:noAutofit/>
          </a:bodyPr>
          <a:lstStyle/>
          <a:p>
            <a:pPr marL="179996" indent="-50398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>
                <a:solidFill>
                  <a:sysClr val="windowText" lastClr="000000"/>
                </a:solidFill>
                <a:latin typeface="Franklin Gothic Demi" panose="020B0703020102020204" pitchFamily="34" charset="0"/>
                <a:ea typeface="Times New Roman"/>
                <a:cs typeface="Times New Roman"/>
              </a:rPr>
              <a:t>1</a:t>
            </a:r>
            <a:r>
              <a:rPr lang="en-CA" sz="2000" dirty="0">
                <a:solidFill>
                  <a:sysClr val="windowText" lastClr="000000"/>
                </a:solidFill>
                <a:effectLst/>
                <a:latin typeface="Franklin Gothic Demi" panose="020B0703020102020204" pitchFamily="34" charset="0"/>
                <a:ea typeface="Times New Roman"/>
                <a:cs typeface="Times New Roman"/>
              </a:rPr>
              <a:t>. Obtain relevant medical history, history of falls, physical examination, including cognitive and functional assessment to identify root cause.</a:t>
            </a:r>
            <a:endParaRPr lang="en-CA" sz="2000" dirty="0">
              <a:solidFill>
                <a:sysClr val="windowText" lastClr="000000"/>
              </a:solidFill>
              <a:latin typeface="Franklin Gothic Demi" panose="020B0703020102020204" pitchFamily="34" charset="0"/>
              <a:ea typeface="Times New Roman"/>
              <a:cs typeface="Times New Roman"/>
            </a:endParaRPr>
          </a:p>
          <a:p>
            <a:pPr marL="179996" indent="-50398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>
                <a:solidFill>
                  <a:sysClr val="windowText" lastClr="000000"/>
                </a:solidFill>
                <a:effectLst/>
                <a:latin typeface="Franklin Gothic Demi" panose="020B0703020102020204" pitchFamily="34" charset="0"/>
                <a:ea typeface="Times New Roman"/>
                <a:cs typeface="Times New Roman"/>
              </a:rPr>
              <a:t>2. Determine multifactorial fall risk by assessing: (see assessment checklist on reverse)</a:t>
            </a:r>
          </a:p>
          <a:p>
            <a:pPr marL="450839" lvl="1" indent="-360354">
              <a:lnSpc>
                <a:spcPct val="115000"/>
              </a:lnSpc>
              <a:spcAft>
                <a:spcPts val="0"/>
              </a:spcAft>
              <a:buClrTx/>
              <a:buSzPct val="90000"/>
              <a:buFont typeface="+mj-lt"/>
              <a:buAutoNum type="alphaLcPeriod"/>
            </a:pPr>
            <a:r>
              <a:rPr lang="en-CA" sz="2400" b="1" u="sng" dirty="0">
                <a:solidFill>
                  <a:srgbClr val="C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P</a:t>
            </a:r>
            <a:r>
              <a:rPr lang="en-CA" sz="2400" b="1" u="sng" dirty="0">
                <a:solidFill>
                  <a:sysClr val="windowText" lastClr="0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ostural hypotension</a:t>
            </a:r>
            <a:r>
              <a:rPr lang="en-CA" sz="2400" b="1" u="sng" dirty="0">
                <a:solidFill>
                  <a:schemeClr val="bg1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 </a:t>
            </a:r>
            <a:r>
              <a:rPr lang="en-CA" sz="2400" b="1" dirty="0">
                <a:solidFill>
                  <a:schemeClr val="bg1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                                                                     </a:t>
            </a:r>
          </a:p>
          <a:p>
            <a:pPr marL="364798" lvl="2" indent="0">
              <a:lnSpc>
                <a:spcPct val="115000"/>
              </a:lnSpc>
              <a:spcAft>
                <a:spcPts val="0"/>
              </a:spcAft>
              <a:buClrTx/>
              <a:buSzPct val="90000"/>
              <a:buNone/>
            </a:pPr>
            <a:r>
              <a:rPr lang="en-CA" sz="2000" b="1" dirty="0">
                <a:solidFill>
                  <a:schemeClr val="bg1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 </a:t>
            </a:r>
            <a:r>
              <a:rPr lang="en-CA" sz="2000" b="1" dirty="0">
                <a:solidFill>
                  <a:sysClr val="windowText" lastClr="0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-  </a:t>
            </a:r>
            <a:r>
              <a:rPr lang="en-CA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Heart rate and rhythm </a:t>
            </a:r>
            <a:endParaRPr lang="en-CA" sz="1600" dirty="0">
              <a:solidFill>
                <a:sysClr val="windowText" lastClr="000000"/>
              </a:solidFill>
              <a:latin typeface="Franklin Gothic Medium" panose="020B0603020102020204" pitchFamily="34" charset="0"/>
              <a:ea typeface="Times New Roman"/>
              <a:cs typeface="Times New Roman"/>
            </a:endParaRPr>
          </a:p>
          <a:p>
            <a:pPr marL="450839" lvl="1" indent="-360354">
              <a:lnSpc>
                <a:spcPct val="115000"/>
              </a:lnSpc>
              <a:spcAft>
                <a:spcPts val="0"/>
              </a:spcAft>
              <a:buClrTx/>
              <a:buSzPct val="90000"/>
              <a:buFont typeface="+mj-lt"/>
              <a:buAutoNum type="alphaLcPeriod"/>
            </a:pPr>
            <a:r>
              <a:rPr lang="en-CA" dirty="0">
                <a:solidFill>
                  <a:srgbClr val="C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P</a:t>
            </a:r>
            <a:r>
              <a:rPr lang="en-CA" dirty="0">
                <a:solidFill>
                  <a:sysClr val="windowText" lastClr="0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ills/Medication: minimize meds contributing to falls and consider pharmacy consult; optimize pain management</a:t>
            </a:r>
          </a:p>
          <a:p>
            <a:pPr marL="450839" lvl="1" indent="-360354">
              <a:lnSpc>
                <a:spcPct val="115000"/>
              </a:lnSpc>
              <a:spcAft>
                <a:spcPts val="0"/>
              </a:spcAft>
              <a:buClrTx/>
              <a:buSzPct val="90000"/>
              <a:buFont typeface="+mj-lt"/>
              <a:buAutoNum type="alphaLcPeriod"/>
            </a:pPr>
            <a:r>
              <a:rPr lang="en-CA" dirty="0">
                <a:solidFill>
                  <a:srgbClr val="C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P</a:t>
            </a:r>
            <a:r>
              <a:rPr lang="en-CA" dirty="0">
                <a:solidFill>
                  <a:sysClr val="windowText" lastClr="0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ain, gait, balance, mobility and muscle strength (i.e. TUG or other tests).  Evaluate pain-related mobility: consider referral for appropriate mobility aids</a:t>
            </a:r>
            <a:r>
              <a:rPr lang="en-CA" sz="1800" dirty="0">
                <a:solidFill>
                  <a:sysClr val="windowText" lastClr="000000"/>
                </a:solidFill>
                <a:effectLst/>
                <a:latin typeface="Franklin Gothic Medium" panose="020B0603020102020204" pitchFamily="34" charset="0"/>
                <a:ea typeface="Times New Roman"/>
                <a:cs typeface="Times New Roman"/>
              </a:rPr>
              <a:t>                                          </a:t>
            </a:r>
            <a:r>
              <a:rPr lang="en-CA" sz="1800" b="1" dirty="0">
                <a:solidFill>
                  <a:sysClr val="windowText" lastClr="000000"/>
                </a:solidFill>
                <a:effectLst/>
                <a:latin typeface="Franklin Gothic Medium" panose="020B0603020102020204" pitchFamily="34" charset="0"/>
                <a:ea typeface="Times New Roman"/>
                <a:cs typeface="Times New Roman"/>
              </a:rPr>
              <a:t>	     </a:t>
            </a:r>
            <a:r>
              <a:rPr lang="en-US" sz="1800" u="sng" dirty="0">
                <a:solidFill>
                  <a:sysClr val="windowText" lastClr="000000"/>
                </a:solidFill>
                <a:latin typeface="Franklin Gothic Heavy" panose="020B0903020102020204" pitchFamily="34" charset="0"/>
                <a:ea typeface="Times New Roman"/>
                <a:cs typeface="Times New Roman"/>
              </a:rPr>
              <a:t>OTHER FACTORS</a:t>
            </a:r>
            <a:endParaRPr lang="en-CA" sz="1200" u="sng" dirty="0">
              <a:solidFill>
                <a:sysClr val="windowText" lastClr="000000"/>
              </a:solidFill>
              <a:latin typeface="Franklin Gothic Heavy" panose="020B0903020102020204" pitchFamily="34" charset="0"/>
              <a:ea typeface="Times New Roman"/>
              <a:cs typeface="Times New Roman"/>
            </a:endParaRPr>
          </a:p>
          <a:p>
            <a:pPr marL="450839" lvl="1" indent="-360354">
              <a:lnSpc>
                <a:spcPct val="115000"/>
              </a:lnSpc>
              <a:spcAft>
                <a:spcPts val="0"/>
              </a:spcAft>
              <a:buClrTx/>
              <a:buSzPct val="90000"/>
              <a:buFont typeface="+mj-lt"/>
              <a:buAutoNum type="alphaLcPeriod"/>
            </a:pPr>
            <a:r>
              <a:rPr lang="en-CA" dirty="0">
                <a:solidFill>
                  <a:sysClr val="windowText" lastClr="0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Visual acuity</a:t>
            </a:r>
            <a:endParaRPr lang="en-CA" sz="1200" dirty="0">
              <a:solidFill>
                <a:sysClr val="windowText" lastClr="000000"/>
              </a:solidFill>
              <a:latin typeface="Franklin Gothic Medium" panose="020B0603020102020204" pitchFamily="34" charset="0"/>
              <a:ea typeface="Times New Roman"/>
              <a:cs typeface="Times New Roman"/>
            </a:endParaRPr>
          </a:p>
          <a:p>
            <a:pPr marL="450839" lvl="1" indent="-360354">
              <a:spcAft>
                <a:spcPts val="0"/>
              </a:spcAft>
              <a:buClrTx/>
              <a:buSzPct val="90000"/>
              <a:buFont typeface="+mj-lt"/>
              <a:buAutoNum type="alphaLcPeriod"/>
            </a:pPr>
            <a:r>
              <a:rPr lang="en-CA" dirty="0">
                <a:solidFill>
                  <a:sysClr val="windowText" lastClr="0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Other neurological impairments and refer appropriately </a:t>
            </a:r>
            <a:endParaRPr lang="en-CA" sz="1200" dirty="0">
              <a:solidFill>
                <a:sysClr val="windowText" lastClr="000000"/>
              </a:solidFill>
              <a:latin typeface="Franklin Gothic Medium" panose="020B0603020102020204" pitchFamily="34" charset="0"/>
              <a:ea typeface="Times New Roman"/>
              <a:cs typeface="Times New Roman"/>
            </a:endParaRPr>
          </a:p>
          <a:p>
            <a:pPr marL="450839" lvl="1" indent="-360354">
              <a:spcAft>
                <a:spcPts val="0"/>
              </a:spcAft>
              <a:buClrTx/>
              <a:buSzPct val="90000"/>
              <a:buFont typeface="+mj-lt"/>
              <a:buAutoNum type="alphaLcPeriod"/>
            </a:pPr>
            <a:r>
              <a:rPr lang="en-CA" dirty="0">
                <a:solidFill>
                  <a:sysClr val="windowText" lastClr="0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Bone health; assess calcium intake and fracture risk; nutritional review. Supplement  vitamin D and consider calcium; if ongoing fall risk - consider bone density and treat if OP or history of fragility fractures then treat</a:t>
            </a:r>
            <a:endParaRPr lang="en-CA" sz="1200" dirty="0">
              <a:solidFill>
                <a:sysClr val="windowText" lastClr="000000"/>
              </a:solidFill>
              <a:latin typeface="Franklin Gothic Medium" panose="020B0603020102020204" pitchFamily="34" charset="0"/>
              <a:ea typeface="Times New Roman"/>
              <a:cs typeface="Times New Roman"/>
            </a:endParaRPr>
          </a:p>
          <a:p>
            <a:pPr marL="450839" lvl="1" indent="-360354">
              <a:spcAft>
                <a:spcPts val="0"/>
              </a:spcAft>
              <a:buClrTx/>
              <a:buSzPct val="90000"/>
              <a:buFont typeface="+mj-lt"/>
              <a:buAutoNum type="alphaLcPeriod"/>
            </a:pPr>
            <a:r>
              <a:rPr lang="en-CA" dirty="0">
                <a:solidFill>
                  <a:sysClr val="windowText" lastClr="0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Feet and footwear; </a:t>
            </a:r>
            <a:endParaRPr lang="en-CA" sz="1200" dirty="0">
              <a:solidFill>
                <a:sysClr val="windowText" lastClr="000000"/>
              </a:solidFill>
              <a:latin typeface="Franklin Gothic Medium" panose="020B0603020102020204" pitchFamily="34" charset="0"/>
              <a:ea typeface="Times New Roman"/>
              <a:cs typeface="Times New Roman"/>
            </a:endParaRPr>
          </a:p>
          <a:p>
            <a:pPr marL="450839" lvl="1" indent="-360354">
              <a:spcAft>
                <a:spcPts val="0"/>
              </a:spcAft>
              <a:buClrTx/>
              <a:buSzPct val="90000"/>
              <a:buFont typeface="+mj-lt"/>
              <a:buAutoNum type="alphaLcPeriod"/>
            </a:pPr>
            <a:r>
              <a:rPr lang="en-CA" dirty="0">
                <a:solidFill>
                  <a:sysClr val="windowText" lastClr="0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Environmental hazards: consider  home hazard checklist at  </a:t>
            </a:r>
            <a:r>
              <a:rPr lang="en-CA" b="1" u="sng" dirty="0">
                <a:solidFill>
                  <a:sysClr val="windowText" lastClr="000000"/>
                </a:solidFill>
                <a:latin typeface="Franklin Gothic Medium" panose="020B0603020102020204" pitchFamily="34" charset="0"/>
                <a:ea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stopfalls.ca</a:t>
            </a:r>
            <a:endParaRPr lang="en-CA" sz="1200" b="1" dirty="0">
              <a:solidFill>
                <a:sysClr val="windowText" lastClr="000000"/>
              </a:solidFill>
              <a:latin typeface="Franklin Gothic Medium" panose="020B0603020102020204" pitchFamily="34" charset="0"/>
              <a:ea typeface="Times New Roman"/>
              <a:cs typeface="Times New Roman"/>
            </a:endParaRPr>
          </a:p>
          <a:p>
            <a:pPr marL="450839" lvl="1" indent="-360354">
              <a:spcAft>
                <a:spcPts val="1000"/>
              </a:spcAft>
              <a:buClrTx/>
              <a:buSzPct val="90000"/>
              <a:buFont typeface="+mj-lt"/>
              <a:buAutoNum type="alphaLcPeriod"/>
            </a:pPr>
            <a:r>
              <a:rPr lang="en-CA" dirty="0">
                <a:solidFill>
                  <a:sysClr val="windowText" lastClr="0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Depression and Behavioural Risk Factors i.e. ETOH.</a:t>
            </a:r>
            <a:endParaRPr lang="en-CA" sz="1200" dirty="0">
              <a:solidFill>
                <a:sysClr val="windowText" lastClr="000000"/>
              </a:solidFill>
              <a:latin typeface="Franklin Gothic Medium" panose="020B0603020102020204" pitchFamily="34" charset="0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46F4A9B9-BBB5-41F1-B8BA-A8692905374F}" type="slidenum">
              <a:rPr lang="en-CA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28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362200"/>
            <a:ext cx="10058400" cy="8382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2475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350676" y="76200"/>
            <a:ext cx="969264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rgbClr val="113052"/>
                </a:solidFill>
                <a:latin typeface="Franklin Gothic Heavy" panose="020B0903020102020204" pitchFamily="34" charset="0"/>
              </a:rPr>
              <a:t>Assessment - 2a: </a:t>
            </a:r>
            <a:r>
              <a:rPr lang="en-US" dirty="0">
                <a:solidFill>
                  <a:srgbClr val="113052"/>
                </a:solidFill>
                <a:latin typeface="Franklin Gothic Medium" panose="020B0603020102020204" pitchFamily="34" charset="0"/>
              </a:rPr>
              <a:t>Postural Hypotension</a:t>
            </a:r>
            <a:endParaRPr lang="en-CA" dirty="0">
              <a:solidFill>
                <a:srgbClr val="11305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46F4A9B9-BBB5-41F1-B8BA-A8692905374F}" type="slidenum">
              <a:rPr lang="en-CA" altLang="en-U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29</a:t>
            </a:fld>
            <a:endParaRPr lang="en-CA" altLang="en-US"/>
          </a:p>
        </p:txBody>
      </p:sp>
      <p:graphicFrame>
        <p:nvGraphicFramePr>
          <p:cNvPr id="6" name="Rectangle 3">
            <a:extLst>
              <a:ext uri="{FF2B5EF4-FFF2-40B4-BE49-F238E27FC236}">
                <a16:creationId xmlns:a16="http://schemas.microsoft.com/office/drawing/2014/main" id="{B9E0C392-110C-428D-AFD8-9E697C9C59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823340"/>
              </p:ext>
            </p:extLst>
          </p:nvPr>
        </p:nvGraphicFramePr>
        <p:xfrm>
          <a:off x="787178" y="683559"/>
          <a:ext cx="9906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Rectangle 3">
            <a:extLst>
              <a:ext uri="{FF2B5EF4-FFF2-40B4-BE49-F238E27FC236}">
                <a16:creationId xmlns:a16="http://schemas.microsoft.com/office/drawing/2014/main" id="{6EC299C0-8469-4C9E-9BA9-24373904CF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6933969"/>
              </p:ext>
            </p:extLst>
          </p:nvPr>
        </p:nvGraphicFramePr>
        <p:xfrm>
          <a:off x="355158" y="3733800"/>
          <a:ext cx="10770041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1D39D2-8550-4F82-B117-2831A99111C0}"/>
              </a:ext>
            </a:extLst>
          </p:cNvPr>
          <p:cNvSpPr/>
          <p:nvPr/>
        </p:nvSpPr>
        <p:spPr>
          <a:xfrm>
            <a:off x="5" y="0"/>
            <a:ext cx="11292839" cy="990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7069456" cy="99060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Franklin Gothic Heavy" panose="020B0903020102020204" pitchFamily="34" charset="0"/>
              </a:rPr>
              <a:t>Acknowledge support 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46F4A9B9-BBB5-41F1-B8BA-A8692905374F}" type="slidenum">
              <a:rPr lang="en-CA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3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E37B670-8BB5-440E-ABB8-6A55ECD133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9805888"/>
              </p:ext>
            </p:extLst>
          </p:nvPr>
        </p:nvGraphicFramePr>
        <p:xfrm>
          <a:off x="-381000" y="1295400"/>
          <a:ext cx="124206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5878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1A1C2-0804-4E7B-9899-284626D66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778D0465-FE48-49DA-AC8B-5D41F8F59FA1}" type="slidenum">
              <a:rPr lang="en-CA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30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B78A0A-EAAF-41E8-B374-93619F6BBB08}"/>
              </a:ext>
            </a:extLst>
          </p:cNvPr>
          <p:cNvSpPr txBox="1">
            <a:spLocks/>
          </p:cNvSpPr>
          <p:nvPr/>
        </p:nvSpPr>
        <p:spPr>
          <a:xfrm>
            <a:off x="2586314" y="6248556"/>
            <a:ext cx="8001000" cy="593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600" b="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www.geriatricsjournal.ca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- or </a:t>
            </a:r>
            <a:r>
              <a:rPr lang="en-US" sz="20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www.posturalhypotension.ca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752F713-9C69-44DD-8204-E0A6CDA062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" t="7505" r="70902" b="31492"/>
          <a:stretch/>
        </p:blipFill>
        <p:spPr>
          <a:xfrm>
            <a:off x="-8965" y="-8965"/>
            <a:ext cx="2447365" cy="6903612"/>
          </a:xfrm>
          <a:prstGeom prst="rect">
            <a:avLst/>
          </a:prstGeom>
        </p:spPr>
      </p:pic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BEC4740-D2FB-4BEC-BF36-6570830345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6" t="20470" r="2549" b="54859"/>
          <a:stretch/>
        </p:blipFill>
        <p:spPr>
          <a:xfrm>
            <a:off x="2427271" y="2133601"/>
            <a:ext cx="8865569" cy="3962402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75F3CA76-7366-4501-BFEF-8C66DF845CC0}"/>
              </a:ext>
            </a:extLst>
          </p:cNvPr>
          <p:cNvSpPr txBox="1">
            <a:spLocks noChangeArrowheads="1"/>
          </p:cNvSpPr>
          <p:nvPr/>
        </p:nvSpPr>
        <p:spPr>
          <a:xfrm>
            <a:off x="2586314" y="304800"/>
            <a:ext cx="8439822" cy="16740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600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4D-AID: A PRACTICAL APPROACH TO THE ASSESSMENT OF THE ORTHOSTATIC HYPOTENSION IN OLDER PATIENTS </a:t>
            </a:r>
          </a:p>
        </p:txBody>
      </p:sp>
    </p:spTree>
    <p:extLst>
      <p:ext uri="{BB962C8B-B14F-4D97-AF65-F5344CB8AC3E}">
        <p14:creationId xmlns:p14="http://schemas.microsoft.com/office/powerpoint/2010/main" val="1181396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43466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0"/>
            <a:ext cx="3736189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9" y="643466"/>
            <a:ext cx="3617653" cy="5528734"/>
          </a:xfrm>
          <a:noFill/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Assessment - 2a. </a:t>
            </a:r>
            <a:r>
              <a:rPr lang="en-US" sz="40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Postural Hypotension</a:t>
            </a:r>
            <a:br>
              <a:rPr lang="en-US" sz="40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br>
              <a:rPr lang="en-US" sz="40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r>
              <a:rPr lang="en-CA" sz="3600" b="1" u="sng" dirty="0">
                <a:solidFill>
                  <a:schemeClr val="bg1">
                    <a:lumMod val="85000"/>
                  </a:schemeClr>
                </a:solidFill>
                <a:latin typeface="Franklin Gothic Medium" panose="020B0603020102020204" pitchFamily="34" charset="0"/>
              </a:rPr>
              <a:t>4D-AID acronym</a:t>
            </a:r>
            <a:endParaRPr lang="en-CA" sz="360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654" y="0"/>
            <a:ext cx="69131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463473" y="342900"/>
            <a:ext cx="6745548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>
                <a:latin typeface="Franklin Gothic Medium" panose="020B0603020102020204" pitchFamily="34" charset="0"/>
              </a:rPr>
              <a:t>I. Causes associated with a </a:t>
            </a:r>
            <a:r>
              <a:rPr lang="en-CA" sz="2800" b="1" dirty="0">
                <a:latin typeface="Franklin Gothic Medium" panose="020B0603020102020204" pitchFamily="34" charset="0"/>
              </a:rPr>
              <a:t>compensatory tachycardia</a:t>
            </a:r>
            <a:r>
              <a:rPr lang="en-CA" sz="2800" dirty="0">
                <a:latin typeface="Franklin Gothic Medium" panose="020B0603020102020204" pitchFamily="34" charset="0"/>
              </a:rPr>
              <a:t> – 4</a:t>
            </a:r>
            <a:r>
              <a:rPr lang="en-CA" sz="2800" b="1" u="sng" dirty="0">
                <a:latin typeface="Franklin Gothic Medium" panose="020B0603020102020204" pitchFamily="34" charset="0"/>
              </a:rPr>
              <a:t>D</a:t>
            </a:r>
            <a:r>
              <a:rPr lang="en-CA" sz="2800" dirty="0">
                <a:latin typeface="Franklin Gothic Medium" panose="020B0603020102020204" pitchFamily="34" charset="0"/>
              </a:rPr>
              <a:t>s</a:t>
            </a:r>
          </a:p>
          <a:p>
            <a:pPr marL="881041" lvl="1" indent="-536561"/>
            <a:r>
              <a:rPr lang="en-CA" sz="2400" b="1" u="sng" dirty="0">
                <a:latin typeface="Franklin Gothic Medium" panose="020B0603020102020204" pitchFamily="34" charset="0"/>
              </a:rPr>
              <a:t>D</a:t>
            </a:r>
            <a:r>
              <a:rPr lang="en-CA" sz="2400" dirty="0">
                <a:latin typeface="Franklin Gothic Medium" panose="020B0603020102020204" pitchFamily="34" charset="0"/>
              </a:rPr>
              <a:t>econditioning</a:t>
            </a:r>
          </a:p>
          <a:p>
            <a:pPr marL="881041" lvl="1" indent="-536561"/>
            <a:r>
              <a:rPr lang="en-CA" sz="2400" b="1" u="sng" dirty="0">
                <a:latin typeface="Franklin Gothic Medium" panose="020B0603020102020204" pitchFamily="34" charset="0"/>
              </a:rPr>
              <a:t>D</a:t>
            </a:r>
            <a:r>
              <a:rPr lang="en-CA" sz="2400" dirty="0">
                <a:latin typeface="Franklin Gothic Medium" panose="020B0603020102020204" pitchFamily="34" charset="0"/>
              </a:rPr>
              <a:t>ysfunctional Heart</a:t>
            </a:r>
          </a:p>
          <a:p>
            <a:pPr marL="1168371" lvl="2" indent="-474651"/>
            <a:r>
              <a:rPr lang="en-CA" sz="2400" dirty="0">
                <a:latin typeface="Franklin Gothic Medium" panose="020B0603020102020204" pitchFamily="34" charset="0"/>
              </a:rPr>
              <a:t>Myocardium (very low Left Ventricular Ejection Fraction)</a:t>
            </a:r>
          </a:p>
          <a:p>
            <a:pPr marL="1168371" lvl="2" indent="-474651"/>
            <a:r>
              <a:rPr lang="en-CA" sz="2400" dirty="0">
                <a:latin typeface="Franklin Gothic Medium" panose="020B0603020102020204" pitchFamily="34" charset="0"/>
              </a:rPr>
              <a:t>Aortic Stenosis</a:t>
            </a:r>
          </a:p>
          <a:p>
            <a:pPr marL="881041" lvl="1" indent="-536561"/>
            <a:r>
              <a:rPr lang="en-CA" sz="2400" b="1" u="sng" dirty="0">
                <a:latin typeface="Franklin Gothic Medium" panose="020B0603020102020204" pitchFamily="34" charset="0"/>
              </a:rPr>
              <a:t>D</a:t>
            </a:r>
            <a:r>
              <a:rPr lang="en-CA" sz="2400" dirty="0">
                <a:latin typeface="Franklin Gothic Medium" panose="020B0603020102020204" pitchFamily="34" charset="0"/>
              </a:rPr>
              <a:t>ehydration</a:t>
            </a:r>
          </a:p>
          <a:p>
            <a:pPr marL="1168371" lvl="2" indent="-474651"/>
            <a:r>
              <a:rPr lang="en-CA" sz="2400" dirty="0">
                <a:latin typeface="Franklin Gothic Medium" panose="020B0603020102020204" pitchFamily="34" charset="0"/>
              </a:rPr>
              <a:t>Disease</a:t>
            </a:r>
          </a:p>
          <a:p>
            <a:pPr marL="1168371" lvl="2" indent="-474651"/>
            <a:r>
              <a:rPr lang="en-CA" sz="2400" dirty="0">
                <a:latin typeface="Franklin Gothic Medium" panose="020B0603020102020204" pitchFamily="34" charset="0"/>
              </a:rPr>
              <a:t>Dialysis (post dialysis dry weight too low)</a:t>
            </a:r>
          </a:p>
          <a:p>
            <a:pPr marL="1168371" lvl="2" indent="-474651"/>
            <a:r>
              <a:rPr lang="en-CA" sz="2400" dirty="0">
                <a:latin typeface="Franklin Gothic Medium" panose="020B0603020102020204" pitchFamily="34" charset="0"/>
              </a:rPr>
              <a:t>Drugs</a:t>
            </a:r>
          </a:p>
          <a:p>
            <a:pPr marL="1401728" lvl="3" indent="-412740"/>
            <a:r>
              <a:rPr lang="en-CA" sz="2400" dirty="0">
                <a:latin typeface="Franklin Gothic Medium" panose="020B0603020102020204" pitchFamily="34" charset="0"/>
              </a:rPr>
              <a:t>Diuretics</a:t>
            </a:r>
          </a:p>
          <a:p>
            <a:pPr marL="1401728" lvl="3" indent="-412740"/>
            <a:r>
              <a:rPr lang="en-CA" sz="2400" dirty="0">
                <a:latin typeface="Franklin Gothic Medium" panose="020B0603020102020204" pitchFamily="34" charset="0"/>
              </a:rPr>
              <a:t>Anorexic Drugs – narcotics, digoxin, antibiotics, cholinesterase inhibitors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46F4A9B9-BBB5-41F1-B8BA-A8692905374F}" type="slidenum">
              <a:rPr lang="en-CA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31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F4D02C-793F-4481-818D-BC6AF86FCCB9}"/>
              </a:ext>
            </a:extLst>
          </p:cNvPr>
          <p:cNvSpPr/>
          <p:nvPr/>
        </p:nvSpPr>
        <p:spPr>
          <a:xfrm>
            <a:off x="7983689" y="6360734"/>
            <a:ext cx="3267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11305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www.posturalhypotension.ca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43466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0"/>
            <a:ext cx="3736189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89EE7A-8179-4522-A4B0-05DFAC5BB574}"/>
              </a:ext>
            </a:extLst>
          </p:cNvPr>
          <p:cNvSpPr/>
          <p:nvPr/>
        </p:nvSpPr>
        <p:spPr>
          <a:xfrm>
            <a:off x="643466" y="0"/>
            <a:ext cx="3736186" cy="6858000"/>
          </a:xfrm>
          <a:prstGeom prst="rect">
            <a:avLst/>
          </a:prstGeom>
          <a:solidFill>
            <a:srgbClr val="11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9" y="643466"/>
            <a:ext cx="3617653" cy="5528734"/>
          </a:xfrm>
          <a:noFill/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Assessment - 2a. </a:t>
            </a:r>
            <a:r>
              <a:rPr lang="en-US" sz="40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Postural Hypotension</a:t>
            </a:r>
            <a:br>
              <a:rPr lang="en-US" sz="40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br>
              <a:rPr lang="en-US" sz="40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r>
              <a:rPr lang="en-CA" sz="3600" b="1" u="sng" dirty="0">
                <a:solidFill>
                  <a:schemeClr val="bg1">
                    <a:lumMod val="85000"/>
                  </a:schemeClr>
                </a:solidFill>
                <a:latin typeface="Franklin Gothic Medium" panose="020B0603020102020204" pitchFamily="34" charset="0"/>
              </a:rPr>
              <a:t>4D-AID acronym</a:t>
            </a:r>
            <a:endParaRPr lang="en-CA" sz="360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654" y="0"/>
            <a:ext cx="69131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498184" y="304800"/>
            <a:ext cx="6542945" cy="6164263"/>
          </a:xfrm>
        </p:spPr>
        <p:txBody>
          <a:bodyPr>
            <a:normAutofit/>
          </a:bodyPr>
          <a:lstStyle/>
          <a:p>
            <a:pPr marL="70166" indent="0">
              <a:buNone/>
            </a:pPr>
            <a:r>
              <a:rPr lang="en-CA" sz="2800" dirty="0">
                <a:latin typeface="Franklin Gothic Medium" panose="020B0603020102020204" pitchFamily="34" charset="0"/>
              </a:rPr>
              <a:t>I. Causes associated with a </a:t>
            </a:r>
            <a:r>
              <a:rPr lang="en-CA" sz="2800" b="1" dirty="0">
                <a:latin typeface="Franklin Gothic Medium" panose="020B0603020102020204" pitchFamily="34" charset="0"/>
              </a:rPr>
              <a:t>compensatory tachycardia</a:t>
            </a:r>
            <a:r>
              <a:rPr lang="en-CA" sz="2800" dirty="0">
                <a:latin typeface="Franklin Gothic Medium" panose="020B0603020102020204" pitchFamily="34" charset="0"/>
              </a:rPr>
              <a:t> – 4</a:t>
            </a:r>
            <a:r>
              <a:rPr lang="en-CA" sz="2800" b="1" u="sng" dirty="0">
                <a:latin typeface="Franklin Gothic Medium" panose="020B0603020102020204" pitchFamily="34" charset="0"/>
              </a:rPr>
              <a:t>D</a:t>
            </a:r>
            <a:r>
              <a:rPr lang="en-CA" sz="2800" dirty="0">
                <a:latin typeface="Franklin Gothic Medium" panose="020B0603020102020204" pitchFamily="34" charset="0"/>
              </a:rPr>
              <a:t>s  </a:t>
            </a:r>
            <a:r>
              <a:rPr lang="en-CA" sz="2800" i="1" dirty="0">
                <a:latin typeface="Franklin Gothic Medium" panose="020B0603020102020204" pitchFamily="34" charset="0"/>
              </a:rPr>
              <a:t>… continued</a:t>
            </a:r>
          </a:p>
          <a:p>
            <a:pPr marL="881041" lvl="1" indent="-536561"/>
            <a:r>
              <a:rPr lang="en-CA" sz="2400" b="1" u="sng" dirty="0">
                <a:latin typeface="Franklin Gothic Medium" panose="020B0603020102020204" pitchFamily="34" charset="0"/>
              </a:rPr>
              <a:t>D</a:t>
            </a:r>
            <a:r>
              <a:rPr lang="en-CA" sz="2400" dirty="0">
                <a:latin typeface="Franklin Gothic Medium" panose="020B0603020102020204" pitchFamily="34" charset="0"/>
              </a:rPr>
              <a:t>rugs – 6 </a:t>
            </a:r>
            <a:r>
              <a:rPr lang="en-CA" sz="2400" u="sng" dirty="0">
                <a:latin typeface="Franklin Gothic Medium" panose="020B0603020102020204" pitchFamily="34" charset="0"/>
              </a:rPr>
              <a:t>ANTI</a:t>
            </a:r>
            <a:r>
              <a:rPr lang="en-CA" sz="2400" dirty="0">
                <a:latin typeface="Franklin Gothic Medium" panose="020B0603020102020204" pitchFamily="34" charset="0"/>
              </a:rPr>
              <a:t>s</a:t>
            </a:r>
          </a:p>
          <a:p>
            <a:pPr marL="1168371" lvl="2" indent="-474651"/>
            <a:r>
              <a:rPr lang="en-CA" sz="2400" u="sng" dirty="0">
                <a:latin typeface="Franklin Gothic Medium" panose="020B0603020102020204" pitchFamily="34" charset="0"/>
              </a:rPr>
              <a:t>Anti</a:t>
            </a:r>
            <a:r>
              <a:rPr lang="en-CA" sz="2400" dirty="0">
                <a:latin typeface="Franklin Gothic Medium" panose="020B0603020102020204" pitchFamily="34" charset="0"/>
              </a:rPr>
              <a:t>-hypertensives</a:t>
            </a:r>
            <a:endParaRPr lang="en-CA" sz="2400" u="sng" dirty="0">
              <a:latin typeface="Franklin Gothic Medium" panose="020B0603020102020204" pitchFamily="34" charset="0"/>
            </a:endParaRPr>
          </a:p>
          <a:p>
            <a:pPr marL="1168371" lvl="2" indent="-474651"/>
            <a:r>
              <a:rPr lang="en-CA" sz="2400" u="sng" dirty="0">
                <a:latin typeface="Franklin Gothic Medium" panose="020B0603020102020204" pitchFamily="34" charset="0"/>
              </a:rPr>
              <a:t>Anti</a:t>
            </a:r>
            <a:r>
              <a:rPr lang="en-CA" sz="2400" dirty="0">
                <a:latin typeface="Franklin Gothic Medium" panose="020B0603020102020204" pitchFamily="34" charset="0"/>
              </a:rPr>
              <a:t>-</a:t>
            </a:r>
            <a:r>
              <a:rPr lang="en-CA" sz="2400" dirty="0" err="1">
                <a:latin typeface="Franklin Gothic Medium" panose="020B0603020102020204" pitchFamily="34" charset="0"/>
              </a:rPr>
              <a:t>anginals</a:t>
            </a:r>
            <a:endParaRPr lang="en-CA" sz="2400" u="sng" dirty="0">
              <a:latin typeface="Franklin Gothic Medium" panose="020B0603020102020204" pitchFamily="34" charset="0"/>
            </a:endParaRPr>
          </a:p>
          <a:p>
            <a:pPr marL="1168371" lvl="2" indent="-474651"/>
            <a:r>
              <a:rPr lang="en-CA" sz="2400" u="sng" dirty="0">
                <a:latin typeface="Franklin Gothic Medium" panose="020B0603020102020204" pitchFamily="34" charset="0"/>
              </a:rPr>
              <a:t>Anti</a:t>
            </a:r>
            <a:r>
              <a:rPr lang="en-CA" sz="2400" dirty="0">
                <a:latin typeface="Franklin Gothic Medium" panose="020B0603020102020204" pitchFamily="34" charset="0"/>
              </a:rPr>
              <a:t>-parkinsonian medications (e.g. Sinemet)</a:t>
            </a:r>
            <a:endParaRPr lang="fr-CA" sz="2400" u="sng" dirty="0">
              <a:latin typeface="Franklin Gothic Medium" panose="020B0603020102020204" pitchFamily="34" charset="0"/>
            </a:endParaRPr>
          </a:p>
          <a:p>
            <a:pPr marL="1168371" lvl="2" indent="-474651"/>
            <a:r>
              <a:rPr lang="fr-CA" sz="2400" u="sng" dirty="0">
                <a:latin typeface="Franklin Gothic Medium" panose="020B0603020102020204" pitchFamily="34" charset="0"/>
              </a:rPr>
              <a:t>Anti</a:t>
            </a:r>
            <a:r>
              <a:rPr lang="fr-CA" sz="2400" dirty="0">
                <a:latin typeface="Franklin Gothic Medium" panose="020B0603020102020204" pitchFamily="34" charset="0"/>
              </a:rPr>
              <a:t>-</a:t>
            </a:r>
            <a:r>
              <a:rPr lang="fr-CA" sz="2400" dirty="0" err="1">
                <a:latin typeface="Franklin Gothic Medium" panose="020B0603020102020204" pitchFamily="34" charset="0"/>
              </a:rPr>
              <a:t>depressants</a:t>
            </a:r>
            <a:r>
              <a:rPr lang="fr-CA" sz="2400" dirty="0">
                <a:latin typeface="Franklin Gothic Medium" panose="020B0603020102020204" pitchFamily="34" charset="0"/>
              </a:rPr>
              <a:t> (e.g., </a:t>
            </a:r>
            <a:r>
              <a:rPr lang="fr-CA" sz="2400" u="sng" dirty="0">
                <a:latin typeface="Franklin Gothic Medium" panose="020B0603020102020204" pitchFamily="34" charset="0"/>
              </a:rPr>
              <a:t>Anti</a:t>
            </a:r>
            <a:r>
              <a:rPr lang="fr-CA" sz="2400" dirty="0">
                <a:latin typeface="Franklin Gothic Medium" panose="020B0603020102020204" pitchFamily="34" charset="0"/>
              </a:rPr>
              <a:t>-</a:t>
            </a:r>
            <a:r>
              <a:rPr lang="fr-CA" sz="2400" dirty="0" err="1">
                <a:latin typeface="Franklin Gothic Medium" panose="020B0603020102020204" pitchFamily="34" charset="0"/>
              </a:rPr>
              <a:t>cholinergic</a:t>
            </a:r>
            <a:r>
              <a:rPr lang="fr-CA" sz="2400" dirty="0">
                <a:latin typeface="Franklin Gothic Medium" panose="020B0603020102020204" pitchFamily="34" charset="0"/>
              </a:rPr>
              <a:t> </a:t>
            </a:r>
            <a:r>
              <a:rPr lang="fr-CA" sz="2400" dirty="0" err="1">
                <a:latin typeface="Franklin Gothic Medium" panose="020B0603020102020204" pitchFamily="34" charset="0"/>
              </a:rPr>
              <a:t>tricyclics</a:t>
            </a:r>
            <a:r>
              <a:rPr lang="fr-CA" sz="2400" dirty="0">
                <a:latin typeface="Franklin Gothic Medium" panose="020B0603020102020204" pitchFamily="34" charset="0"/>
              </a:rPr>
              <a:t>)</a:t>
            </a:r>
            <a:endParaRPr lang="fr-CA" sz="2400" u="sng" dirty="0">
              <a:latin typeface="Franklin Gothic Medium" panose="020B0603020102020204" pitchFamily="34" charset="0"/>
            </a:endParaRPr>
          </a:p>
          <a:p>
            <a:pPr marL="1168371" lvl="2" indent="-474651"/>
            <a:r>
              <a:rPr lang="fr-CA" sz="2400" u="sng" dirty="0">
                <a:latin typeface="Franklin Gothic Medium" panose="020B0603020102020204" pitchFamily="34" charset="0"/>
              </a:rPr>
              <a:t>Anti</a:t>
            </a:r>
            <a:r>
              <a:rPr lang="fr-CA" sz="2400" dirty="0">
                <a:latin typeface="Franklin Gothic Medium" panose="020B0603020102020204" pitchFamily="34" charset="0"/>
              </a:rPr>
              <a:t>-</a:t>
            </a:r>
            <a:r>
              <a:rPr lang="fr-CA" sz="2400" dirty="0" err="1">
                <a:latin typeface="Franklin Gothic Medium" panose="020B0603020102020204" pitchFamily="34" charset="0"/>
              </a:rPr>
              <a:t>psychotics</a:t>
            </a:r>
            <a:r>
              <a:rPr lang="fr-CA" sz="2400" dirty="0">
                <a:latin typeface="Franklin Gothic Medium" panose="020B0603020102020204" pitchFamily="34" charset="0"/>
              </a:rPr>
              <a:t> (</a:t>
            </a:r>
            <a:r>
              <a:rPr lang="fr-CA" sz="2400" u="sng" dirty="0">
                <a:latin typeface="Franklin Gothic Medium" panose="020B0603020102020204" pitchFamily="34" charset="0"/>
              </a:rPr>
              <a:t>Anti</a:t>
            </a:r>
            <a:r>
              <a:rPr lang="fr-CA" sz="2400" dirty="0">
                <a:latin typeface="Franklin Gothic Medium" panose="020B0603020102020204" pitchFamily="34" charset="0"/>
              </a:rPr>
              <a:t>-</a:t>
            </a:r>
            <a:r>
              <a:rPr lang="fr-CA" sz="2400" dirty="0" err="1">
                <a:latin typeface="Franklin Gothic Medium" panose="020B0603020102020204" pitchFamily="34" charset="0"/>
              </a:rPr>
              <a:t>cholinergic</a:t>
            </a:r>
            <a:r>
              <a:rPr lang="fr-CA" sz="2400" dirty="0">
                <a:latin typeface="Franklin Gothic Medium" panose="020B0603020102020204" pitchFamily="34" charset="0"/>
              </a:rPr>
              <a:t> </a:t>
            </a:r>
            <a:r>
              <a:rPr lang="fr-CA" sz="2400" dirty="0" err="1">
                <a:latin typeface="Franklin Gothic Medium" panose="020B0603020102020204" pitchFamily="34" charset="0"/>
              </a:rPr>
              <a:t>effect</a:t>
            </a:r>
            <a:r>
              <a:rPr lang="fr-CA" sz="2400" dirty="0">
                <a:latin typeface="Franklin Gothic Medium" panose="020B0603020102020204" pitchFamily="34" charset="0"/>
              </a:rPr>
              <a:t>)</a:t>
            </a:r>
            <a:endParaRPr lang="fr-CA" sz="2400" u="sng" dirty="0">
              <a:latin typeface="Franklin Gothic Medium" panose="020B0603020102020204" pitchFamily="34" charset="0"/>
            </a:endParaRPr>
          </a:p>
          <a:p>
            <a:pPr marL="1168371" lvl="2" indent="-474651"/>
            <a:r>
              <a:rPr lang="fr-CA" sz="2400" u="sng" dirty="0">
                <a:latin typeface="Franklin Gothic Medium" panose="020B0603020102020204" pitchFamily="34" charset="0"/>
              </a:rPr>
              <a:t>Anti</a:t>
            </a:r>
            <a:r>
              <a:rPr lang="fr-CA" sz="2400" dirty="0">
                <a:latin typeface="Franklin Gothic Medium" panose="020B0603020102020204" pitchFamily="34" charset="0"/>
              </a:rPr>
              <a:t>-BPH (e.g. </a:t>
            </a:r>
            <a:r>
              <a:rPr lang="fr-CA" sz="2400" dirty="0" err="1">
                <a:latin typeface="Franklin Gothic Medium" panose="020B0603020102020204" pitchFamily="34" charset="0"/>
              </a:rPr>
              <a:t>Hytrin</a:t>
            </a:r>
            <a:r>
              <a:rPr lang="fr-CA" sz="2400" dirty="0">
                <a:latin typeface="Franklin Gothic Medium" panose="020B0603020102020204" pitchFamily="34" charset="0"/>
              </a:rPr>
              <a:t>, </a:t>
            </a:r>
            <a:r>
              <a:rPr lang="fr-CA" sz="2400" dirty="0" err="1">
                <a:latin typeface="Franklin Gothic Medium" panose="020B0603020102020204" pitchFamily="34" charset="0"/>
              </a:rPr>
              <a:t>Flomax</a:t>
            </a:r>
            <a:r>
              <a:rPr lang="fr-CA" sz="2400" dirty="0">
                <a:latin typeface="Franklin Gothic Medium" panose="020B0603020102020204" pitchFamily="34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46F4A9B9-BBB5-41F1-B8BA-A8692905374F}" type="slidenum">
              <a:rPr lang="en-CA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32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5F9B9A-D1C2-4BC9-B09D-F40C279A83D4}"/>
              </a:ext>
            </a:extLst>
          </p:cNvPr>
          <p:cNvSpPr/>
          <p:nvPr/>
        </p:nvSpPr>
        <p:spPr>
          <a:xfrm>
            <a:off x="7899743" y="6368534"/>
            <a:ext cx="3267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11305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www.posturalhypotension.ca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431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43466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0"/>
            <a:ext cx="3736189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834813" y="643466"/>
            <a:ext cx="3544840" cy="5528734"/>
          </a:xfrm>
          <a:noFill/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Assessment - 2a. </a:t>
            </a:r>
            <a:r>
              <a:rPr lang="en-US" sz="40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Postural Hypotension</a:t>
            </a:r>
            <a:br>
              <a:rPr lang="en-US" sz="36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br>
              <a:rPr lang="en-US" sz="36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br>
              <a:rPr lang="en-US" sz="36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r>
              <a:rPr lang="en-CA" sz="3600" b="1" u="sng" dirty="0">
                <a:solidFill>
                  <a:schemeClr val="bg1">
                    <a:lumMod val="85000"/>
                  </a:schemeClr>
                </a:solidFill>
                <a:latin typeface="Franklin Gothic Medium" panose="020B0603020102020204" pitchFamily="34" charset="0"/>
              </a:rPr>
              <a:t>4D-AID acronym</a:t>
            </a:r>
            <a:br>
              <a:rPr lang="en-CA" sz="3200" u="sng" dirty="0">
                <a:latin typeface="Franklin Gothic Medium" panose="020B0603020102020204" pitchFamily="34" charset="0"/>
              </a:rPr>
            </a:br>
            <a:endParaRPr lang="en-CA" sz="320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654" y="0"/>
            <a:ext cx="69131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571001" y="342900"/>
            <a:ext cx="6553200" cy="6172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800" dirty="0">
                <a:latin typeface="Franklin Gothic Medium" panose="020B0603020102020204" pitchFamily="34" charset="0"/>
              </a:rPr>
              <a:t>II. Causes that present with </a:t>
            </a:r>
            <a:r>
              <a:rPr lang="en-CA" sz="2800" b="1" i="1" u="sng" dirty="0">
                <a:latin typeface="Franklin Gothic Medium" panose="020B0603020102020204" pitchFamily="34" charset="0"/>
              </a:rPr>
              <a:t>lack</a:t>
            </a:r>
            <a:r>
              <a:rPr lang="en-CA" sz="2800" dirty="0">
                <a:latin typeface="Franklin Gothic Medium" panose="020B0603020102020204" pitchFamily="34" charset="0"/>
              </a:rPr>
              <a:t> of compensatory tachycardia - </a:t>
            </a:r>
            <a:r>
              <a:rPr lang="en-CA" sz="2800" b="1" u="sng" dirty="0">
                <a:latin typeface="Franklin Gothic Medium" panose="020B0603020102020204" pitchFamily="34" charset="0"/>
              </a:rPr>
              <a:t>AID</a:t>
            </a:r>
            <a:endParaRPr lang="en-CA" sz="2800" dirty="0">
              <a:latin typeface="Franklin Gothic Medium" panose="020B0603020102020204" pitchFamily="34" charset="0"/>
            </a:endParaRPr>
          </a:p>
          <a:p>
            <a:pPr marL="881041" lvl="1" indent="-536561"/>
            <a:r>
              <a:rPr lang="en-CA" sz="2400" b="1" u="sng" dirty="0">
                <a:latin typeface="Franklin Gothic Medium" panose="020B0603020102020204" pitchFamily="34" charset="0"/>
              </a:rPr>
              <a:t>A</a:t>
            </a:r>
            <a:r>
              <a:rPr lang="en-CA" sz="2400" dirty="0">
                <a:latin typeface="Franklin Gothic Medium" panose="020B0603020102020204" pitchFamily="34" charset="0"/>
              </a:rPr>
              <a:t>utonomic Dysfunction</a:t>
            </a:r>
          </a:p>
          <a:p>
            <a:pPr marL="1168371" lvl="2" indent="-474651"/>
            <a:r>
              <a:rPr lang="en-CA" sz="2400" dirty="0">
                <a:latin typeface="Franklin Gothic Medium" panose="020B0603020102020204" pitchFamily="34" charset="0"/>
              </a:rPr>
              <a:t>Diabetic autonomic neuropathy (consider if patient has peripheral neuropathy)</a:t>
            </a:r>
          </a:p>
          <a:p>
            <a:pPr marL="1168371" lvl="2" indent="-474651"/>
            <a:r>
              <a:rPr lang="en-CA" sz="2400" dirty="0">
                <a:latin typeface="Franklin Gothic Medium" panose="020B0603020102020204" pitchFamily="34" charset="0"/>
              </a:rPr>
              <a:t>Low B12</a:t>
            </a:r>
          </a:p>
          <a:p>
            <a:pPr marL="1168371" lvl="2" indent="-474651"/>
            <a:r>
              <a:rPr lang="en-CA" sz="2400" dirty="0">
                <a:latin typeface="Franklin Gothic Medium" panose="020B0603020102020204" pitchFamily="34" charset="0"/>
              </a:rPr>
              <a:t>Hypothyroidism</a:t>
            </a:r>
          </a:p>
          <a:p>
            <a:pPr marL="1168371" lvl="2" indent="-474651"/>
            <a:r>
              <a:rPr lang="en-CA" sz="2400" dirty="0">
                <a:latin typeface="Franklin Gothic Medium" panose="020B0603020102020204" pitchFamily="34" charset="0"/>
              </a:rPr>
              <a:t>ETOH abuse</a:t>
            </a:r>
          </a:p>
          <a:p>
            <a:pPr marL="1168371" lvl="2" indent="-474651"/>
            <a:r>
              <a:rPr lang="en-CA" sz="2400" dirty="0">
                <a:latin typeface="Franklin Gothic Medium" panose="020B0603020102020204" pitchFamily="34" charset="0"/>
              </a:rPr>
              <a:t>Parkinsonism (Parkinson’s disease, Progressive Supranuclear Palsy, Multisystem Atrophy (e.g. Shy Drager))</a:t>
            </a:r>
          </a:p>
          <a:p>
            <a:pPr marL="881041" lvl="1" indent="-536561"/>
            <a:r>
              <a:rPr lang="en-CA" sz="2400" b="1" u="sng" dirty="0">
                <a:latin typeface="Franklin Gothic Medium" panose="020B0603020102020204" pitchFamily="34" charset="0"/>
              </a:rPr>
              <a:t>I</a:t>
            </a:r>
            <a:r>
              <a:rPr lang="en-CA" sz="2400" dirty="0">
                <a:latin typeface="Franklin Gothic Medium" panose="020B0603020102020204" pitchFamily="34" charset="0"/>
              </a:rPr>
              <a:t>diopathic (Bradbury-Eggleston)</a:t>
            </a:r>
          </a:p>
          <a:p>
            <a:pPr marL="1168371" lvl="2" indent="-474651"/>
            <a:r>
              <a:rPr lang="en-CA" sz="2400" dirty="0">
                <a:latin typeface="Franklin Gothic Medium" panose="020B0603020102020204" pitchFamily="34" charset="0"/>
              </a:rPr>
              <a:t>Depletion of Norepinephrine from sympathetic nerve terminals</a:t>
            </a:r>
          </a:p>
          <a:p>
            <a:pPr marL="881041" lvl="1" indent="-536561"/>
            <a:r>
              <a:rPr lang="en-CA" sz="2400" b="1" u="sng" dirty="0">
                <a:latin typeface="Franklin Gothic Medium" panose="020B0603020102020204" pitchFamily="34" charset="0"/>
              </a:rPr>
              <a:t>D</a:t>
            </a:r>
            <a:r>
              <a:rPr lang="en-CA" sz="2400" dirty="0">
                <a:latin typeface="Franklin Gothic Medium" panose="020B0603020102020204" pitchFamily="34" charset="0"/>
              </a:rPr>
              <a:t>rugs</a:t>
            </a:r>
          </a:p>
          <a:p>
            <a:pPr marL="1168371" lvl="2" indent="-474651"/>
            <a:r>
              <a:rPr lang="en-CA" sz="2400" dirty="0">
                <a:latin typeface="Franklin Gothic Medium" panose="020B0603020102020204" pitchFamily="34" charset="0"/>
              </a:rPr>
              <a:t>Beta-Blockers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46F4A9B9-BBB5-41F1-B8BA-A8692905374F}" type="slidenum">
              <a:rPr lang="en-CA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33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7976A5-8505-4B07-98C1-1931B0CF5AB9}"/>
              </a:ext>
            </a:extLst>
          </p:cNvPr>
          <p:cNvSpPr/>
          <p:nvPr/>
        </p:nvSpPr>
        <p:spPr>
          <a:xfrm>
            <a:off x="7847601" y="6360734"/>
            <a:ext cx="3267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11305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www.posturalhypotension.ca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2C05438-8975-4783-BCC7-9A4F0BD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244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F0ACCC9-A5C0-44FC-9472-E3E4BF4B4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9642" y="758952"/>
            <a:ext cx="4753198" cy="40416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914400">
              <a:lnSpc>
                <a:spcPct val="85000"/>
              </a:lnSpc>
            </a:pPr>
            <a:r>
              <a:rPr lang="en-US" sz="3600" spc="-5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Non- pharmaceutical treatment of Hypotension - handouts for patients are available on </a:t>
            </a:r>
            <a:r>
              <a:rPr lang="en-US" sz="3600" b="1" u="sng" spc="-5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www.stopfalls.ca</a:t>
            </a:r>
            <a:r>
              <a:rPr lang="en-US" sz="3600" spc="-5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 </a:t>
            </a:r>
            <a:br>
              <a:rPr lang="en-US" sz="3600" spc="-5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r>
              <a:rPr lang="en-US" sz="3400" b="1" dirty="0">
                <a:solidFill>
                  <a:schemeClr val="bg1"/>
                </a:solidFill>
                <a:latin typeface="Franklin Gothic Book" panose="020B0503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www.posturalhypotension.ca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sz="3600" b="1" spc="-5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E8B8E8AE-1882-46F3-94E7-A2A391494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283" y="0"/>
            <a:ext cx="60873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4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8" t="2702" r="11958" b="8109"/>
          <a:stretch/>
        </p:blipFill>
        <p:spPr bwMode="auto">
          <a:xfrm>
            <a:off x="1082035" y="0"/>
            <a:ext cx="4800605" cy="685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F5AE0C4B-4D5E-48B0-929B-038F7E948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46F4A9B9-BBB5-41F1-B8BA-A8692905374F}" type="slidenum">
              <a:rPr lang="en-US" altLang="en-US">
                <a:solidFill>
                  <a:schemeClr val="bg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34</a:t>
            </a:fld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370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CDF5D3-7220-42A0-9D37-ECF3BF283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510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BC717F-58B3-4A4E-BC3B-1B11323AD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5105400"/>
            <a:ext cx="10835640" cy="17526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E75710-64C5-4CA8-8A7C-82EE4125C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115A3B30-F790-4E99-A636-5CB368CFF0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7" t="5054" r="8722" b="67008"/>
          <a:stretch/>
        </p:blipFill>
        <p:spPr>
          <a:xfrm>
            <a:off x="2783541" y="706861"/>
            <a:ext cx="8509299" cy="559972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35050B1-74E1-4A81-923D-0F5971A3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B2260559-6A6D-4B05-92C1-9CB5EE9A4F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5053" r="70412" b="49831"/>
          <a:stretch/>
        </p:blipFill>
        <p:spPr>
          <a:xfrm>
            <a:off x="-35859" y="1"/>
            <a:ext cx="2819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927F99-E036-405C-A236-880CBC195024}"/>
              </a:ext>
            </a:extLst>
          </p:cNvPr>
          <p:cNvSpPr/>
          <p:nvPr/>
        </p:nvSpPr>
        <p:spPr>
          <a:xfrm>
            <a:off x="8681074" y="6306583"/>
            <a:ext cx="27238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-50" dirty="0">
                <a:solidFill>
                  <a:schemeClr val="bg1"/>
                </a:solidFill>
                <a:latin typeface="Franklin Gothic Medium" panose="020B0603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www.geriatricsjournal.ca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1399" y="-1"/>
            <a:ext cx="4125555" cy="8590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100000"/>
              </a:lnSpc>
            </a:pPr>
            <a:r>
              <a:rPr lang="en-US" sz="4000" spc="0" dirty="0">
                <a:solidFill>
                  <a:srgbClr val="113052"/>
                </a:solidFill>
                <a:latin typeface="Franklin Gothic Medium" panose="020B0603020102020204" pitchFamily="34" charset="0"/>
              </a:rPr>
              <a:t>HYPERTENSION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D52470F1-6382-4339-81BC-2F4B2D0B6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46F4A9B9-BBB5-41F1-B8BA-A8692905374F}" type="slidenum">
              <a:rPr lang="en-CA" altLang="en-US">
                <a:solidFill>
                  <a:srgbClr val="46464A">
                    <a:lumMod val="60000"/>
                    <a:lumOff val="40000"/>
                  </a:srgb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35</a:t>
            </a:fld>
            <a:endParaRPr lang="en-CA" altLang="en-US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0820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7" name="Rectangle 2"/>
          <p:cNvSpPr>
            <a:spLocks noGrp="1" noChangeArrowheads="1"/>
          </p:cNvSpPr>
          <p:nvPr>
            <p:ph type="title"/>
          </p:nvPr>
        </p:nvSpPr>
        <p:spPr>
          <a:xfrm>
            <a:off x="174812" y="-259976"/>
            <a:ext cx="10649712" cy="1680882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4000" b="1" dirty="0">
                <a:solidFill>
                  <a:srgbClr val="113052"/>
                </a:solidFill>
                <a:latin typeface="Franklin Gothic Heavy" panose="020B0903020102020204" pitchFamily="34" charset="0"/>
              </a:rPr>
              <a:t>Assessment - 2a: </a:t>
            </a:r>
            <a:br>
              <a:rPr lang="en-US" sz="4000" b="1" dirty="0">
                <a:solidFill>
                  <a:srgbClr val="113052"/>
                </a:solidFill>
                <a:latin typeface="Franklin Gothic Heavy" panose="020B0903020102020204" pitchFamily="34" charset="0"/>
              </a:rPr>
            </a:br>
            <a:r>
              <a:rPr lang="en-CA" sz="4000" b="1" dirty="0">
                <a:solidFill>
                  <a:srgbClr val="113052"/>
                </a:solidFill>
                <a:latin typeface="Franklin Gothic Heavy" panose="020B0903020102020204" pitchFamily="34" charset="0"/>
              </a:rPr>
              <a:t>Heart rate / rhythm + blood flow</a:t>
            </a:r>
          </a:p>
        </p:txBody>
      </p:sp>
      <p:pic>
        <p:nvPicPr>
          <p:cNvPr id="613387" name="Graphic 69" descr="Heart with Pulse">
            <a:extLst>
              <a:ext uri="{FF2B5EF4-FFF2-40B4-BE49-F238E27FC236}">
                <a16:creationId xmlns:a16="http://schemas.microsoft.com/office/drawing/2014/main" id="{2CEC6046-D8E2-4136-9AD6-BFB437367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" y="2568851"/>
            <a:ext cx="3304622" cy="3304622"/>
          </a:xfrm>
          <a:prstGeom prst="rect">
            <a:avLst/>
          </a:prstGeom>
        </p:spPr>
      </p:pic>
      <p:sp>
        <p:nvSpPr>
          <p:cNvPr id="613378" name="Rectangle 3"/>
          <p:cNvSpPr>
            <a:spLocks noGrp="1" noChangeArrowheads="1"/>
          </p:cNvSpPr>
          <p:nvPr>
            <p:ph idx="1"/>
          </p:nvPr>
        </p:nvSpPr>
        <p:spPr>
          <a:xfrm>
            <a:off x="3733800" y="1447800"/>
            <a:ext cx="7356310" cy="5089525"/>
          </a:xfrm>
        </p:spPr>
        <p:txBody>
          <a:bodyPr>
            <a:normAutofit/>
          </a:bodyPr>
          <a:lstStyle/>
          <a:p>
            <a:pPr marL="571486" indent="-571486">
              <a:spcBef>
                <a:spcPts val="0"/>
              </a:spcBef>
              <a:spcAft>
                <a:spcPts val="600"/>
              </a:spcAft>
              <a:buNone/>
            </a:pPr>
            <a:r>
              <a:rPr lang="en-CA" sz="2400" b="1" u="sng" dirty="0">
                <a:latin typeface="Franklin Gothic Medium" panose="020B0603020102020204" pitchFamily="34" charset="0"/>
              </a:rPr>
              <a:t>Decreased Cardiac Output</a:t>
            </a:r>
          </a:p>
          <a:p>
            <a:pPr marL="571486" indent="-571486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latin typeface="Franklin Gothic Medium" panose="020B06030201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u="sng" dirty="0">
                <a:latin typeface="Franklin Gothic Medium" panose="020B0603020102020204" pitchFamily="34" charset="0"/>
              </a:rPr>
              <a:t>I. </a:t>
            </a:r>
            <a:r>
              <a:rPr lang="en-US" sz="2400" b="1" u="sng" dirty="0" err="1">
                <a:latin typeface="Franklin Gothic Medium" panose="020B0603020102020204" pitchFamily="34" charset="0"/>
              </a:rPr>
              <a:t>Persistantly</a:t>
            </a:r>
            <a:r>
              <a:rPr lang="en-US" sz="2400" b="1" u="sng" dirty="0">
                <a:latin typeface="Franklin Gothic Medium" panose="020B0603020102020204" pitchFamily="34" charset="0"/>
              </a:rPr>
              <a:t> low BP</a:t>
            </a:r>
          </a:p>
          <a:p>
            <a:pPr marL="571486" indent="-571486">
              <a:spcBef>
                <a:spcPts val="0"/>
              </a:spcBef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en-CA" sz="2400" b="1" dirty="0">
                <a:latin typeface="Franklin Gothic Medium" panose="020B0603020102020204" pitchFamily="34" charset="0"/>
              </a:rPr>
              <a:t>Very low Left Ventricular Ejection Fraction (e.g. &lt;20% Severe MR with backward flow will lower forward LVEF)</a:t>
            </a:r>
          </a:p>
          <a:p>
            <a:pPr marL="571486" indent="-571486">
              <a:spcBef>
                <a:spcPts val="0"/>
              </a:spcBef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en-US" sz="2400" b="1" dirty="0">
                <a:latin typeface="Franklin Gothic Medium" panose="020B0603020102020204" pitchFamily="34" charset="0"/>
              </a:rPr>
              <a:t>Blockage of blood flow </a:t>
            </a:r>
          </a:p>
          <a:p>
            <a:pPr marL="630223" lvl="1" indent="-285744"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latin typeface="Franklin Gothic Medium" panose="020B0603020102020204" pitchFamily="34" charset="0"/>
              </a:rPr>
              <a:t>	Valvular </a:t>
            </a:r>
          </a:p>
          <a:p>
            <a:pPr marL="1406173" lvl="3" indent="-438140">
              <a:spcBef>
                <a:spcPts val="0"/>
              </a:spcBef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en-US" sz="2400" b="1" u="sng" dirty="0">
                <a:latin typeface="Franklin Gothic Medium" panose="020B0603020102020204" pitchFamily="34" charset="0"/>
              </a:rPr>
              <a:t>aortic or mitral stenosis</a:t>
            </a:r>
          </a:p>
          <a:p>
            <a:pPr marL="1406173" lvl="3" indent="-438140">
              <a:spcBef>
                <a:spcPts val="0"/>
              </a:spcBef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en-US" sz="2400" b="1" dirty="0">
                <a:latin typeface="Franklin Gothic Medium" panose="020B0603020102020204" pitchFamily="34" charset="0"/>
              </a:rPr>
              <a:t>Subaortic stenosis</a:t>
            </a:r>
          </a:p>
          <a:p>
            <a:pPr marL="1406173" lvl="3" indent="-438140">
              <a:spcBef>
                <a:spcPts val="0"/>
              </a:spcBef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en-US" sz="2400" b="1" dirty="0">
                <a:latin typeface="Franklin Gothic Medium" panose="020B0603020102020204" pitchFamily="34" charset="0"/>
              </a:rPr>
              <a:t>Aortic dissection</a:t>
            </a:r>
          </a:p>
          <a:p>
            <a:pPr marL="630223" lvl="1" indent="-285744"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latin typeface="Franklin Gothic Medium" panose="020B0603020102020204" pitchFamily="34" charset="0"/>
              </a:rPr>
              <a:t>	Pulmonary Embolus</a:t>
            </a:r>
          </a:p>
          <a:p>
            <a:pPr marL="344479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b="1" dirty="0">
              <a:latin typeface="Franklin Gothic Medium" panose="020B0603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46F4A9B9-BBB5-41F1-B8BA-A8692905374F}" type="slidenum">
              <a:rPr lang="en-CA" altLang="en-US">
                <a:solidFill>
                  <a:srgbClr val="46464A">
                    <a:lumMod val="60000"/>
                    <a:lumOff val="40000"/>
                  </a:srgb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36</a:t>
            </a:fld>
            <a:endParaRPr lang="en-CA" altLang="en-US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905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41009"/>
            <a:ext cx="9692640" cy="1325562"/>
          </a:xfrm>
        </p:spPr>
        <p:txBody>
          <a:bodyPr>
            <a:noAutofit/>
          </a:bodyPr>
          <a:lstStyle/>
          <a:p>
            <a:pPr eaLnBrk="1" hangingPunct="1"/>
            <a:br>
              <a:rPr lang="en-US" sz="4000" b="1" dirty="0">
                <a:solidFill>
                  <a:srgbClr val="113052"/>
                </a:solidFill>
              </a:rPr>
            </a:br>
            <a:r>
              <a:rPr lang="en-US" sz="4000" b="1" dirty="0">
                <a:solidFill>
                  <a:srgbClr val="113052"/>
                </a:solidFill>
                <a:latin typeface="Franklin Gothic Heavy" panose="020B0903020102020204" pitchFamily="34" charset="0"/>
              </a:rPr>
              <a:t>Assessment - 2a: </a:t>
            </a:r>
            <a:br>
              <a:rPr lang="en-US" sz="4000" b="1" dirty="0">
                <a:solidFill>
                  <a:srgbClr val="113052"/>
                </a:solidFill>
                <a:latin typeface="Franklin Gothic Heavy" panose="020B0903020102020204" pitchFamily="34" charset="0"/>
              </a:rPr>
            </a:br>
            <a:r>
              <a:rPr lang="en-CA" sz="4000" b="1" dirty="0">
                <a:solidFill>
                  <a:srgbClr val="113052"/>
                </a:solidFill>
                <a:latin typeface="Franklin Gothic Heavy" panose="020B0903020102020204" pitchFamily="34" charset="0"/>
              </a:rPr>
              <a:t>Heart rate / rhythm + blood flow</a:t>
            </a:r>
          </a:p>
        </p:txBody>
      </p:sp>
      <p:sp>
        <p:nvSpPr>
          <p:cNvPr id="6133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467600" cy="4572000"/>
          </a:xfrm>
        </p:spPr>
        <p:txBody>
          <a:bodyPr>
            <a:noAutofit/>
          </a:bodyPr>
          <a:lstStyle/>
          <a:p>
            <a:pPr marL="571486" indent="-571486">
              <a:spcBef>
                <a:spcPts val="0"/>
              </a:spcBef>
              <a:spcAft>
                <a:spcPts val="600"/>
              </a:spcAft>
              <a:buNone/>
            </a:pPr>
            <a:r>
              <a:rPr lang="en-CA" sz="2400" b="1" u="sng" dirty="0">
                <a:latin typeface="Franklin Gothic Medium" panose="020B0603020102020204" pitchFamily="34" charset="0"/>
              </a:rPr>
              <a:t>Decreased Cardiac Output</a:t>
            </a:r>
          </a:p>
          <a:p>
            <a:pPr marL="344479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latin typeface="Franklin Gothic Medium" panose="020B06030201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u="sng" dirty="0">
                <a:latin typeface="Franklin Gothic Medium" panose="020B0603020102020204" pitchFamily="34" charset="0"/>
              </a:rPr>
              <a:t>II. Intermittently low BP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latin typeface="Franklin Gothic Medium" panose="020B0603020102020204" pitchFamily="34" charset="0"/>
              </a:rPr>
              <a:t>1.  Arrhythmia </a:t>
            </a:r>
          </a:p>
          <a:p>
            <a:pPr marL="839767" lvl="1" indent="-495288">
              <a:spcBef>
                <a:spcPts val="0"/>
              </a:spcBef>
              <a:spcAft>
                <a:spcPts val="600"/>
              </a:spcAft>
            </a:pPr>
            <a:r>
              <a:rPr lang="en-CA" sz="2400" b="1" dirty="0">
                <a:latin typeface="Franklin Gothic Medium" panose="020B0603020102020204" pitchFamily="34" charset="0"/>
              </a:rPr>
              <a:t>Tachycardia (inadequate time in diastole for heart to fill): VT, SVT, WPW, VF, AFIB …</a:t>
            </a:r>
          </a:p>
          <a:p>
            <a:pPr marL="839767" lvl="1" indent="-495288">
              <a:spcBef>
                <a:spcPts val="0"/>
              </a:spcBef>
              <a:spcAft>
                <a:spcPts val="600"/>
              </a:spcAft>
            </a:pPr>
            <a:r>
              <a:rPr lang="en-CA" sz="2400" b="1" dirty="0">
                <a:latin typeface="Franklin Gothic Medium" panose="020B0603020102020204" pitchFamily="34" charset="0"/>
              </a:rPr>
              <a:t>Bradycardia; SSS, conduction blocks (complete heart block)</a:t>
            </a:r>
          </a:p>
          <a:p>
            <a:pPr marL="1131860" lvl="2" indent="-438140">
              <a:spcBef>
                <a:spcPts val="0"/>
              </a:spcBef>
              <a:spcAft>
                <a:spcPts val="600"/>
              </a:spcAft>
            </a:pPr>
            <a:r>
              <a:rPr lang="en-CA" sz="2400" b="1" dirty="0">
                <a:latin typeface="Franklin Gothic Medium" panose="020B0603020102020204" pitchFamily="34" charset="0"/>
              </a:rPr>
              <a:t>Can be precipitated by </a:t>
            </a:r>
            <a:r>
              <a:rPr lang="en-CA" sz="2400" b="1" u="sng" dirty="0">
                <a:latin typeface="Franklin Gothic Medium" panose="020B0603020102020204" pitchFamily="34" charset="0"/>
              </a:rPr>
              <a:t>digoxin, beta-blocker (including </a:t>
            </a:r>
            <a:r>
              <a:rPr lang="en-CA" sz="2400" b="1" u="sng" dirty="0" err="1">
                <a:latin typeface="Franklin Gothic Medium" panose="020B0603020102020204" pitchFamily="34" charset="0"/>
              </a:rPr>
              <a:t>Timoptic</a:t>
            </a:r>
            <a:r>
              <a:rPr lang="en-CA" sz="2400" b="1" u="sng" dirty="0">
                <a:latin typeface="Franklin Gothic Medium" panose="020B0603020102020204" pitchFamily="34" charset="0"/>
              </a:rPr>
              <a:t> /Timolol eye drops), Cholinesterase Inhibitors, Ca Channel Blockers</a:t>
            </a:r>
          </a:p>
          <a:p>
            <a:pPr marL="1114080" lvl="2" indent="-495288">
              <a:spcBef>
                <a:spcPts val="0"/>
              </a:spcBef>
              <a:spcAft>
                <a:spcPts val="600"/>
              </a:spcAft>
            </a:pPr>
            <a:r>
              <a:rPr lang="en-CA" sz="2400" b="1" dirty="0">
                <a:latin typeface="Franklin Gothic Medium" panose="020B0603020102020204" pitchFamily="34" charset="0"/>
              </a:rPr>
              <a:t>Carotid Sinus Hypersensitivity</a:t>
            </a:r>
          </a:p>
        </p:txBody>
      </p:sp>
      <p:pic>
        <p:nvPicPr>
          <p:cNvPr id="5" name="Graphic 69" descr="Heart with Pulse">
            <a:extLst>
              <a:ext uri="{FF2B5EF4-FFF2-40B4-BE49-F238E27FC236}">
                <a16:creationId xmlns:a16="http://schemas.microsoft.com/office/drawing/2014/main" id="{923800EA-3038-41F4-81AE-31C5E124F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7600" y="1933575"/>
            <a:ext cx="3639872" cy="363987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46F4A9B9-BBB5-41F1-B8BA-A8692905374F}" type="slidenum">
              <a:rPr lang="en-CA" altLang="en-US">
                <a:solidFill>
                  <a:srgbClr val="46464A">
                    <a:lumMod val="60000"/>
                    <a:lumOff val="40000"/>
                  </a:srgb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37</a:t>
            </a:fld>
            <a:endParaRPr lang="en-CA" alt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6216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983855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CA" sz="4000" dirty="0">
                <a:solidFill>
                  <a:srgbClr val="113052"/>
                </a:solidFill>
                <a:latin typeface="Franklin Gothic Heavy" panose="020B0903020102020204" pitchFamily="34" charset="0"/>
              </a:rPr>
              <a:t>Heart rate / rhythm + blood flow</a:t>
            </a:r>
          </a:p>
        </p:txBody>
      </p:sp>
      <p:sp>
        <p:nvSpPr>
          <p:cNvPr id="61440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3"/>
            <a:ext cx="10988039" cy="5775327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CA" sz="2400" b="1" u="sng" dirty="0">
                <a:latin typeface="Franklin Gothic Medium" panose="020B0603020102020204" pitchFamily="34" charset="0"/>
              </a:rPr>
              <a:t>VASOVAGAL - Syncope Triggered by: </a:t>
            </a:r>
            <a:r>
              <a:rPr lang="en-CA" sz="2400" b="1" dirty="0">
                <a:latin typeface="Franklin Gothic Medium" panose="020B0603020102020204" pitchFamily="34" charset="0"/>
              </a:rPr>
              <a:t> </a:t>
            </a:r>
            <a:r>
              <a:rPr lang="en-CA" sz="24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increased firing of </a:t>
            </a:r>
            <a:r>
              <a:rPr lang="en-CA" sz="2400" b="1" dirty="0" err="1">
                <a:solidFill>
                  <a:srgbClr val="FF0000"/>
                </a:solidFill>
                <a:latin typeface="Franklin Gothic Medium" panose="020B0603020102020204" pitchFamily="34" charset="0"/>
              </a:rPr>
              <a:t>vagus</a:t>
            </a:r>
            <a:r>
              <a:rPr lang="en-CA" sz="24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 nerve and slowing heart rate - thereby decreasing blood pressure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rgbClr val="0000FF"/>
                </a:solidFill>
                <a:latin typeface="Franklin Gothic Medium" panose="020B0603020102020204" pitchFamily="34" charset="0"/>
                <a:hlinkClick r:id="rId2" tooltip="Stress (medicin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Stress</a:t>
            </a:r>
            <a:r>
              <a:rPr lang="en-US" sz="2400" dirty="0">
                <a:solidFill>
                  <a:srgbClr val="0000FF"/>
                </a:solidFill>
                <a:latin typeface="Franklin Gothic Medium" panose="020B0603020102020204" pitchFamily="34" charset="0"/>
              </a:rPr>
              <a:t> </a:t>
            </a:r>
            <a:endParaRPr lang="en-CA" sz="2400" dirty="0">
              <a:solidFill>
                <a:srgbClr val="0000FF"/>
              </a:solidFill>
              <a:latin typeface="Franklin Gothic Medium" panose="020B06030201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Franklin Gothic Medium" panose="020B0603020102020204" pitchFamily="34" charset="0"/>
              </a:rPr>
              <a:t>Any painful or unpleasant stimuli, such as: </a:t>
            </a:r>
            <a:endParaRPr lang="en-CA" sz="2400" dirty="0">
              <a:latin typeface="Franklin Gothic Medium" panose="020B06030201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400" dirty="0">
                <a:solidFill>
                  <a:srgbClr val="0000FF"/>
                </a:solidFill>
                <a:latin typeface="Franklin Gothic Medium" panose="020B0603020102020204" pitchFamily="34" charset="0"/>
                <a:hlinkClick r:id="rId3" tooltip="Venepunctu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Venipuncture</a:t>
            </a:r>
            <a:r>
              <a:rPr lang="en-US" sz="2400" dirty="0">
                <a:solidFill>
                  <a:srgbClr val="0000FF"/>
                </a:solidFill>
                <a:latin typeface="Franklin Gothic Medium" panose="020B0603020102020204" pitchFamily="34" charset="0"/>
              </a:rPr>
              <a:t> </a:t>
            </a:r>
            <a:endParaRPr lang="en-CA" sz="2400" dirty="0">
              <a:solidFill>
                <a:srgbClr val="0000FF"/>
              </a:solidFill>
              <a:latin typeface="Franklin Gothic Medium" panose="020B06030201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400" dirty="0">
                <a:latin typeface="Franklin Gothic Medium" panose="020B0603020102020204" pitchFamily="34" charset="0"/>
              </a:rPr>
              <a:t>Hitting your </a:t>
            </a:r>
            <a:r>
              <a:rPr lang="en-US" sz="2400" dirty="0">
                <a:solidFill>
                  <a:srgbClr val="0000FF"/>
                </a:solidFill>
                <a:latin typeface="Franklin Gothic Medium" panose="020B0603020102020204" pitchFamily="34" charset="0"/>
                <a:hlinkClick r:id="rId4" tooltip="Funny bon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funny bone</a:t>
            </a:r>
            <a:r>
              <a:rPr lang="en-US" sz="2400" dirty="0">
                <a:solidFill>
                  <a:srgbClr val="0000FF"/>
                </a:solidFill>
                <a:latin typeface="Franklin Gothic Medium" panose="020B0603020102020204" pitchFamily="34" charset="0"/>
              </a:rPr>
              <a:t> </a:t>
            </a:r>
            <a:endParaRPr lang="en-CA" sz="2400" dirty="0">
              <a:solidFill>
                <a:srgbClr val="0000FF"/>
              </a:solidFill>
              <a:latin typeface="Franklin Gothic Medium" panose="020B06030201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400" dirty="0">
                <a:latin typeface="Franklin Gothic Medium" panose="020B0603020102020204" pitchFamily="34" charset="0"/>
              </a:rPr>
              <a:t>Experiencing medical procedures with local anesthesia </a:t>
            </a:r>
            <a:endParaRPr lang="en-CA" sz="2400" dirty="0">
              <a:latin typeface="Franklin Gothic Medium" panose="020B06030201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400" dirty="0">
                <a:latin typeface="Franklin Gothic Medium" panose="020B0603020102020204" pitchFamily="34" charset="0"/>
              </a:rPr>
              <a:t>Post-surgical pain when standing up or moving too abruptly after the procedure </a:t>
            </a:r>
            <a:endParaRPr lang="en-CA" sz="2400" dirty="0">
              <a:latin typeface="Franklin Gothic Medium" panose="020B06030201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400" dirty="0">
                <a:latin typeface="Franklin Gothic Medium" panose="020B0603020102020204" pitchFamily="34" charset="0"/>
              </a:rPr>
              <a:t>Giving or receiving a needle immunization </a:t>
            </a:r>
            <a:endParaRPr lang="en-CA" sz="2400" dirty="0">
              <a:latin typeface="Franklin Gothic Medium" panose="020B06030201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400" dirty="0">
                <a:latin typeface="Franklin Gothic Medium" panose="020B0603020102020204" pitchFamily="34" charset="0"/>
              </a:rPr>
              <a:t>Watching someone give blood </a:t>
            </a:r>
            <a:endParaRPr lang="en-CA" sz="2400" dirty="0">
              <a:latin typeface="Franklin Gothic Medium" panose="020B06030201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400" dirty="0">
                <a:latin typeface="Franklin Gothic Medium" panose="020B0603020102020204" pitchFamily="34" charset="0"/>
              </a:rPr>
              <a:t>Watching someone experience pain </a:t>
            </a:r>
            <a:endParaRPr lang="en-CA" sz="2400" dirty="0">
              <a:latin typeface="Franklin Gothic Medium" panose="020B06030201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400" dirty="0">
                <a:latin typeface="Franklin Gothic Medium" panose="020B0603020102020204" pitchFamily="34" charset="0"/>
              </a:rPr>
              <a:t>Watching or experiencing medical procedures </a:t>
            </a:r>
            <a:endParaRPr lang="en-CA" sz="2400" dirty="0">
              <a:latin typeface="Franklin Gothic Medium" panose="020B06030201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400" dirty="0">
                <a:latin typeface="Franklin Gothic Medium" panose="020B0603020102020204" pitchFamily="34" charset="0"/>
              </a:rPr>
              <a:t>Sight of blood </a:t>
            </a:r>
            <a:endParaRPr lang="en-CA" sz="2400" dirty="0">
              <a:latin typeface="Franklin Gothic Medium" panose="020B06030201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400" dirty="0">
                <a:latin typeface="Franklin Gothic Medium" panose="020B0603020102020204" pitchFamily="34" charset="0"/>
              </a:rPr>
              <a:t>Occasions of slight discomfort, such as dental and eye examinations </a:t>
            </a:r>
            <a:endParaRPr lang="en-CA" sz="2400" dirty="0">
              <a:latin typeface="Franklin Gothic Medium" panose="020B0603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46F4A9B9-BBB5-41F1-B8BA-A8692905374F}" type="slidenum">
              <a:rPr lang="en-CA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38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6609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983855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CA" sz="4000" dirty="0">
                <a:solidFill>
                  <a:srgbClr val="113052"/>
                </a:solidFill>
                <a:latin typeface="Franklin Gothic Heavy" panose="020B0903020102020204" pitchFamily="34" charset="0"/>
              </a:rPr>
              <a:t>Heart rate / rhythm + blood flow</a:t>
            </a:r>
          </a:p>
        </p:txBody>
      </p:sp>
      <p:sp>
        <p:nvSpPr>
          <p:cNvPr id="61440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3"/>
            <a:ext cx="10988039" cy="5775327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CA" sz="2400" b="1" u="sng" dirty="0">
                <a:latin typeface="Franklin Gothic Medium" panose="020B0603020102020204" pitchFamily="34" charset="0"/>
              </a:rPr>
              <a:t>VASOVAGAL - Syncope Triggered by: </a:t>
            </a:r>
            <a:r>
              <a:rPr lang="en-CA" sz="2400" b="1" dirty="0">
                <a:latin typeface="Franklin Gothic Medium" panose="020B0603020102020204" pitchFamily="34" charset="0"/>
              </a:rPr>
              <a:t> </a:t>
            </a:r>
            <a:r>
              <a:rPr lang="en-CA" sz="24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increased firing of </a:t>
            </a:r>
            <a:r>
              <a:rPr lang="en-CA" sz="2400" b="1" dirty="0" err="1">
                <a:solidFill>
                  <a:srgbClr val="FF0000"/>
                </a:solidFill>
                <a:latin typeface="Franklin Gothic Medium" panose="020B0603020102020204" pitchFamily="34" charset="0"/>
              </a:rPr>
              <a:t>vagus</a:t>
            </a:r>
            <a:r>
              <a:rPr lang="en-CA" sz="24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 nerve and slowing heart rate - thereby decreasing blood pressure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rgbClr val="0000FF"/>
                </a:solidFill>
                <a:latin typeface="Franklin Gothic Medium" panose="020B0603020102020204" pitchFamily="34" charset="0"/>
                <a:hlinkClick r:id="rId2" tooltip="Stress (medicin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Stress</a:t>
            </a:r>
            <a:r>
              <a:rPr lang="en-US" sz="2400" dirty="0">
                <a:solidFill>
                  <a:srgbClr val="0000FF"/>
                </a:solidFill>
                <a:latin typeface="Franklin Gothic Medium" panose="020B0603020102020204" pitchFamily="34" charset="0"/>
              </a:rPr>
              <a:t> </a:t>
            </a:r>
            <a:endParaRPr lang="en-CA" sz="2400" dirty="0">
              <a:solidFill>
                <a:srgbClr val="0000FF"/>
              </a:solidFill>
              <a:latin typeface="Franklin Gothic Medium" panose="020B06030201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Franklin Gothic Medium" panose="020B0603020102020204" pitchFamily="34" charset="0"/>
              </a:rPr>
              <a:t>Sudden onset of extreme emotions </a:t>
            </a:r>
            <a:endParaRPr lang="en-CA" sz="2400" dirty="0">
              <a:latin typeface="Franklin Gothic Medium" panose="020B06030201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solidFill>
                  <a:srgbClr val="0000FF"/>
                </a:solidFill>
                <a:latin typeface="Franklin Gothic Medium" panose="020B0603020102020204" pitchFamily="34" charset="0"/>
              </a:rPr>
              <a:t>Nausea or vomiting </a:t>
            </a:r>
            <a:endParaRPr lang="en-CA" sz="2400" dirty="0">
              <a:solidFill>
                <a:srgbClr val="0000FF"/>
              </a:solidFill>
              <a:latin typeface="Franklin Gothic Medium" panose="020B06030201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solidFill>
                  <a:srgbClr val="0000FF"/>
                </a:solidFill>
                <a:latin typeface="Franklin Gothic Medium" panose="020B0603020102020204" pitchFamily="34" charset="0"/>
                <a:hlinkClick r:id="rId3" tooltip="Urina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Urination</a:t>
            </a:r>
            <a:r>
              <a:rPr lang="en-US" sz="2400" dirty="0">
                <a:solidFill>
                  <a:srgbClr val="0000FF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>
                <a:latin typeface="Franklin Gothic Medium" panose="020B0603020102020204" pitchFamily="34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latin typeface="Franklin Gothic Medium" panose="020B0603020102020204" pitchFamily="34" charset="0"/>
              </a:rPr>
              <a:t>'</a:t>
            </a:r>
            <a:r>
              <a:rPr lang="en-US" sz="2400" dirty="0">
                <a:solidFill>
                  <a:srgbClr val="0000FF"/>
                </a:solidFill>
                <a:latin typeface="Franklin Gothic Medium" panose="020B0603020102020204" pitchFamily="34" charset="0"/>
                <a:hlinkClick r:id="rId4" tooltip="Micturition syncop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micturition syncope</a:t>
            </a:r>
            <a:r>
              <a:rPr lang="en-US" sz="2400" dirty="0">
                <a:latin typeface="Franklin Gothic Medium" panose="020B0603020102020204" pitchFamily="34" charset="0"/>
              </a:rPr>
              <a:t>') or </a:t>
            </a:r>
            <a:r>
              <a:rPr lang="en-US" sz="2400" dirty="0">
                <a:solidFill>
                  <a:srgbClr val="0000FF"/>
                </a:solidFill>
                <a:latin typeface="Franklin Gothic Medium" panose="020B0603020102020204" pitchFamily="34" charset="0"/>
                <a:hlinkClick r:id="rId5" tooltip="Defeca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defecation</a:t>
            </a:r>
            <a:r>
              <a:rPr lang="en-US" sz="2400" dirty="0">
                <a:latin typeface="Franklin Gothic Medium" panose="020B0603020102020204" pitchFamily="34" charset="0"/>
              </a:rPr>
              <a:t>, having a bowel movement ('defecation syncope') </a:t>
            </a:r>
            <a:endParaRPr lang="en-CA" sz="2400" dirty="0">
              <a:latin typeface="Franklin Gothic Medium" panose="020B06030201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Franklin Gothic Medium" panose="020B0603020102020204" pitchFamily="34" charset="0"/>
              </a:rPr>
              <a:t>Abdominal straining or 'bearing down' </a:t>
            </a:r>
            <a:endParaRPr lang="en-CA" sz="2400" dirty="0">
              <a:latin typeface="Franklin Gothic Medium" panose="020B06030201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Franklin Gothic Medium" panose="020B0603020102020204" pitchFamily="34" charset="0"/>
              </a:rPr>
              <a:t>Swallowing ('swallowing syncope') or coughing ('cough syncope') </a:t>
            </a:r>
            <a:endParaRPr lang="en-CA" sz="2400" dirty="0">
              <a:latin typeface="Franklin Gothic Medium" panose="020B06030201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Franklin Gothic Medium" panose="020B0603020102020204" pitchFamily="34" charset="0"/>
              </a:rPr>
              <a:t>Pressing upon certain places on the throat, sinuses, and eyes, also known as vagal reflex stimulation when performed clinically </a:t>
            </a:r>
            <a:endParaRPr lang="en-CA" sz="2400" dirty="0">
              <a:latin typeface="Franklin Gothic Medium" panose="020B06030201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WARNING:  Do not jump to this Dx  immediately - consider if </a:t>
            </a:r>
            <a:r>
              <a:rPr lang="en-US" sz="2400" b="1" u="sng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Holter or Loop/Event Recorder</a:t>
            </a:r>
            <a:r>
              <a:rPr lang="en-US" sz="24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 needed + </a:t>
            </a:r>
            <a:r>
              <a:rPr lang="en-US" sz="2400" b="1" u="sng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check Postural BP supine vs. standing</a:t>
            </a:r>
            <a:endParaRPr lang="en-CA" sz="2400" b="1" u="sng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46F4A9B9-BBB5-41F1-B8BA-A8692905374F}" type="slidenum">
              <a:rPr lang="en-CA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39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66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AE035-E11F-47E3-B240-9416CB986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10896600" cy="12954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FALLS within the context of The GERIATRIC 5Ms</a:t>
            </a:r>
            <a:br>
              <a:rPr lang="en-US" sz="40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</a:br>
            <a:endParaRPr lang="en-CA" sz="4000" b="1" dirty="0">
              <a:solidFill>
                <a:srgbClr val="C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3E63C-D937-4868-9844-9FF8A392F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2600" y="1235075"/>
            <a:ext cx="5638800" cy="562292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Franklin Gothic Medium" panose="020B0603020102020204" pitchFamily="34" charset="0"/>
              </a:rPr>
              <a:t>The Geriatric 5Ms are employed internationally to describe the areas of core expertise of the Multidisciplinary Teams that include specialists in Geriatric Medicine and Care of the Elderly Physicians.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Franklin Gothic Medium" panose="020B06030201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Franklin Gothic Medium" panose="020B0603020102020204" pitchFamily="34" charset="0"/>
              </a:rPr>
              <a:t>Of the Geriatric 5Ms,</a:t>
            </a:r>
            <a:r>
              <a:rPr lang="en-US" sz="2400" u="sng" dirty="0">
                <a:latin typeface="Franklin Gothic Medium" panose="020B0603020102020204" pitchFamily="34" charset="0"/>
              </a:rPr>
              <a:t> </a:t>
            </a:r>
            <a:r>
              <a:rPr lang="en-US" sz="2400" b="1" u="sng" dirty="0">
                <a:latin typeface="Franklin Gothic Medium" panose="020B0603020102020204" pitchFamily="34" charset="0"/>
              </a:rPr>
              <a:t>MOBILITY</a:t>
            </a:r>
            <a:r>
              <a:rPr lang="en-US" sz="2400" u="sng" dirty="0">
                <a:latin typeface="Franklin Gothic Medium" panose="020B0603020102020204" pitchFamily="34" charset="0"/>
              </a:rPr>
              <a:t> </a:t>
            </a:r>
            <a:r>
              <a:rPr lang="en-US" sz="2400" dirty="0">
                <a:latin typeface="Franklin Gothic Medium" panose="020B0603020102020204" pitchFamily="34" charset="0"/>
              </a:rPr>
              <a:t>is the most clearly related to Falls Prevention.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Franklin Gothic Medium" panose="020B06030201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Franklin Gothic Medium" panose="020B0603020102020204" pitchFamily="34" charset="0"/>
              </a:rPr>
              <a:t>To understand how some of the other Geriatric 5Ms contribute to Falls Prevention let us look at them in greater detail.</a:t>
            </a:r>
            <a:endParaRPr lang="en-CA" sz="2400" dirty="0">
              <a:latin typeface="Franklin Gothic Medium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BA76E-7CB8-4B6D-B4C9-3AF1E604E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46F4A9B9-BBB5-41F1-B8BA-A8692905374F}" type="slidenum">
              <a:rPr lang="en-CA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4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27ACB9-1F26-4BA2-9D13-C7A609C18ACA}"/>
              </a:ext>
            </a:extLst>
          </p:cNvPr>
          <p:cNvGrpSpPr/>
          <p:nvPr/>
        </p:nvGrpSpPr>
        <p:grpSpPr>
          <a:xfrm>
            <a:off x="304800" y="1873622"/>
            <a:ext cx="4525931" cy="4298578"/>
            <a:chOff x="1482315" y="2331183"/>
            <a:chExt cx="4290713" cy="3926141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D8EBAC97-58DA-425B-8C59-835525A85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82315" y="2547882"/>
              <a:ext cx="3678802" cy="370944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C6C67F7-711E-4C8A-BA7D-77453E385EF0}"/>
                </a:ext>
              </a:extLst>
            </p:cNvPr>
            <p:cNvSpPr/>
            <p:nvPr/>
          </p:nvSpPr>
          <p:spPr>
            <a:xfrm>
              <a:off x="1567742" y="3757323"/>
              <a:ext cx="1054776" cy="448713"/>
            </a:xfrm>
            <a:prstGeom prst="rect">
              <a:avLst/>
            </a:prstGeom>
            <a:noFill/>
          </p:spPr>
          <p:txBody>
            <a:bodyPr wrap="none" lIns="38100" tIns="19050" rIns="38100" bIns="19050">
              <a:spAutoFit/>
            </a:bodyPr>
            <a:lstStyle/>
            <a:p>
              <a:pPr algn="ctr"/>
              <a:r>
                <a:rPr lang="en-US" sz="1333" b="1" dirty="0">
                  <a:ln w="0"/>
                </a:rPr>
                <a:t>MATTERS </a:t>
              </a:r>
            </a:p>
            <a:p>
              <a:pPr algn="ctr"/>
              <a:r>
                <a:rPr lang="en-US" sz="1333" b="1" dirty="0">
                  <a:ln w="0"/>
                </a:rPr>
                <a:t>MOST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1F8A3B6-8D41-4BD8-9247-4DE2A7781203}"/>
                </a:ext>
              </a:extLst>
            </p:cNvPr>
            <p:cNvSpPr/>
            <p:nvPr/>
          </p:nvSpPr>
          <p:spPr>
            <a:xfrm>
              <a:off x="2314142" y="2605135"/>
              <a:ext cx="605936" cy="243593"/>
            </a:xfrm>
            <a:prstGeom prst="rect">
              <a:avLst/>
            </a:prstGeom>
            <a:noFill/>
          </p:spPr>
          <p:txBody>
            <a:bodyPr wrap="none" lIns="38100" tIns="19050" rIns="38100" bIns="19050">
              <a:spAutoFit/>
            </a:bodyPr>
            <a:lstStyle/>
            <a:p>
              <a:pPr algn="ctr"/>
              <a:r>
                <a:rPr lang="en-US" sz="1333" b="1" dirty="0">
                  <a:ln w="0"/>
                </a:rPr>
                <a:t>MIND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4123027-5C39-47E9-B621-03445461A801}"/>
                </a:ext>
              </a:extLst>
            </p:cNvPr>
            <p:cNvSpPr/>
            <p:nvPr/>
          </p:nvSpPr>
          <p:spPr>
            <a:xfrm>
              <a:off x="3047905" y="2331183"/>
              <a:ext cx="1041952" cy="243593"/>
            </a:xfrm>
            <a:prstGeom prst="rect">
              <a:avLst/>
            </a:prstGeom>
            <a:noFill/>
          </p:spPr>
          <p:txBody>
            <a:bodyPr wrap="none" lIns="38100" tIns="19050" rIns="38100" bIns="19050">
              <a:spAutoFit/>
            </a:bodyPr>
            <a:lstStyle/>
            <a:p>
              <a:pPr algn="ctr"/>
              <a:r>
                <a:rPr lang="en-US" sz="1333" b="1" dirty="0">
                  <a:ln w="0"/>
                </a:rPr>
                <a:t>MOBILITY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D1D430B-6324-45DC-B20B-C32ADB39C943}"/>
                </a:ext>
              </a:extLst>
            </p:cNvPr>
            <p:cNvSpPr/>
            <p:nvPr/>
          </p:nvSpPr>
          <p:spPr>
            <a:xfrm>
              <a:off x="3959627" y="2580215"/>
              <a:ext cx="1453924" cy="243593"/>
            </a:xfrm>
            <a:prstGeom prst="rect">
              <a:avLst/>
            </a:prstGeom>
            <a:noFill/>
          </p:spPr>
          <p:txBody>
            <a:bodyPr wrap="none" lIns="38100" tIns="19050" rIns="38100" bIns="19050">
              <a:spAutoFit/>
            </a:bodyPr>
            <a:lstStyle/>
            <a:p>
              <a:pPr algn="ctr"/>
              <a:r>
                <a:rPr lang="en-US" sz="1333" b="1" dirty="0">
                  <a:ln w="0"/>
                </a:rPr>
                <a:t>MEDICATIONS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2827679-92A7-4A01-8DFD-62DF89A85ECB}"/>
                </a:ext>
              </a:extLst>
            </p:cNvPr>
            <p:cNvSpPr/>
            <p:nvPr/>
          </p:nvSpPr>
          <p:spPr>
            <a:xfrm>
              <a:off x="4423300" y="3053203"/>
              <a:ext cx="1349728" cy="448713"/>
            </a:xfrm>
            <a:prstGeom prst="rect">
              <a:avLst/>
            </a:prstGeom>
            <a:noFill/>
          </p:spPr>
          <p:txBody>
            <a:bodyPr wrap="none" lIns="38100" tIns="19050" rIns="38100" bIns="19050">
              <a:spAutoFit/>
            </a:bodyPr>
            <a:lstStyle/>
            <a:p>
              <a:pPr algn="ctr"/>
              <a:r>
                <a:rPr lang="en-US" sz="1333" b="1" dirty="0">
                  <a:ln w="0"/>
                </a:rPr>
                <a:t>MULTI-</a:t>
              </a:r>
            </a:p>
            <a:p>
              <a:pPr algn="ctr"/>
              <a:r>
                <a:rPr lang="en-US" sz="1333" b="1" dirty="0">
                  <a:ln w="0"/>
                </a:rPr>
                <a:t>COMPLEXITY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AA30DEA-18F7-489D-8DAE-8B34F8612E86}"/>
              </a:ext>
            </a:extLst>
          </p:cNvPr>
          <p:cNvSpPr txBox="1"/>
          <p:nvPr/>
        </p:nvSpPr>
        <p:spPr>
          <a:xfrm>
            <a:off x="3267254" y="5290182"/>
            <a:ext cx="22074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 Frank Molnar &amp; Allen Huang, University of Ottawa; </a:t>
            </a:r>
          </a:p>
          <a:p>
            <a:r>
              <a:rPr lang="en-US" sz="1000" dirty="0"/>
              <a:t>Mary Tinetti, Yale University</a:t>
            </a:r>
          </a:p>
        </p:txBody>
      </p:sp>
    </p:spTree>
    <p:extLst>
      <p:ext uri="{BB962C8B-B14F-4D97-AF65-F5344CB8AC3E}">
        <p14:creationId xmlns:p14="http://schemas.microsoft.com/office/powerpoint/2010/main" val="26619543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" y="92073"/>
            <a:ext cx="11064240" cy="896656"/>
          </a:xfrm>
        </p:spPr>
        <p:txBody>
          <a:bodyPr anchor="ctr">
            <a:noAutofit/>
          </a:bodyPr>
          <a:lstStyle/>
          <a:p>
            <a:r>
              <a:rPr lang="en-CA" sz="3600" b="1" dirty="0">
                <a:solidFill>
                  <a:srgbClr val="113052"/>
                </a:solidFill>
                <a:latin typeface="Franklin Gothic Heavy" panose="020B0903020102020204" pitchFamily="34" charset="0"/>
              </a:rPr>
              <a:t>Determine Risk through </a:t>
            </a:r>
            <a:r>
              <a:rPr lang="en-CA" sz="3600" b="1" dirty="0" err="1">
                <a:solidFill>
                  <a:srgbClr val="113052"/>
                </a:solidFill>
                <a:latin typeface="Franklin Gothic Heavy" panose="020B0903020102020204" pitchFamily="34" charset="0"/>
              </a:rPr>
              <a:t>Multifactoral</a:t>
            </a:r>
            <a:r>
              <a:rPr lang="en-CA" sz="3600" b="1" dirty="0">
                <a:solidFill>
                  <a:srgbClr val="113052"/>
                </a:solidFill>
                <a:latin typeface="Franklin Gothic Heavy" panose="020B0903020102020204" pitchFamily="34" charset="0"/>
              </a:rPr>
              <a:t> Assessment Part 2:  the 3 Ps </a:t>
            </a:r>
            <a:endParaRPr lang="en-CA" sz="3600" dirty="0">
              <a:solidFill>
                <a:srgbClr val="11305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7" name="Content Placeholder 6"/>
          <p:cNvSpPr>
            <a:spLocks noGrp="1" noChangeArrowheads="1"/>
          </p:cNvSpPr>
          <p:nvPr>
            <p:ph idx="1"/>
          </p:nvPr>
        </p:nvSpPr>
        <p:spPr bwMode="auto">
          <a:xfrm>
            <a:off x="609600" y="1033183"/>
            <a:ext cx="10287000" cy="5732744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17375E"/>
            </a:solidFill>
            <a:miter lim="800000"/>
            <a:headEnd/>
            <a:tailEnd/>
          </a:ln>
        </p:spPr>
        <p:txBody>
          <a:bodyPr rot="0" vert="horz" wrap="square" lIns="91440" tIns="45720" rIns="91440" bIns="45720" rtlCol="0" anchor="ctr" anchorCtr="0" upright="1">
            <a:noAutofit/>
          </a:bodyPr>
          <a:lstStyle/>
          <a:p>
            <a:pPr marL="179996" indent="-50398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>
                <a:solidFill>
                  <a:sysClr val="windowText" lastClr="000000"/>
                </a:solidFill>
                <a:latin typeface="Franklin Gothic Demi" panose="020B0703020102020204" pitchFamily="34" charset="0"/>
                <a:ea typeface="Times New Roman"/>
                <a:cs typeface="Times New Roman"/>
              </a:rPr>
              <a:t>1</a:t>
            </a:r>
            <a:r>
              <a:rPr lang="en-CA" sz="2000" dirty="0">
                <a:solidFill>
                  <a:sysClr val="windowText" lastClr="000000"/>
                </a:solidFill>
                <a:effectLst/>
                <a:latin typeface="Franklin Gothic Demi" panose="020B0703020102020204" pitchFamily="34" charset="0"/>
                <a:ea typeface="Times New Roman"/>
                <a:cs typeface="Times New Roman"/>
              </a:rPr>
              <a:t>. Obtain relevant medical history, history of falls, physical examination, including cognitive and functional assessment to identify root cause.</a:t>
            </a:r>
            <a:endParaRPr lang="en-CA" sz="2000" dirty="0">
              <a:solidFill>
                <a:sysClr val="windowText" lastClr="000000"/>
              </a:solidFill>
              <a:latin typeface="Franklin Gothic Demi" panose="020B0703020102020204" pitchFamily="34" charset="0"/>
              <a:ea typeface="Times New Roman"/>
              <a:cs typeface="Times New Roman"/>
            </a:endParaRPr>
          </a:p>
          <a:p>
            <a:pPr marL="179996" indent="-50398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>
                <a:solidFill>
                  <a:sysClr val="windowText" lastClr="000000"/>
                </a:solidFill>
                <a:effectLst/>
                <a:latin typeface="Franklin Gothic Demi" panose="020B0703020102020204" pitchFamily="34" charset="0"/>
                <a:ea typeface="Times New Roman"/>
                <a:cs typeface="Times New Roman"/>
              </a:rPr>
              <a:t>2. Determine multifactorial fall risk by assessing: (see assessment checklist on reverse)</a:t>
            </a:r>
          </a:p>
          <a:p>
            <a:pPr marL="450839" lvl="1" indent="-360354">
              <a:lnSpc>
                <a:spcPct val="115000"/>
              </a:lnSpc>
              <a:spcAft>
                <a:spcPts val="0"/>
              </a:spcAft>
              <a:buClrTx/>
              <a:buSzPct val="90000"/>
              <a:buFont typeface="+mj-lt"/>
              <a:buAutoNum type="alphaLcPeriod"/>
            </a:pPr>
            <a:r>
              <a:rPr lang="en-CA" sz="2000" b="1" u="sng" dirty="0">
                <a:solidFill>
                  <a:srgbClr val="C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P</a:t>
            </a:r>
            <a:r>
              <a:rPr lang="en-CA" sz="2000" b="1" u="sng" dirty="0">
                <a:solidFill>
                  <a:sysClr val="windowText" lastClr="0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ostural hypotension</a:t>
            </a:r>
            <a:r>
              <a:rPr lang="en-CA" sz="2000" b="1" u="sng" dirty="0">
                <a:solidFill>
                  <a:schemeClr val="bg1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 </a:t>
            </a:r>
            <a:r>
              <a:rPr lang="en-CA" sz="2000" b="1" dirty="0">
                <a:solidFill>
                  <a:schemeClr val="bg1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                                                                     </a:t>
            </a:r>
          </a:p>
          <a:p>
            <a:pPr marL="364798" lvl="2" indent="0">
              <a:lnSpc>
                <a:spcPct val="115000"/>
              </a:lnSpc>
              <a:spcAft>
                <a:spcPts val="0"/>
              </a:spcAft>
              <a:buClrTx/>
              <a:buSzPct val="90000"/>
              <a:buNone/>
            </a:pPr>
            <a:r>
              <a:rPr lang="en-CA" sz="1800" b="1" dirty="0">
                <a:solidFill>
                  <a:schemeClr val="bg1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 </a:t>
            </a:r>
            <a:r>
              <a:rPr lang="en-CA" sz="1800" b="1" dirty="0">
                <a:solidFill>
                  <a:sysClr val="windowText" lastClr="0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-  </a:t>
            </a:r>
            <a:r>
              <a:rPr lang="en-CA" sz="1800" dirty="0">
                <a:solidFill>
                  <a:sysClr val="windowText" lastClr="0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Heart rate and rhythm </a:t>
            </a:r>
            <a:endParaRPr lang="en-CA" dirty="0">
              <a:solidFill>
                <a:sysClr val="windowText" lastClr="000000"/>
              </a:solidFill>
              <a:latin typeface="Franklin Gothic Medium" panose="020B0603020102020204" pitchFamily="34" charset="0"/>
              <a:ea typeface="Times New Roman"/>
              <a:cs typeface="Times New Roman"/>
            </a:endParaRPr>
          </a:p>
          <a:p>
            <a:pPr marL="450839" lvl="1" indent="-360354">
              <a:lnSpc>
                <a:spcPct val="115000"/>
              </a:lnSpc>
              <a:spcAft>
                <a:spcPts val="0"/>
              </a:spcAft>
              <a:buClrTx/>
              <a:buSzPct val="90000"/>
              <a:buFont typeface="+mj-lt"/>
              <a:buAutoNum type="alphaLcPeriod"/>
            </a:pPr>
            <a:r>
              <a:rPr lang="en-CA" sz="2000" b="1" dirty="0">
                <a:solidFill>
                  <a:srgbClr val="C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P</a:t>
            </a:r>
            <a:r>
              <a:rPr lang="en-CA" sz="2000" b="1" dirty="0">
                <a:solidFill>
                  <a:sysClr val="windowText" lastClr="0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ills/Medication: minimize meds contributing to falls and consider pharmacy consult; optimize pain management</a:t>
            </a:r>
          </a:p>
          <a:p>
            <a:pPr marL="450839" lvl="1" indent="-360354">
              <a:lnSpc>
                <a:spcPct val="115000"/>
              </a:lnSpc>
              <a:spcAft>
                <a:spcPts val="0"/>
              </a:spcAft>
              <a:buClrTx/>
              <a:buSzPct val="90000"/>
              <a:buFont typeface="+mj-lt"/>
              <a:buAutoNum type="alphaLcPeriod"/>
            </a:pPr>
            <a:r>
              <a:rPr lang="en-CA" dirty="0">
                <a:solidFill>
                  <a:srgbClr val="C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P</a:t>
            </a:r>
            <a:r>
              <a:rPr lang="en-CA" dirty="0">
                <a:solidFill>
                  <a:sysClr val="windowText" lastClr="0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ain, gait, balance, mobility and muscle strength (i.e. TUG or other tests).  Evaluate pain-related mobility: consider referral for appropriate mobility aids</a:t>
            </a:r>
            <a:r>
              <a:rPr lang="en-CA" sz="1800" dirty="0">
                <a:solidFill>
                  <a:sysClr val="windowText" lastClr="000000"/>
                </a:solidFill>
                <a:effectLst/>
                <a:latin typeface="Franklin Gothic Medium" panose="020B0603020102020204" pitchFamily="34" charset="0"/>
                <a:ea typeface="Times New Roman"/>
                <a:cs typeface="Times New Roman"/>
              </a:rPr>
              <a:t>                                          </a:t>
            </a:r>
            <a:r>
              <a:rPr lang="en-CA" sz="1800" b="1" dirty="0">
                <a:solidFill>
                  <a:sysClr val="windowText" lastClr="000000"/>
                </a:solidFill>
                <a:effectLst/>
                <a:latin typeface="Franklin Gothic Medium" panose="020B0603020102020204" pitchFamily="34" charset="0"/>
                <a:ea typeface="Times New Roman"/>
                <a:cs typeface="Times New Roman"/>
              </a:rPr>
              <a:t>	    </a:t>
            </a:r>
          </a:p>
          <a:p>
            <a:pPr marL="90485" lvl="1" indent="0">
              <a:lnSpc>
                <a:spcPct val="115000"/>
              </a:lnSpc>
              <a:spcAft>
                <a:spcPts val="0"/>
              </a:spcAft>
              <a:buClrTx/>
              <a:buSzPct val="90000"/>
              <a:buNone/>
            </a:pPr>
            <a:r>
              <a:rPr lang="en-CA" sz="1800" b="1" dirty="0">
                <a:solidFill>
                  <a:sysClr val="windowText" lastClr="000000"/>
                </a:solidFill>
                <a:effectLst/>
                <a:latin typeface="Franklin Gothic Medium" panose="020B0603020102020204" pitchFamily="34" charset="0"/>
                <a:ea typeface="Times New Roman"/>
                <a:cs typeface="Times New Roman"/>
              </a:rPr>
              <a:t>       </a:t>
            </a:r>
            <a:r>
              <a:rPr lang="en-US" sz="1800" u="sng" dirty="0">
                <a:solidFill>
                  <a:sysClr val="windowText" lastClr="000000"/>
                </a:solidFill>
                <a:latin typeface="Franklin Gothic Heavy" panose="020B0903020102020204" pitchFamily="34" charset="0"/>
                <a:ea typeface="Times New Roman"/>
                <a:cs typeface="Times New Roman"/>
              </a:rPr>
              <a:t>OTHER FACTORS</a:t>
            </a:r>
            <a:endParaRPr lang="en-CA" sz="1200" u="sng" dirty="0">
              <a:solidFill>
                <a:sysClr val="windowText" lastClr="000000"/>
              </a:solidFill>
              <a:latin typeface="Franklin Gothic Heavy" panose="020B0903020102020204" pitchFamily="34" charset="0"/>
              <a:ea typeface="Times New Roman"/>
              <a:cs typeface="Times New Roman"/>
            </a:endParaRPr>
          </a:p>
          <a:p>
            <a:pPr marL="90485" lvl="1" indent="0">
              <a:lnSpc>
                <a:spcPct val="115000"/>
              </a:lnSpc>
              <a:spcAft>
                <a:spcPts val="0"/>
              </a:spcAft>
              <a:buClrTx/>
              <a:buSzPct val="90000"/>
              <a:buNone/>
            </a:pPr>
            <a:r>
              <a:rPr lang="en-CA" dirty="0">
                <a:solidFill>
                  <a:sysClr val="windowText" lastClr="0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 d.  Visual acuity</a:t>
            </a:r>
            <a:endParaRPr lang="en-CA" sz="1200" dirty="0">
              <a:solidFill>
                <a:sysClr val="windowText" lastClr="000000"/>
              </a:solidFill>
              <a:latin typeface="Franklin Gothic Medium" panose="020B0603020102020204" pitchFamily="34" charset="0"/>
              <a:ea typeface="Times New Roman"/>
              <a:cs typeface="Times New Roman"/>
            </a:endParaRPr>
          </a:p>
          <a:p>
            <a:pPr marL="90485" lvl="1" indent="0">
              <a:spcAft>
                <a:spcPts val="0"/>
              </a:spcAft>
              <a:buClrTx/>
              <a:buSzPct val="90000"/>
              <a:buNone/>
            </a:pPr>
            <a:r>
              <a:rPr lang="en-CA" dirty="0">
                <a:solidFill>
                  <a:sysClr val="windowText" lastClr="0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 e.  Other neurological impairments and refer appropriately </a:t>
            </a:r>
            <a:endParaRPr lang="en-CA" sz="1200" dirty="0">
              <a:solidFill>
                <a:sysClr val="windowText" lastClr="000000"/>
              </a:solidFill>
              <a:latin typeface="Franklin Gothic Medium" panose="020B0603020102020204" pitchFamily="34" charset="0"/>
              <a:ea typeface="Times New Roman"/>
              <a:cs typeface="Times New Roman"/>
            </a:endParaRPr>
          </a:p>
          <a:p>
            <a:pPr marL="90485" lvl="1" indent="0">
              <a:spcAft>
                <a:spcPts val="0"/>
              </a:spcAft>
              <a:buClrTx/>
              <a:buSzPct val="90000"/>
              <a:buNone/>
            </a:pPr>
            <a:r>
              <a:rPr lang="en-CA" dirty="0">
                <a:solidFill>
                  <a:sysClr val="windowText" lastClr="0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 f.  Bone health; assess calcium intake and fracture risk; nutritional review. Supplement  vitamin D and consider  </a:t>
            </a:r>
          </a:p>
          <a:p>
            <a:pPr marL="90485" lvl="1" indent="0">
              <a:spcAft>
                <a:spcPts val="0"/>
              </a:spcAft>
              <a:buClrTx/>
              <a:buSzPct val="90000"/>
              <a:buNone/>
            </a:pPr>
            <a:r>
              <a:rPr lang="en-CA" dirty="0">
                <a:solidFill>
                  <a:sysClr val="windowText" lastClr="0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     calcium; if ongoing fall risk - consider bone density and treat if OP or history of fragility fractures then treat</a:t>
            </a:r>
            <a:endParaRPr lang="en-CA" sz="1200" dirty="0">
              <a:solidFill>
                <a:sysClr val="windowText" lastClr="000000"/>
              </a:solidFill>
              <a:latin typeface="Franklin Gothic Medium" panose="020B0603020102020204" pitchFamily="34" charset="0"/>
              <a:ea typeface="Times New Roman"/>
              <a:cs typeface="Times New Roman"/>
            </a:endParaRPr>
          </a:p>
          <a:p>
            <a:pPr marL="90485" lvl="1" indent="0">
              <a:spcAft>
                <a:spcPts val="0"/>
              </a:spcAft>
              <a:buClrTx/>
              <a:buSzPct val="90000"/>
              <a:buNone/>
            </a:pPr>
            <a:r>
              <a:rPr lang="en-CA" dirty="0">
                <a:solidFill>
                  <a:sysClr val="windowText" lastClr="0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 g.  Feet and footwear; </a:t>
            </a:r>
            <a:endParaRPr lang="en-CA" sz="1200" dirty="0">
              <a:solidFill>
                <a:sysClr val="windowText" lastClr="000000"/>
              </a:solidFill>
              <a:latin typeface="Franklin Gothic Medium" panose="020B0603020102020204" pitchFamily="34" charset="0"/>
              <a:ea typeface="Times New Roman"/>
              <a:cs typeface="Times New Roman"/>
            </a:endParaRPr>
          </a:p>
          <a:p>
            <a:pPr marL="90485" lvl="1" indent="0">
              <a:spcAft>
                <a:spcPts val="0"/>
              </a:spcAft>
              <a:buClrTx/>
              <a:buSzPct val="90000"/>
              <a:buNone/>
            </a:pPr>
            <a:r>
              <a:rPr lang="en-CA" dirty="0">
                <a:solidFill>
                  <a:sysClr val="windowText" lastClr="0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 h.  Environmental hazards: consider  home hazard checklist at  </a:t>
            </a:r>
            <a:r>
              <a:rPr lang="en-CA" b="1" u="sng" dirty="0">
                <a:solidFill>
                  <a:sysClr val="windowText" lastClr="000000"/>
                </a:solidFill>
                <a:latin typeface="Franklin Gothic Medium" panose="020B0603020102020204" pitchFamily="34" charset="0"/>
                <a:ea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stopfalls.ca</a:t>
            </a:r>
            <a:endParaRPr lang="en-CA" sz="1200" b="1" dirty="0">
              <a:solidFill>
                <a:sysClr val="windowText" lastClr="000000"/>
              </a:solidFill>
              <a:latin typeface="Franklin Gothic Medium" panose="020B0603020102020204" pitchFamily="34" charset="0"/>
              <a:ea typeface="Times New Roman"/>
              <a:cs typeface="Times New Roman"/>
            </a:endParaRPr>
          </a:p>
          <a:p>
            <a:pPr marL="90485" lvl="1" indent="0">
              <a:spcAft>
                <a:spcPts val="1000"/>
              </a:spcAft>
              <a:buClrTx/>
              <a:buSzPct val="90000"/>
              <a:buNone/>
            </a:pPr>
            <a:r>
              <a:rPr lang="en-CA" dirty="0">
                <a:solidFill>
                  <a:sysClr val="windowText" lastClr="0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  </a:t>
            </a:r>
            <a:r>
              <a:rPr lang="en-CA" dirty="0" err="1">
                <a:solidFill>
                  <a:sysClr val="windowText" lastClr="0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i</a:t>
            </a:r>
            <a:r>
              <a:rPr lang="en-CA" dirty="0">
                <a:solidFill>
                  <a:sysClr val="windowText" lastClr="0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.  Depression and Behavioural Risk Factors i.e. ETOH.</a:t>
            </a:r>
            <a:endParaRPr lang="en-CA" sz="1200" dirty="0">
              <a:solidFill>
                <a:sysClr val="windowText" lastClr="000000"/>
              </a:solidFill>
              <a:latin typeface="Franklin Gothic Medium" panose="020B0603020102020204" pitchFamily="34" charset="0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46F4A9B9-BBB5-41F1-B8BA-A8692905374F}" type="slidenum">
              <a:rPr lang="en-CA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40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7529" y="3048000"/>
            <a:ext cx="10058400" cy="685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4878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cake, wall, sky&#10;&#10;Description automatically generated">
            <a:extLst>
              <a:ext uri="{FF2B5EF4-FFF2-40B4-BE49-F238E27FC236}">
                <a16:creationId xmlns:a16="http://schemas.microsoft.com/office/drawing/2014/main" id="{B0D93175-4121-4AF3-ACC7-76BF29D545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-33" r="-147" b="33"/>
          <a:stretch/>
        </p:blipFill>
        <p:spPr>
          <a:xfrm>
            <a:off x="1706881" y="1447800"/>
            <a:ext cx="9570719" cy="6380479"/>
          </a:xfrm>
          <a:prstGeom prst="rect">
            <a:avLst/>
          </a:prstGeom>
        </p:spPr>
      </p:pic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834884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CA" dirty="0">
                <a:solidFill>
                  <a:srgbClr val="113052"/>
                </a:solidFill>
                <a:latin typeface="Franklin Gothic Heavy" panose="020B0903020102020204" pitchFamily="34" charset="0"/>
              </a:rPr>
              <a:t>Assessment: </a:t>
            </a:r>
            <a:r>
              <a:rPr lang="en-CA" u="sng" dirty="0">
                <a:solidFill>
                  <a:srgbClr val="FF0000"/>
                </a:solidFill>
                <a:latin typeface="Franklin Gothic Heavy" panose="020B0903020102020204" pitchFamily="34" charset="0"/>
              </a:rPr>
              <a:t>P</a:t>
            </a:r>
            <a:r>
              <a:rPr lang="en-CA" u="sng" dirty="0">
                <a:solidFill>
                  <a:srgbClr val="113052"/>
                </a:solidFill>
                <a:latin typeface="Franklin Gothic Heavy" panose="020B0903020102020204" pitchFamily="34" charset="0"/>
              </a:rPr>
              <a:t>ills</a:t>
            </a:r>
            <a:endParaRPr lang="en-CA" dirty="0">
              <a:solidFill>
                <a:srgbClr val="11305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45779"/>
            <a:ext cx="10591799" cy="5699127"/>
          </a:xfrm>
        </p:spPr>
        <p:txBody>
          <a:bodyPr>
            <a:noAutofit/>
          </a:bodyPr>
          <a:lstStyle/>
          <a:p>
            <a:pPr marL="571486" indent="-57148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CA" sz="2400" dirty="0">
                <a:latin typeface="Franklin Gothic Medium" panose="020B0603020102020204" pitchFamily="34" charset="0"/>
              </a:rPr>
              <a:t>Slow reaction time (drugs that cause delirium and slow mentation)</a:t>
            </a:r>
          </a:p>
          <a:p>
            <a:pPr marL="1131860" lvl="2" indent="-4381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latin typeface="Franklin Gothic Medium" panose="020B0603020102020204" pitchFamily="34" charset="0"/>
              </a:rPr>
              <a:t>Narcotics, benzodiazepines, ETOH, </a:t>
            </a:r>
            <a:r>
              <a:rPr lang="en-CA" sz="2400" dirty="0" err="1">
                <a:latin typeface="Franklin Gothic Medium" panose="020B0603020102020204" pitchFamily="34" charset="0"/>
              </a:rPr>
              <a:t>Anticholinergics</a:t>
            </a:r>
            <a:r>
              <a:rPr lang="en-CA" sz="2400" dirty="0">
                <a:latin typeface="Franklin Gothic Medium" panose="020B0603020102020204" pitchFamily="34" charset="0"/>
              </a:rPr>
              <a:t> (e.g. Ditropan, Detrol, Tricyclic antidepressants ).</a:t>
            </a:r>
          </a:p>
          <a:p>
            <a:pPr marL="1131860" lvl="2" indent="-4381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CA" sz="1100" dirty="0">
              <a:latin typeface="Franklin Gothic Medium" panose="020B0603020102020204" pitchFamily="34" charset="0"/>
            </a:endParaRPr>
          </a:p>
          <a:p>
            <a:pPr marL="571486" indent="-57148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CA" sz="2400" dirty="0">
                <a:latin typeface="Franklin Gothic Medium" panose="020B0603020102020204" pitchFamily="34" charset="0"/>
              </a:rPr>
              <a:t>Decrease cerebral perfusion (see Postural hypotension – 6 </a:t>
            </a:r>
            <a:r>
              <a:rPr lang="en-CA" sz="2400" u="sng" dirty="0">
                <a:latin typeface="Franklin Gothic Medium" panose="020B0603020102020204" pitchFamily="34" charset="0"/>
              </a:rPr>
              <a:t>ANTI</a:t>
            </a:r>
            <a:r>
              <a:rPr lang="en-CA" sz="2400" dirty="0">
                <a:latin typeface="Franklin Gothic Medium" panose="020B0603020102020204" pitchFamily="34" charset="0"/>
              </a:rPr>
              <a:t>s</a:t>
            </a:r>
          </a:p>
          <a:p>
            <a:pPr marL="1131860" lvl="2" indent="-4381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2400" u="sng" dirty="0">
                <a:latin typeface="Franklin Gothic Medium" panose="020B0603020102020204" pitchFamily="34" charset="0"/>
              </a:rPr>
              <a:t>Anti</a:t>
            </a:r>
            <a:r>
              <a:rPr lang="en-CA" sz="2400" dirty="0">
                <a:latin typeface="Franklin Gothic Medium" panose="020B0603020102020204" pitchFamily="34" charset="0"/>
              </a:rPr>
              <a:t>-</a:t>
            </a:r>
            <a:r>
              <a:rPr lang="en-CA" sz="2400" dirty="0" err="1">
                <a:latin typeface="Franklin Gothic Medium" panose="020B0603020102020204" pitchFamily="34" charset="0"/>
              </a:rPr>
              <a:t>hypertensives,</a:t>
            </a:r>
            <a:r>
              <a:rPr lang="en-CA" sz="2400" u="sng" dirty="0" err="1">
                <a:latin typeface="Franklin Gothic Medium" panose="020B0603020102020204" pitchFamily="34" charset="0"/>
              </a:rPr>
              <a:t>Anti</a:t>
            </a:r>
            <a:r>
              <a:rPr lang="en-CA" sz="2400" dirty="0">
                <a:latin typeface="Franklin Gothic Medium" panose="020B0603020102020204" pitchFamily="34" charset="0"/>
              </a:rPr>
              <a:t>-</a:t>
            </a:r>
            <a:r>
              <a:rPr lang="en-CA" sz="2400" dirty="0" err="1">
                <a:latin typeface="Franklin Gothic Medium" panose="020B0603020102020204" pitchFamily="34" charset="0"/>
              </a:rPr>
              <a:t>anginals,</a:t>
            </a:r>
            <a:r>
              <a:rPr lang="en-CA" sz="2400" u="sng" dirty="0" err="1">
                <a:latin typeface="Franklin Gothic Medium" panose="020B0603020102020204" pitchFamily="34" charset="0"/>
              </a:rPr>
              <a:t>Anti</a:t>
            </a:r>
            <a:r>
              <a:rPr lang="en-CA" sz="2400" dirty="0" err="1">
                <a:latin typeface="Franklin Gothic Medium" panose="020B0603020102020204" pitchFamily="34" charset="0"/>
              </a:rPr>
              <a:t>-parkinsonian</a:t>
            </a:r>
            <a:r>
              <a:rPr lang="en-CA" sz="2400" dirty="0">
                <a:latin typeface="Franklin Gothic Medium" panose="020B0603020102020204" pitchFamily="34" charset="0"/>
              </a:rPr>
              <a:t> medications (e.g. </a:t>
            </a:r>
            <a:r>
              <a:rPr lang="en-CA" sz="2400" dirty="0" err="1">
                <a:latin typeface="Franklin Gothic Medium" panose="020B0603020102020204" pitchFamily="34" charset="0"/>
              </a:rPr>
              <a:t>sinemet</a:t>
            </a:r>
            <a:r>
              <a:rPr lang="en-CA" sz="2400" dirty="0">
                <a:latin typeface="Franklin Gothic Medium" panose="020B0603020102020204" pitchFamily="34" charset="0"/>
              </a:rPr>
              <a:t>),</a:t>
            </a:r>
            <a:r>
              <a:rPr lang="fr-CA" sz="2400" u="sng" dirty="0">
                <a:latin typeface="Franklin Gothic Medium" panose="020B0603020102020204" pitchFamily="34" charset="0"/>
              </a:rPr>
              <a:t>Anti</a:t>
            </a:r>
            <a:r>
              <a:rPr lang="fr-CA" sz="2400" dirty="0">
                <a:latin typeface="Franklin Gothic Medium" panose="020B0603020102020204" pitchFamily="34" charset="0"/>
              </a:rPr>
              <a:t>-</a:t>
            </a:r>
            <a:r>
              <a:rPr lang="fr-CA" sz="2400" dirty="0" err="1">
                <a:latin typeface="Franklin Gothic Medium" panose="020B0603020102020204" pitchFamily="34" charset="0"/>
              </a:rPr>
              <a:t>depressants</a:t>
            </a:r>
            <a:r>
              <a:rPr lang="fr-CA" sz="2400" dirty="0">
                <a:latin typeface="Franklin Gothic Medium" panose="020B0603020102020204" pitchFamily="34" charset="0"/>
              </a:rPr>
              <a:t> (</a:t>
            </a:r>
            <a:r>
              <a:rPr lang="fr-CA" sz="2400" dirty="0" err="1">
                <a:latin typeface="Franklin Gothic Medium" panose="020B0603020102020204" pitchFamily="34" charset="0"/>
              </a:rPr>
              <a:t>e.g</a:t>
            </a:r>
            <a:r>
              <a:rPr lang="fr-CA" sz="2400" dirty="0">
                <a:latin typeface="Franklin Gothic Medium" panose="020B0603020102020204" pitchFamily="34" charset="0"/>
              </a:rPr>
              <a:t>., </a:t>
            </a:r>
            <a:r>
              <a:rPr lang="fr-CA" sz="2400" u="sng" dirty="0">
                <a:latin typeface="Franklin Gothic Medium" panose="020B0603020102020204" pitchFamily="34" charset="0"/>
              </a:rPr>
              <a:t>Anti</a:t>
            </a:r>
            <a:r>
              <a:rPr lang="fr-CA" sz="2400" dirty="0">
                <a:latin typeface="Franklin Gothic Medium" panose="020B0603020102020204" pitchFamily="34" charset="0"/>
              </a:rPr>
              <a:t>-</a:t>
            </a:r>
            <a:r>
              <a:rPr lang="fr-CA" sz="2400" dirty="0" err="1">
                <a:latin typeface="Franklin Gothic Medium" panose="020B0603020102020204" pitchFamily="34" charset="0"/>
              </a:rPr>
              <a:t>cholinergic</a:t>
            </a:r>
            <a:r>
              <a:rPr lang="fr-CA" sz="2400" dirty="0">
                <a:latin typeface="Franklin Gothic Medium" panose="020B0603020102020204" pitchFamily="34" charset="0"/>
              </a:rPr>
              <a:t> </a:t>
            </a:r>
            <a:r>
              <a:rPr lang="fr-CA" sz="2400" dirty="0" err="1">
                <a:latin typeface="Franklin Gothic Medium" panose="020B0603020102020204" pitchFamily="34" charset="0"/>
              </a:rPr>
              <a:t>tricyclics</a:t>
            </a:r>
            <a:r>
              <a:rPr lang="fr-CA" sz="2400" dirty="0">
                <a:latin typeface="Franklin Gothic Medium" panose="020B0603020102020204" pitchFamily="34" charset="0"/>
              </a:rPr>
              <a:t>),</a:t>
            </a:r>
            <a:r>
              <a:rPr lang="fr-CA" sz="2400" u="sng" dirty="0">
                <a:latin typeface="Franklin Gothic Medium" panose="020B0603020102020204" pitchFamily="34" charset="0"/>
              </a:rPr>
              <a:t>Anti</a:t>
            </a:r>
            <a:r>
              <a:rPr lang="fr-CA" sz="2400" dirty="0">
                <a:latin typeface="Franklin Gothic Medium" panose="020B0603020102020204" pitchFamily="34" charset="0"/>
              </a:rPr>
              <a:t>-</a:t>
            </a:r>
            <a:r>
              <a:rPr lang="fr-CA" sz="2400" dirty="0" err="1">
                <a:latin typeface="Franklin Gothic Medium" panose="020B0603020102020204" pitchFamily="34" charset="0"/>
              </a:rPr>
              <a:t>psychotics</a:t>
            </a:r>
            <a:r>
              <a:rPr lang="fr-CA" sz="2400" dirty="0">
                <a:latin typeface="Franklin Gothic Medium" panose="020B0603020102020204" pitchFamily="34" charset="0"/>
              </a:rPr>
              <a:t> (</a:t>
            </a:r>
            <a:r>
              <a:rPr lang="fr-CA" sz="2400" u="sng" dirty="0">
                <a:latin typeface="Franklin Gothic Medium" panose="020B0603020102020204" pitchFamily="34" charset="0"/>
              </a:rPr>
              <a:t>Anti</a:t>
            </a:r>
            <a:r>
              <a:rPr lang="fr-CA" sz="2400" dirty="0">
                <a:latin typeface="Franklin Gothic Medium" panose="020B0603020102020204" pitchFamily="34" charset="0"/>
              </a:rPr>
              <a:t>-</a:t>
            </a:r>
            <a:r>
              <a:rPr lang="fr-CA" sz="2400" dirty="0" err="1">
                <a:latin typeface="Franklin Gothic Medium" panose="020B0603020102020204" pitchFamily="34" charset="0"/>
              </a:rPr>
              <a:t>cholinergic</a:t>
            </a:r>
            <a:r>
              <a:rPr lang="fr-CA" sz="2400" dirty="0">
                <a:latin typeface="Franklin Gothic Medium" panose="020B0603020102020204" pitchFamily="34" charset="0"/>
              </a:rPr>
              <a:t> </a:t>
            </a:r>
            <a:r>
              <a:rPr lang="fr-CA" sz="2400" dirty="0" err="1">
                <a:latin typeface="Franklin Gothic Medium" panose="020B0603020102020204" pitchFamily="34" charset="0"/>
              </a:rPr>
              <a:t>effect</a:t>
            </a:r>
            <a:r>
              <a:rPr lang="fr-CA" sz="2400" dirty="0">
                <a:latin typeface="Franklin Gothic Medium" panose="020B0603020102020204" pitchFamily="34" charset="0"/>
              </a:rPr>
              <a:t>),</a:t>
            </a:r>
            <a:r>
              <a:rPr lang="fr-CA" sz="2400" u="sng" dirty="0">
                <a:latin typeface="Franklin Gothic Medium" panose="020B0603020102020204" pitchFamily="34" charset="0"/>
              </a:rPr>
              <a:t>Anti</a:t>
            </a:r>
            <a:r>
              <a:rPr lang="fr-CA" sz="2400" dirty="0">
                <a:latin typeface="Franklin Gothic Medium" panose="020B0603020102020204" pitchFamily="34" charset="0"/>
              </a:rPr>
              <a:t>-BPH (</a:t>
            </a:r>
            <a:r>
              <a:rPr lang="fr-CA" sz="2400" dirty="0" err="1">
                <a:latin typeface="Franklin Gothic Medium" panose="020B0603020102020204" pitchFamily="34" charset="0"/>
              </a:rPr>
              <a:t>e.g</a:t>
            </a:r>
            <a:r>
              <a:rPr lang="fr-CA" sz="2400" dirty="0">
                <a:latin typeface="Franklin Gothic Medium" panose="020B0603020102020204" pitchFamily="34" charset="0"/>
              </a:rPr>
              <a:t>. </a:t>
            </a:r>
            <a:r>
              <a:rPr lang="fr-CA" sz="2400" dirty="0" err="1">
                <a:latin typeface="Franklin Gothic Medium" panose="020B0603020102020204" pitchFamily="34" charset="0"/>
              </a:rPr>
              <a:t>Hytrin</a:t>
            </a:r>
            <a:r>
              <a:rPr lang="fr-CA" sz="2400" dirty="0">
                <a:latin typeface="Franklin Gothic Medium" panose="020B0603020102020204" pitchFamily="34" charset="0"/>
              </a:rPr>
              <a:t>, </a:t>
            </a:r>
            <a:r>
              <a:rPr lang="fr-CA" sz="2400" dirty="0" err="1">
                <a:latin typeface="Franklin Gothic Medium" panose="020B0603020102020204" pitchFamily="34" charset="0"/>
              </a:rPr>
              <a:t>Flomax</a:t>
            </a:r>
            <a:r>
              <a:rPr lang="fr-CA" sz="2400" dirty="0">
                <a:latin typeface="Franklin Gothic Medium" panose="020B0603020102020204" pitchFamily="34" charset="0"/>
              </a:rPr>
              <a:t>)</a:t>
            </a:r>
          </a:p>
          <a:p>
            <a:pPr marL="1131860" lvl="2" indent="-4381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fr-CA" sz="1100" dirty="0">
              <a:latin typeface="Franklin Gothic Medium" panose="020B0603020102020204" pitchFamily="34" charset="0"/>
            </a:endParaRPr>
          </a:p>
          <a:p>
            <a:pPr marL="571486" indent="-57148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</a:pPr>
            <a:r>
              <a:rPr lang="fr-CA" sz="2400" dirty="0">
                <a:latin typeface="Franklin Gothic Medium" panose="020B0603020102020204" pitchFamily="34" charset="0"/>
              </a:rPr>
              <a:t>Cause </a:t>
            </a:r>
            <a:r>
              <a:rPr lang="fr-CA" sz="2400" dirty="0" err="1">
                <a:latin typeface="Franklin Gothic Medium" panose="020B0603020102020204" pitchFamily="34" charset="0"/>
              </a:rPr>
              <a:t>parkinsonism</a:t>
            </a:r>
            <a:endParaRPr lang="fr-CA" sz="2400" dirty="0">
              <a:latin typeface="Franklin Gothic Medium" panose="020B0603020102020204" pitchFamily="34" charset="0"/>
            </a:endParaRPr>
          </a:p>
          <a:p>
            <a:pPr marL="1131860" lvl="2" indent="-4381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CA" sz="2400" dirty="0" err="1">
                <a:latin typeface="Franklin Gothic Medium" panose="020B0603020102020204" pitchFamily="34" charset="0"/>
              </a:rPr>
              <a:t>Antipsychotics</a:t>
            </a:r>
            <a:endParaRPr lang="fr-CA" sz="2400" dirty="0">
              <a:latin typeface="Franklin Gothic Medium" panose="020B0603020102020204" pitchFamily="34" charset="0"/>
            </a:endParaRPr>
          </a:p>
          <a:p>
            <a:pPr marL="1131860" lvl="2" indent="-4381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CA" sz="2400" dirty="0">
                <a:latin typeface="Franklin Gothic Medium" panose="020B0603020102020204" pitchFamily="34" charset="0"/>
              </a:rPr>
              <a:t>GI – </a:t>
            </a:r>
            <a:r>
              <a:rPr lang="fr-CA" sz="2400" dirty="0" err="1">
                <a:latin typeface="Franklin Gothic Medium" panose="020B0603020102020204" pitchFamily="34" charset="0"/>
              </a:rPr>
              <a:t>Stemetil</a:t>
            </a:r>
            <a:r>
              <a:rPr lang="fr-CA" sz="2400" dirty="0">
                <a:latin typeface="Franklin Gothic Medium" panose="020B0603020102020204" pitchFamily="34" charset="0"/>
              </a:rPr>
              <a:t>, </a:t>
            </a:r>
            <a:r>
              <a:rPr lang="fr-CA" sz="2400" dirty="0" err="1">
                <a:latin typeface="Franklin Gothic Medium" panose="020B0603020102020204" pitchFamily="34" charset="0"/>
              </a:rPr>
              <a:t>Maxeran</a:t>
            </a:r>
            <a:endParaRPr lang="fr-CA" sz="2400" dirty="0">
              <a:latin typeface="Franklin Gothic Medium" panose="020B0603020102020204" pitchFamily="34" charset="0"/>
            </a:endParaRPr>
          </a:p>
          <a:p>
            <a:pPr marL="1131860" lvl="2" indent="-4381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fr-CA" sz="1100" dirty="0">
              <a:latin typeface="Franklin Gothic Medium" panose="020B0603020102020204" pitchFamily="34" charset="0"/>
            </a:endParaRPr>
          </a:p>
          <a:p>
            <a:pPr marL="571486" indent="-57148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</a:pPr>
            <a:r>
              <a:rPr lang="fr-CA" sz="2400" dirty="0" err="1">
                <a:latin typeface="Franklin Gothic Medium" panose="020B0603020102020204" pitchFamily="34" charset="0"/>
              </a:rPr>
              <a:t>SSRIs</a:t>
            </a:r>
            <a:r>
              <a:rPr lang="fr-CA" sz="2400" dirty="0">
                <a:latin typeface="Franklin Gothic Medium" panose="020B0603020102020204" pitchFamily="34" charset="0"/>
              </a:rPr>
              <a:t>  - </a:t>
            </a:r>
            <a:r>
              <a:rPr lang="fr-CA" sz="2400" dirty="0" err="1">
                <a:latin typeface="Franklin Gothic Medium" panose="020B0603020102020204" pitchFamily="34" charset="0"/>
              </a:rPr>
              <a:t>Evidence</a:t>
            </a:r>
            <a:r>
              <a:rPr lang="fr-CA" sz="2400" dirty="0">
                <a:latin typeface="Franklin Gothic Medium" panose="020B0603020102020204" pitchFamily="34" charset="0"/>
              </a:rPr>
              <a:t> </a:t>
            </a:r>
            <a:r>
              <a:rPr lang="fr-CA" sz="2400" dirty="0" err="1">
                <a:latin typeface="Franklin Gothic Medium" panose="020B0603020102020204" pitchFamily="34" charset="0"/>
              </a:rPr>
              <a:t>that</a:t>
            </a:r>
            <a:r>
              <a:rPr lang="fr-CA" sz="2400" dirty="0">
                <a:latin typeface="Franklin Gothic Medium" panose="020B0603020102020204" pitchFamily="34" charset="0"/>
              </a:rPr>
              <a:t> </a:t>
            </a:r>
            <a:r>
              <a:rPr lang="fr-CA" sz="2400" dirty="0" err="1">
                <a:latin typeface="Franklin Gothic Medium" panose="020B0603020102020204" pitchFamily="34" charset="0"/>
              </a:rPr>
              <a:t>SSRIs</a:t>
            </a:r>
            <a:r>
              <a:rPr lang="fr-CA" sz="2400" dirty="0">
                <a:latin typeface="Franklin Gothic Medium" panose="020B0603020102020204" pitchFamily="34" charset="0"/>
              </a:rPr>
              <a:t> </a:t>
            </a:r>
            <a:r>
              <a:rPr lang="fr-CA" sz="2400" dirty="0" err="1">
                <a:latin typeface="Franklin Gothic Medium" panose="020B0603020102020204" pitchFamily="34" charset="0"/>
              </a:rPr>
              <a:t>increase</a:t>
            </a:r>
            <a:r>
              <a:rPr lang="fr-CA" sz="2400" dirty="0">
                <a:latin typeface="Franklin Gothic Medium" panose="020B0603020102020204" pitchFamily="34" charset="0"/>
              </a:rPr>
              <a:t> </a:t>
            </a:r>
            <a:r>
              <a:rPr lang="fr-CA" sz="2400" dirty="0" err="1">
                <a:latin typeface="Franklin Gothic Medium" panose="020B0603020102020204" pitchFamily="34" charset="0"/>
              </a:rPr>
              <a:t>fall</a:t>
            </a:r>
            <a:r>
              <a:rPr lang="fr-CA" sz="2400" dirty="0">
                <a:latin typeface="Franklin Gothic Medium" panose="020B0603020102020204" pitchFamily="34" charset="0"/>
              </a:rPr>
              <a:t> </a:t>
            </a:r>
            <a:r>
              <a:rPr lang="fr-CA" sz="2400" dirty="0" err="1">
                <a:latin typeface="Franklin Gothic Medium" panose="020B0603020102020204" pitchFamily="34" charset="0"/>
              </a:rPr>
              <a:t>risk</a:t>
            </a:r>
            <a:endParaRPr lang="fr-CA" sz="2400" dirty="0">
              <a:latin typeface="Franklin Gothic Medium" panose="020B0603020102020204" pitchFamily="34" charset="0"/>
            </a:endParaRPr>
          </a:p>
          <a:p>
            <a:pPr marL="571486" indent="-57148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</a:pPr>
            <a:endParaRPr lang="fr-CA" sz="1050" dirty="0">
              <a:latin typeface="Franklin Gothic Medium" panose="020B0603020102020204" pitchFamily="34" charset="0"/>
            </a:endParaRPr>
          </a:p>
          <a:p>
            <a:pPr marL="571486" indent="-57148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</a:pPr>
            <a:r>
              <a:rPr lang="fr-CA" sz="2400" dirty="0" err="1">
                <a:latin typeface="Franklin Gothic Medium" panose="020B0603020102020204" pitchFamily="34" charset="0"/>
              </a:rPr>
              <a:t>Vestibular</a:t>
            </a:r>
            <a:r>
              <a:rPr lang="fr-CA" sz="2400" dirty="0">
                <a:latin typeface="Franklin Gothic Medium" panose="020B0603020102020204" pitchFamily="34" charset="0"/>
              </a:rPr>
              <a:t> </a:t>
            </a:r>
            <a:r>
              <a:rPr lang="fr-CA" sz="2400" dirty="0" err="1">
                <a:latin typeface="Franklin Gothic Medium" panose="020B0603020102020204" pitchFamily="34" charset="0"/>
              </a:rPr>
              <a:t>Toxicity</a:t>
            </a:r>
            <a:endParaRPr lang="fr-CA" sz="2400" dirty="0">
              <a:latin typeface="Franklin Gothic Medium" panose="020B0603020102020204" pitchFamily="34" charset="0"/>
            </a:endParaRPr>
          </a:p>
          <a:p>
            <a:pPr marL="1131860" lvl="2" indent="-4381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CA" sz="2400" dirty="0">
                <a:latin typeface="Franklin Gothic Medium" panose="020B0603020102020204" pitchFamily="34" charset="0"/>
              </a:rPr>
              <a:t>Aminoglycosides, High dose </a:t>
            </a:r>
            <a:r>
              <a:rPr lang="fr-CA" sz="2400" dirty="0" err="1">
                <a:latin typeface="Franklin Gothic Medium" panose="020B0603020102020204" pitchFamily="34" charset="0"/>
              </a:rPr>
              <a:t>loop</a:t>
            </a:r>
            <a:r>
              <a:rPr lang="fr-CA" sz="2400" dirty="0">
                <a:latin typeface="Franklin Gothic Medium" panose="020B0603020102020204" pitchFamily="34" charset="0"/>
              </a:rPr>
              <a:t> </a:t>
            </a:r>
            <a:r>
              <a:rPr lang="fr-CA" sz="2400" dirty="0" err="1">
                <a:latin typeface="Franklin Gothic Medium" panose="020B0603020102020204" pitchFamily="34" charset="0"/>
              </a:rPr>
              <a:t>diretics</a:t>
            </a:r>
            <a:endParaRPr lang="fr-CA" sz="2400" dirty="0">
              <a:latin typeface="Franklin Gothic Medium" panose="020B0603020102020204" pitchFamily="34" charset="0"/>
            </a:endParaRPr>
          </a:p>
          <a:p>
            <a:pPr marL="839767" lvl="1" indent="-4952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CA" sz="2000" dirty="0">
              <a:latin typeface="Franklin Gothic Medium" panose="020B0603020102020204" pitchFamily="34" charset="0"/>
            </a:endParaRPr>
          </a:p>
          <a:p>
            <a:pPr marL="1131860" lvl="2" indent="-4381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CA" sz="2000" dirty="0">
              <a:latin typeface="Franklin Gothic Medium" panose="020B0603020102020204" pitchFamily="34" charset="0"/>
            </a:endParaRPr>
          </a:p>
          <a:p>
            <a:pPr marL="839767" lvl="1" indent="-4952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CA" sz="2000" dirty="0">
              <a:latin typeface="Franklin Gothic Medium" panose="020B0603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46F4A9B9-BBB5-41F1-B8BA-A8692905374F}" type="slidenum">
              <a:rPr lang="en-CA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41</a:t>
            </a:fld>
            <a:endParaRPr lang="en-CA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06143"/>
            <a:ext cx="10744200" cy="565185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CA" sz="3200" dirty="0">
                <a:latin typeface="Franklin Gothic Medium" panose="020B0603020102020204" pitchFamily="34" charset="0"/>
              </a:rPr>
              <a:t>Is the patient on delirium inducing drugs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CA" dirty="0">
                <a:latin typeface="Franklin Gothic Medium" panose="020B0603020102020204" pitchFamily="34" charset="0"/>
              </a:rPr>
              <a:t>(</a:t>
            </a:r>
            <a:r>
              <a:rPr lang="en-CA" b="1" dirty="0">
                <a:latin typeface="Franklin Gothic Medium" panose="020B0603020102020204" pitchFamily="34" charset="0"/>
              </a:rPr>
              <a:t>Do NOT forget to review ETOH use</a:t>
            </a:r>
            <a:r>
              <a:rPr lang="en-CA" dirty="0">
                <a:latin typeface="Franklin Gothic Medium" panose="020B0603020102020204" pitchFamily="34" charset="0"/>
              </a:rPr>
              <a:t>)</a:t>
            </a:r>
            <a:r>
              <a:rPr lang="en-CA" sz="3200" dirty="0">
                <a:latin typeface="Franklin Gothic Medium" panose="020B0603020102020204" pitchFamily="34" charset="0"/>
              </a:rPr>
              <a:t> :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400" dirty="0">
                <a:latin typeface="Franklin Gothic Medium" panose="020B0603020102020204" pitchFamily="34" charset="0"/>
              </a:rPr>
              <a:t>Benzodiazepines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400" dirty="0">
                <a:latin typeface="Franklin Gothic Medium" panose="020B0603020102020204" pitchFamily="34" charset="0"/>
              </a:rPr>
              <a:t>Narcotics 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400" dirty="0">
                <a:latin typeface="Franklin Gothic Medium" panose="020B0603020102020204" pitchFamily="34" charset="0"/>
              </a:rPr>
              <a:t>Alcohol – affects both cognition and balance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400" dirty="0" err="1">
                <a:latin typeface="Franklin Gothic Medium" panose="020B0603020102020204" pitchFamily="34" charset="0"/>
              </a:rPr>
              <a:t>Canabis</a:t>
            </a:r>
            <a:endParaRPr lang="en-CA" sz="2400" dirty="0">
              <a:latin typeface="Franklin Gothic Medium" panose="020B06030201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CA" sz="2400" dirty="0">
                <a:latin typeface="Franklin Gothic Medium" panose="020B0603020102020204" pitchFamily="34" charset="0"/>
              </a:rPr>
              <a:t>Antihistamines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400" dirty="0">
                <a:latin typeface="Franklin Gothic Medium" panose="020B0603020102020204" pitchFamily="34" charset="0"/>
              </a:rPr>
              <a:t>Neuroleptics (Antipsychotics)</a:t>
            </a:r>
          </a:p>
          <a:p>
            <a:pPr lvl="2" eaLnBrk="1" hangingPunct="1">
              <a:lnSpc>
                <a:spcPct val="90000"/>
              </a:lnSpc>
            </a:pPr>
            <a:r>
              <a:rPr lang="en-CA" sz="1800" dirty="0">
                <a:latin typeface="Franklin Gothic Medium" panose="020B0603020102020204" pitchFamily="34" charset="0"/>
              </a:rPr>
              <a:t>Haldol, </a:t>
            </a:r>
            <a:r>
              <a:rPr lang="en-CA" sz="1800" dirty="0" err="1">
                <a:latin typeface="Franklin Gothic Medium" panose="020B0603020102020204" pitchFamily="34" charset="0"/>
              </a:rPr>
              <a:t>Respiridone</a:t>
            </a:r>
            <a:r>
              <a:rPr lang="en-CA" sz="1800" dirty="0">
                <a:latin typeface="Franklin Gothic Medium" panose="020B0603020102020204" pitchFamily="34" charset="0"/>
              </a:rPr>
              <a:t>, </a:t>
            </a:r>
            <a:r>
              <a:rPr lang="en-CA" sz="1800" dirty="0" err="1">
                <a:latin typeface="Franklin Gothic Medium" panose="020B0603020102020204" pitchFamily="34" charset="0"/>
              </a:rPr>
              <a:t>Olanzepine</a:t>
            </a:r>
            <a:endParaRPr lang="en-CA" sz="1800" dirty="0">
              <a:latin typeface="Franklin Gothic Medium" panose="020B06030201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CA" sz="2400" dirty="0">
                <a:latin typeface="Franklin Gothic Medium" panose="020B0603020102020204" pitchFamily="34" charset="0"/>
              </a:rPr>
              <a:t>Anticonvulsants (Seizure medications)</a:t>
            </a:r>
          </a:p>
          <a:p>
            <a:pPr lvl="2" eaLnBrk="1" hangingPunct="1">
              <a:lnSpc>
                <a:spcPct val="90000"/>
              </a:lnSpc>
            </a:pPr>
            <a:r>
              <a:rPr lang="en-CA" sz="2000" dirty="0" err="1">
                <a:latin typeface="Franklin Gothic Medium" panose="020B0603020102020204" pitchFamily="34" charset="0"/>
              </a:rPr>
              <a:t>Dilantin</a:t>
            </a:r>
            <a:r>
              <a:rPr lang="en-CA" sz="2000" dirty="0">
                <a:latin typeface="Franklin Gothic Medium" panose="020B0603020102020204" pitchFamily="34" charset="0"/>
              </a:rPr>
              <a:t> (Phenytoin), Gabapentin, </a:t>
            </a:r>
            <a:r>
              <a:rPr lang="en-CA" sz="2000" dirty="0" err="1">
                <a:latin typeface="Franklin Gothic Medium" panose="020B0603020102020204" pitchFamily="34" charset="0"/>
              </a:rPr>
              <a:t>Pregabalin</a:t>
            </a:r>
            <a:endParaRPr lang="en-CA" sz="2000" dirty="0">
              <a:latin typeface="Franklin Gothic Medium" panose="020B0603020102020204" pitchFamily="34" charset="0"/>
            </a:endParaRPr>
          </a:p>
          <a:p>
            <a:pPr lvl="3" eaLnBrk="1" hangingPunct="1">
              <a:lnSpc>
                <a:spcPct val="90000"/>
              </a:lnSpc>
            </a:pPr>
            <a:r>
              <a:rPr lang="en-US" sz="2000" dirty="0">
                <a:latin typeface="Franklin Gothic Medium" panose="020B0603020102020204" pitchFamily="34" charset="0"/>
              </a:rPr>
              <a:t>Keep </a:t>
            </a:r>
            <a:r>
              <a:rPr lang="en-US" sz="2000" dirty="0" err="1">
                <a:latin typeface="Franklin Gothic Medium" panose="020B0603020102020204" pitchFamily="34" charset="0"/>
              </a:rPr>
              <a:t>dilantin</a:t>
            </a:r>
            <a:r>
              <a:rPr lang="en-US" sz="2000" dirty="0">
                <a:latin typeface="Franklin Gothic Medium" panose="020B0603020102020204" pitchFamily="34" charset="0"/>
              </a:rPr>
              <a:t> level at level that previously controlled seizures – if this info not available then try to keep level &lt; 60)</a:t>
            </a:r>
            <a:endParaRPr lang="en-CA" sz="1800" dirty="0">
              <a:latin typeface="Franklin Gothic Medium" panose="020B06030201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CA" sz="2400" u="sng" dirty="0">
                <a:latin typeface="Franklin Gothic Medium" panose="020B0603020102020204" pitchFamily="34" charset="0"/>
              </a:rPr>
              <a:t>Anticholinergics (see next slides)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9E908C8-CE58-43C6-8E4F-D1555EF21DBB}"/>
              </a:ext>
            </a:extLst>
          </p:cNvPr>
          <p:cNvSpPr/>
          <p:nvPr/>
        </p:nvSpPr>
        <p:spPr>
          <a:xfrm>
            <a:off x="7086600" y="1905000"/>
            <a:ext cx="3657600" cy="3505200"/>
          </a:xfrm>
          <a:prstGeom prst="ellipse">
            <a:avLst/>
          </a:prstGeom>
          <a:solidFill>
            <a:srgbClr val="11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" y="0"/>
            <a:ext cx="9829800" cy="1206143"/>
          </a:xfrm>
        </p:spPr>
        <p:txBody>
          <a:bodyPr>
            <a:normAutofit/>
          </a:bodyPr>
          <a:lstStyle/>
          <a:p>
            <a:pPr eaLnBrk="1" hangingPunct="1"/>
            <a:r>
              <a:rPr lang="en-CA" sz="3600" dirty="0">
                <a:solidFill>
                  <a:srgbClr val="113052"/>
                </a:solidFill>
                <a:latin typeface="Franklin Gothic Heavy" panose="020B0903020102020204" pitchFamily="34" charset="0"/>
              </a:rPr>
              <a:t>Decrease or stop drugs/substances that can cause Delirium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46F4A9B9-BBB5-41F1-B8BA-A8692905374F}" type="slidenum">
              <a:rPr lang="en-CA" altLang="en-US" smtClean="0"/>
              <a:pPr>
                <a:defRPr/>
              </a:pPr>
              <a:t>42</a:t>
            </a:fld>
            <a:endParaRPr lang="en-CA" alt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5B51972-A1C9-4FEE-9760-D45815DDD6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514600"/>
            <a:ext cx="2543284" cy="242804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86C4642B-5EB3-48D9-BE14-2D974FAA9194}" type="slidenum">
              <a:rPr lang="en-CA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43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365581"/>
              </p:ext>
            </p:extLst>
          </p:nvPr>
        </p:nvGraphicFramePr>
        <p:xfrm>
          <a:off x="2133603" y="152403"/>
          <a:ext cx="7335839" cy="648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7333196" imgH="7108289" progId="Word.Document.12">
                  <p:embed/>
                </p:oleObj>
              </mc:Choice>
              <mc:Fallback>
                <p:oleObj name="Document" r:id="rId3" imgW="7333196" imgH="7108289" progId="Word.Document.12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3" y="152403"/>
                        <a:ext cx="7335839" cy="64897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48736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5B6D324E-2D03-4162-AF1E-D5E32234E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3543301" y="0"/>
            <a:ext cx="7749539" cy="121920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/>
            <a:r>
              <a:rPr lang="en-US" sz="3600" b="1" spc="-50" dirty="0">
                <a:solidFill>
                  <a:schemeClr val="tx2"/>
                </a:solidFill>
                <a:latin typeface="Franklin Gothic Demi" panose="020B0703020102020204" pitchFamily="34" charset="0"/>
              </a:rPr>
              <a:t>How can one sort through this daunting list of medications?</a:t>
            </a:r>
          </a:p>
        </p:txBody>
      </p:sp>
      <p:pic>
        <p:nvPicPr>
          <p:cNvPr id="32771" name="Picture 5" descr="pills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/>
          <a:srcRect l="9877" r="26320"/>
          <a:stretch/>
        </p:blipFill>
        <p:spPr>
          <a:xfrm>
            <a:off x="20" y="10"/>
            <a:ext cx="3555185" cy="6857990"/>
          </a:xfrm>
          <a:prstGeom prst="rect">
            <a:avLst/>
          </a:prstGeom>
        </p:spPr>
      </p:pic>
      <p:sp>
        <p:nvSpPr>
          <p:cNvPr id="327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33800" y="1752600"/>
            <a:ext cx="7559040" cy="5105400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/>
            <a:r>
              <a:rPr lang="en-US" sz="2400" dirty="0">
                <a:latin typeface="Franklin Gothic Medium" panose="020B0603020102020204" pitchFamily="34" charset="0"/>
              </a:rPr>
              <a:t>Look for a </a:t>
            </a:r>
            <a:r>
              <a:rPr lang="en-US" sz="2400" b="1" u="sng" dirty="0">
                <a:latin typeface="Franklin Gothic Medium" panose="020B0603020102020204" pitchFamily="34" charset="0"/>
              </a:rPr>
              <a:t>time-based relationship</a:t>
            </a:r>
          </a:p>
          <a:p>
            <a:pPr lvl="1" indent="-182880" defTabSz="914400"/>
            <a:r>
              <a:rPr lang="en-US" sz="2400" dirty="0">
                <a:latin typeface="Franklin Gothic Medium" panose="020B0603020102020204" pitchFamily="34" charset="0"/>
              </a:rPr>
              <a:t>Falls or confusion worsened after starting this medication (or increasing the dose).</a:t>
            </a:r>
          </a:p>
          <a:p>
            <a:pPr indent="-182880" defTabSz="914400"/>
            <a:r>
              <a:rPr lang="en-US" sz="2400" dirty="0">
                <a:latin typeface="Franklin Gothic Medium" panose="020B0603020102020204" pitchFamily="34" charset="0"/>
              </a:rPr>
              <a:t>Ask Pharmacist to review drugs that may be contributing to falls  and/or impairing cognition (theoretical perspective) and then apply a practical lens based on personal knowledge of patient to develop a tailored personalized plan for medication adjustments  </a:t>
            </a:r>
            <a:r>
              <a:rPr lang="en-US" sz="2000" dirty="0">
                <a:solidFill>
                  <a:srgbClr val="0000FF"/>
                </a:solidFill>
                <a:latin typeface="Franklin Gothic Medium" panose="020B0603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https://canadiangeriatrics.ca/wp-content/uploads/2018/10/5_Frank-Molnar-Article-Formatted-FinalV2.pdf</a:t>
            </a:r>
            <a:r>
              <a:rPr lang="en-US" sz="2000" dirty="0">
                <a:solidFill>
                  <a:srgbClr val="0000FF"/>
                </a:solidFill>
                <a:latin typeface="Franklin Gothic Medium" panose="020B0603020102020204" pitchFamily="34" charset="0"/>
              </a:rPr>
              <a:t> </a:t>
            </a:r>
            <a:endParaRPr lang="en-US" sz="2400" dirty="0">
              <a:solidFill>
                <a:srgbClr val="0000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fld id="{AB723D86-E06B-4042-A8F9-FAE339A73F65}" type="slidenum">
              <a:rPr lang="en-US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  <a:defRPr/>
              </a:pPr>
              <a:t>44</a:t>
            </a:fld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0" y="762000"/>
            <a:ext cx="3048000" cy="31272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3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Polypharmacy</a:t>
            </a:r>
            <a:r>
              <a:rPr lang="en-US" sz="2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Franklin Gothic Demi" panose="020B0703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www.geriatricsjournal.ca</a:t>
            </a:r>
            <a:br>
              <a:rPr lang="en-US" sz="1200" dirty="0">
                <a:solidFill>
                  <a:schemeClr val="bg1"/>
                </a:solidFill>
                <a:latin typeface="Franklin Gothic Demi" panose="020B0703020102020204" pitchFamily="34" charset="0"/>
              </a:rPr>
            </a:br>
            <a:endParaRPr lang="en-US" sz="1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6" name="Content Placeholder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84113809-276D-4229-9D38-87124ACE6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7" t="5149" r="7595" b="85929"/>
          <a:stretch/>
        </p:blipFill>
        <p:spPr>
          <a:xfrm>
            <a:off x="393773" y="1905000"/>
            <a:ext cx="5339156" cy="10944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30000" y="6188075"/>
            <a:ext cx="685800" cy="593725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defTabSz="914377">
              <a:lnSpc>
                <a:spcPct val="90000"/>
              </a:lnSpc>
              <a:spcAft>
                <a:spcPts val="600"/>
              </a:spcAft>
              <a:defRPr/>
            </a:pPr>
            <a:fld id="{46F4A9B9-BBB5-41F1-B8BA-A8692905374F}" type="slidenum">
              <a:rPr lang="en-US" altLang="en-US">
                <a:solidFill>
                  <a:srgbClr val="A6A6A6"/>
                </a:solidFill>
              </a:rPr>
              <a:pPr defTabSz="914377">
                <a:lnSpc>
                  <a:spcPct val="90000"/>
                </a:lnSpc>
                <a:spcAft>
                  <a:spcPts val="600"/>
                </a:spcAft>
                <a:defRPr/>
              </a:pPr>
              <a:t>45</a:t>
            </a:fld>
            <a:endParaRPr lang="en-US" altLang="en-US" dirty="0">
              <a:solidFill>
                <a:srgbClr val="A6A6A6"/>
              </a:solidFill>
            </a:endParaRPr>
          </a:p>
        </p:txBody>
      </p:sp>
      <p:pic>
        <p:nvPicPr>
          <p:cNvPr id="5" name="Content Placeholder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333E5601-939A-40EE-8739-57D9DCF95F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t="5150" r="74464" b="82712"/>
          <a:stretch/>
        </p:blipFill>
        <p:spPr>
          <a:xfrm>
            <a:off x="1524000" y="169597"/>
            <a:ext cx="2545773" cy="1882588"/>
          </a:xfrm>
          <a:prstGeom prst="rect">
            <a:avLst/>
          </a:prstGeom>
        </p:spPr>
      </p:pic>
      <p:pic>
        <p:nvPicPr>
          <p:cNvPr id="7" name="Content Placeholder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F17227A4-37CE-4CC3-8088-2FA9D03168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7" t="18433" r="7595" b="26370"/>
          <a:stretch/>
        </p:blipFill>
        <p:spPr>
          <a:xfrm>
            <a:off x="5715000" y="240058"/>
            <a:ext cx="5154910" cy="6537260"/>
          </a:xfrm>
          <a:prstGeom prst="rect">
            <a:avLst/>
          </a:prstGeom>
        </p:spPr>
      </p:pic>
      <p:pic>
        <p:nvPicPr>
          <p:cNvPr id="8" name="Content Placeholder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5EEA5E8F-36B7-4CE7-8703-719FF1D375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t="19804" r="70582" b="53817"/>
          <a:stretch/>
        </p:blipFill>
        <p:spPr>
          <a:xfrm>
            <a:off x="1730086" y="3238500"/>
            <a:ext cx="2514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962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" y="92073"/>
            <a:ext cx="11064240" cy="896656"/>
          </a:xfrm>
        </p:spPr>
        <p:txBody>
          <a:bodyPr anchor="ctr">
            <a:noAutofit/>
          </a:bodyPr>
          <a:lstStyle/>
          <a:p>
            <a:r>
              <a:rPr lang="en-CA" sz="3600" b="1" dirty="0">
                <a:solidFill>
                  <a:srgbClr val="113052"/>
                </a:solidFill>
                <a:latin typeface="Franklin Gothic Heavy" panose="020B0903020102020204" pitchFamily="34" charset="0"/>
              </a:rPr>
              <a:t>Determine Risk through </a:t>
            </a:r>
            <a:r>
              <a:rPr lang="en-CA" sz="3600" b="1" dirty="0" err="1">
                <a:solidFill>
                  <a:srgbClr val="113052"/>
                </a:solidFill>
                <a:latin typeface="Franklin Gothic Heavy" panose="020B0903020102020204" pitchFamily="34" charset="0"/>
              </a:rPr>
              <a:t>Multifactoral</a:t>
            </a:r>
            <a:r>
              <a:rPr lang="en-CA" sz="3600" b="1" dirty="0">
                <a:solidFill>
                  <a:srgbClr val="113052"/>
                </a:solidFill>
                <a:latin typeface="Franklin Gothic Heavy" panose="020B0903020102020204" pitchFamily="34" charset="0"/>
              </a:rPr>
              <a:t> Assessment Part 2:  the 3 Ps </a:t>
            </a:r>
            <a:endParaRPr lang="en-CA" sz="3600" dirty="0">
              <a:solidFill>
                <a:srgbClr val="11305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7" name="Content Placeholder 6"/>
          <p:cNvSpPr>
            <a:spLocks noGrp="1" noChangeArrowheads="1"/>
          </p:cNvSpPr>
          <p:nvPr>
            <p:ph idx="1"/>
          </p:nvPr>
        </p:nvSpPr>
        <p:spPr bwMode="auto">
          <a:xfrm>
            <a:off x="609600" y="1033183"/>
            <a:ext cx="10287000" cy="5732744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17375E"/>
            </a:solidFill>
            <a:miter lim="800000"/>
            <a:headEnd/>
            <a:tailEnd/>
          </a:ln>
        </p:spPr>
        <p:txBody>
          <a:bodyPr rot="0" vert="horz" wrap="square" lIns="91440" tIns="45720" rIns="91440" bIns="45720" rtlCol="0" anchor="ctr" anchorCtr="0" upright="1">
            <a:noAutofit/>
          </a:bodyPr>
          <a:lstStyle/>
          <a:p>
            <a:pPr marL="179996" indent="-50398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>
                <a:solidFill>
                  <a:sysClr val="windowText" lastClr="000000"/>
                </a:solidFill>
                <a:latin typeface="Franklin Gothic Demi" panose="020B0703020102020204" pitchFamily="34" charset="0"/>
                <a:ea typeface="Times New Roman"/>
                <a:cs typeface="Times New Roman"/>
              </a:rPr>
              <a:t>1</a:t>
            </a:r>
            <a:r>
              <a:rPr lang="en-CA" sz="2000" dirty="0">
                <a:solidFill>
                  <a:sysClr val="windowText" lastClr="000000"/>
                </a:solidFill>
                <a:effectLst/>
                <a:latin typeface="Franklin Gothic Demi" panose="020B0703020102020204" pitchFamily="34" charset="0"/>
                <a:ea typeface="Times New Roman"/>
                <a:cs typeface="Times New Roman"/>
              </a:rPr>
              <a:t>. Obtain relevant medical history, history of falls, physical examination, including cognitive and functional assessment to identify root cause.</a:t>
            </a:r>
            <a:endParaRPr lang="en-CA" sz="2000" dirty="0">
              <a:solidFill>
                <a:sysClr val="windowText" lastClr="000000"/>
              </a:solidFill>
              <a:latin typeface="Franklin Gothic Demi" panose="020B0703020102020204" pitchFamily="34" charset="0"/>
              <a:ea typeface="Times New Roman"/>
              <a:cs typeface="Times New Roman"/>
            </a:endParaRPr>
          </a:p>
          <a:p>
            <a:pPr marL="179996" indent="-50398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>
                <a:solidFill>
                  <a:sysClr val="windowText" lastClr="000000"/>
                </a:solidFill>
                <a:effectLst/>
                <a:latin typeface="Franklin Gothic Demi" panose="020B0703020102020204" pitchFamily="34" charset="0"/>
                <a:ea typeface="Times New Roman"/>
                <a:cs typeface="Times New Roman"/>
              </a:rPr>
              <a:t>2. Determine multifactorial fall risk by assessing: (see assessment checklist on reverse)</a:t>
            </a:r>
          </a:p>
          <a:p>
            <a:pPr marL="450839" lvl="1" indent="-360354">
              <a:lnSpc>
                <a:spcPct val="115000"/>
              </a:lnSpc>
              <a:spcAft>
                <a:spcPts val="0"/>
              </a:spcAft>
              <a:buClrTx/>
              <a:buSzPct val="90000"/>
              <a:buFont typeface="+mj-lt"/>
              <a:buAutoNum type="alphaLcPeriod"/>
            </a:pPr>
            <a:r>
              <a:rPr lang="en-CA" sz="2000" b="1" u="sng" dirty="0">
                <a:solidFill>
                  <a:srgbClr val="C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P</a:t>
            </a:r>
            <a:r>
              <a:rPr lang="en-CA" sz="2000" b="1" u="sng" dirty="0">
                <a:solidFill>
                  <a:sysClr val="windowText" lastClr="0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ostural hypotension</a:t>
            </a:r>
            <a:r>
              <a:rPr lang="en-CA" sz="2000" b="1" u="sng" dirty="0">
                <a:solidFill>
                  <a:schemeClr val="bg1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 </a:t>
            </a:r>
            <a:r>
              <a:rPr lang="en-CA" sz="2000" b="1" dirty="0">
                <a:solidFill>
                  <a:schemeClr val="bg1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                                                                     </a:t>
            </a:r>
          </a:p>
          <a:p>
            <a:pPr marL="364798" lvl="2" indent="0">
              <a:lnSpc>
                <a:spcPct val="115000"/>
              </a:lnSpc>
              <a:spcAft>
                <a:spcPts val="0"/>
              </a:spcAft>
              <a:buClrTx/>
              <a:buSzPct val="90000"/>
              <a:buNone/>
            </a:pPr>
            <a:r>
              <a:rPr lang="en-CA" sz="1800" b="1" dirty="0">
                <a:solidFill>
                  <a:schemeClr val="bg1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 </a:t>
            </a:r>
            <a:r>
              <a:rPr lang="en-CA" sz="1800" b="1" dirty="0">
                <a:solidFill>
                  <a:sysClr val="windowText" lastClr="0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-  </a:t>
            </a:r>
            <a:r>
              <a:rPr lang="en-CA" sz="1800" dirty="0">
                <a:solidFill>
                  <a:sysClr val="windowText" lastClr="0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Heart rate and rhythm </a:t>
            </a:r>
            <a:endParaRPr lang="en-CA" dirty="0">
              <a:solidFill>
                <a:sysClr val="windowText" lastClr="000000"/>
              </a:solidFill>
              <a:latin typeface="Franklin Gothic Medium" panose="020B0603020102020204" pitchFamily="34" charset="0"/>
              <a:ea typeface="Times New Roman"/>
              <a:cs typeface="Times New Roman"/>
            </a:endParaRPr>
          </a:p>
          <a:p>
            <a:pPr marL="450839" lvl="1" indent="-360354">
              <a:lnSpc>
                <a:spcPct val="115000"/>
              </a:lnSpc>
              <a:spcAft>
                <a:spcPts val="0"/>
              </a:spcAft>
              <a:buClrTx/>
              <a:buSzPct val="90000"/>
              <a:buFont typeface="+mj-lt"/>
              <a:buAutoNum type="alphaLcPeriod"/>
            </a:pPr>
            <a:r>
              <a:rPr lang="en-CA" sz="1800" dirty="0">
                <a:solidFill>
                  <a:srgbClr val="C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P</a:t>
            </a:r>
            <a:r>
              <a:rPr lang="en-CA" sz="1800" dirty="0">
                <a:solidFill>
                  <a:sysClr val="windowText" lastClr="0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ills/Medication: minimize meds contributing to falls and consider pharmacy consult; optimize pain management</a:t>
            </a:r>
          </a:p>
          <a:p>
            <a:pPr marL="450839" lvl="1" indent="-360354">
              <a:lnSpc>
                <a:spcPct val="115000"/>
              </a:lnSpc>
              <a:spcAft>
                <a:spcPts val="0"/>
              </a:spcAft>
              <a:buClrTx/>
              <a:buSzPct val="90000"/>
              <a:buFont typeface="+mj-lt"/>
              <a:buAutoNum type="alphaLcPeriod"/>
            </a:pPr>
            <a:r>
              <a:rPr lang="en-CA" sz="1800" b="1" dirty="0">
                <a:solidFill>
                  <a:srgbClr val="C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P</a:t>
            </a:r>
            <a:r>
              <a:rPr lang="en-CA" sz="1800" b="1" dirty="0">
                <a:solidFill>
                  <a:sysClr val="windowText" lastClr="0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ain, gait, balance, mobility and muscle strength (i.e. TUG or other tests).  Evaluate pain-related mobility: consider referral for appropriate mobility aids</a:t>
            </a:r>
            <a:r>
              <a:rPr lang="en-CA" sz="2000" b="1" dirty="0">
                <a:solidFill>
                  <a:sysClr val="windowText" lastClr="000000"/>
                </a:solidFill>
                <a:effectLst/>
                <a:latin typeface="Franklin Gothic Medium" panose="020B0603020102020204" pitchFamily="34" charset="0"/>
                <a:ea typeface="Times New Roman"/>
                <a:cs typeface="Times New Roman"/>
              </a:rPr>
              <a:t>                                          </a:t>
            </a:r>
            <a:r>
              <a:rPr lang="en-CA" sz="1800" b="1" dirty="0">
                <a:solidFill>
                  <a:sysClr val="windowText" lastClr="000000"/>
                </a:solidFill>
                <a:effectLst/>
                <a:latin typeface="Franklin Gothic Medium" panose="020B0603020102020204" pitchFamily="34" charset="0"/>
                <a:ea typeface="Times New Roman"/>
                <a:cs typeface="Times New Roman"/>
              </a:rPr>
              <a:t>	    </a:t>
            </a:r>
          </a:p>
          <a:p>
            <a:pPr marL="90485" lvl="1" indent="0">
              <a:lnSpc>
                <a:spcPct val="115000"/>
              </a:lnSpc>
              <a:spcAft>
                <a:spcPts val="0"/>
              </a:spcAft>
              <a:buClrTx/>
              <a:buSzPct val="90000"/>
              <a:buNone/>
            </a:pPr>
            <a:r>
              <a:rPr lang="en-CA" sz="1800" b="1" dirty="0">
                <a:solidFill>
                  <a:sysClr val="windowText" lastClr="000000"/>
                </a:solidFill>
                <a:effectLst/>
                <a:latin typeface="Franklin Gothic Medium" panose="020B0603020102020204" pitchFamily="34" charset="0"/>
                <a:ea typeface="Times New Roman"/>
                <a:cs typeface="Times New Roman"/>
              </a:rPr>
              <a:t>       </a:t>
            </a:r>
            <a:r>
              <a:rPr lang="en-US" sz="1800" u="sng" dirty="0">
                <a:solidFill>
                  <a:sysClr val="windowText" lastClr="000000"/>
                </a:solidFill>
                <a:latin typeface="Franklin Gothic Heavy" panose="020B0903020102020204" pitchFamily="34" charset="0"/>
                <a:ea typeface="Times New Roman"/>
                <a:cs typeface="Times New Roman"/>
              </a:rPr>
              <a:t>OTHER FACTORS</a:t>
            </a:r>
            <a:endParaRPr lang="en-CA" sz="1200" u="sng" dirty="0">
              <a:solidFill>
                <a:sysClr val="windowText" lastClr="000000"/>
              </a:solidFill>
              <a:latin typeface="Franklin Gothic Heavy" panose="020B0903020102020204" pitchFamily="34" charset="0"/>
              <a:ea typeface="Times New Roman"/>
              <a:cs typeface="Times New Roman"/>
            </a:endParaRPr>
          </a:p>
          <a:p>
            <a:pPr marL="90485" lvl="1" indent="0">
              <a:lnSpc>
                <a:spcPct val="115000"/>
              </a:lnSpc>
              <a:spcAft>
                <a:spcPts val="0"/>
              </a:spcAft>
              <a:buClrTx/>
              <a:buSzPct val="90000"/>
              <a:buNone/>
            </a:pPr>
            <a:r>
              <a:rPr lang="en-CA" dirty="0">
                <a:solidFill>
                  <a:sysClr val="windowText" lastClr="0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 d.  Visual acuity</a:t>
            </a:r>
            <a:endParaRPr lang="en-CA" sz="1200" dirty="0">
              <a:solidFill>
                <a:sysClr val="windowText" lastClr="000000"/>
              </a:solidFill>
              <a:latin typeface="Franklin Gothic Medium" panose="020B0603020102020204" pitchFamily="34" charset="0"/>
              <a:ea typeface="Times New Roman"/>
              <a:cs typeface="Times New Roman"/>
            </a:endParaRPr>
          </a:p>
          <a:p>
            <a:pPr marL="90485" lvl="1" indent="0">
              <a:spcAft>
                <a:spcPts val="0"/>
              </a:spcAft>
              <a:buClrTx/>
              <a:buSzPct val="90000"/>
              <a:buNone/>
            </a:pPr>
            <a:r>
              <a:rPr lang="en-CA" dirty="0">
                <a:solidFill>
                  <a:sysClr val="windowText" lastClr="0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 e.  Other neurological impairments and refer appropriately </a:t>
            </a:r>
            <a:endParaRPr lang="en-CA" sz="1200" dirty="0">
              <a:solidFill>
                <a:sysClr val="windowText" lastClr="000000"/>
              </a:solidFill>
              <a:latin typeface="Franklin Gothic Medium" panose="020B0603020102020204" pitchFamily="34" charset="0"/>
              <a:ea typeface="Times New Roman"/>
              <a:cs typeface="Times New Roman"/>
            </a:endParaRPr>
          </a:p>
          <a:p>
            <a:pPr marL="90485" lvl="1" indent="0">
              <a:spcAft>
                <a:spcPts val="0"/>
              </a:spcAft>
              <a:buClrTx/>
              <a:buSzPct val="90000"/>
              <a:buNone/>
            </a:pPr>
            <a:r>
              <a:rPr lang="en-CA" dirty="0">
                <a:solidFill>
                  <a:sysClr val="windowText" lastClr="0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 f.  Bone health; assess calcium intake and fracture risk; nutritional review. Supplement  vitamin D and consider  </a:t>
            </a:r>
          </a:p>
          <a:p>
            <a:pPr marL="90485" lvl="1" indent="0">
              <a:spcAft>
                <a:spcPts val="0"/>
              </a:spcAft>
              <a:buClrTx/>
              <a:buSzPct val="90000"/>
              <a:buNone/>
            </a:pPr>
            <a:r>
              <a:rPr lang="en-CA" dirty="0">
                <a:solidFill>
                  <a:sysClr val="windowText" lastClr="0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     calcium; if ongoing fall risk - consider bone density and treat if OP or history of fragility fractures then treat</a:t>
            </a:r>
            <a:endParaRPr lang="en-CA" sz="1200" dirty="0">
              <a:solidFill>
                <a:sysClr val="windowText" lastClr="000000"/>
              </a:solidFill>
              <a:latin typeface="Franklin Gothic Medium" panose="020B0603020102020204" pitchFamily="34" charset="0"/>
              <a:ea typeface="Times New Roman"/>
              <a:cs typeface="Times New Roman"/>
            </a:endParaRPr>
          </a:p>
          <a:p>
            <a:pPr marL="90485" lvl="1" indent="0">
              <a:spcAft>
                <a:spcPts val="0"/>
              </a:spcAft>
              <a:buClrTx/>
              <a:buSzPct val="90000"/>
              <a:buNone/>
            </a:pPr>
            <a:r>
              <a:rPr lang="en-CA" dirty="0">
                <a:solidFill>
                  <a:sysClr val="windowText" lastClr="0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 g.  Feet and footwear; </a:t>
            </a:r>
            <a:endParaRPr lang="en-CA" sz="1200" dirty="0">
              <a:solidFill>
                <a:sysClr val="windowText" lastClr="000000"/>
              </a:solidFill>
              <a:latin typeface="Franklin Gothic Medium" panose="020B0603020102020204" pitchFamily="34" charset="0"/>
              <a:ea typeface="Times New Roman"/>
              <a:cs typeface="Times New Roman"/>
            </a:endParaRPr>
          </a:p>
          <a:p>
            <a:pPr marL="90485" lvl="1" indent="0">
              <a:spcAft>
                <a:spcPts val="0"/>
              </a:spcAft>
              <a:buClrTx/>
              <a:buSzPct val="90000"/>
              <a:buNone/>
            </a:pPr>
            <a:r>
              <a:rPr lang="en-CA" dirty="0">
                <a:solidFill>
                  <a:sysClr val="windowText" lastClr="0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 h.  Environmental hazards: consider  home hazard checklist at  </a:t>
            </a:r>
            <a:r>
              <a:rPr lang="en-CA" b="1" u="sng" dirty="0">
                <a:solidFill>
                  <a:sysClr val="windowText" lastClr="000000"/>
                </a:solidFill>
                <a:latin typeface="Franklin Gothic Medium" panose="020B0603020102020204" pitchFamily="34" charset="0"/>
                <a:ea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stopfalls.ca</a:t>
            </a:r>
            <a:endParaRPr lang="en-CA" sz="1200" b="1" dirty="0">
              <a:solidFill>
                <a:sysClr val="windowText" lastClr="000000"/>
              </a:solidFill>
              <a:latin typeface="Franklin Gothic Medium" panose="020B0603020102020204" pitchFamily="34" charset="0"/>
              <a:ea typeface="Times New Roman"/>
              <a:cs typeface="Times New Roman"/>
            </a:endParaRPr>
          </a:p>
          <a:p>
            <a:pPr marL="90485" lvl="1" indent="0">
              <a:spcAft>
                <a:spcPts val="1000"/>
              </a:spcAft>
              <a:buClrTx/>
              <a:buSzPct val="90000"/>
              <a:buNone/>
            </a:pPr>
            <a:r>
              <a:rPr lang="en-CA" dirty="0">
                <a:solidFill>
                  <a:sysClr val="windowText" lastClr="0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  </a:t>
            </a:r>
            <a:r>
              <a:rPr lang="en-CA" dirty="0" err="1">
                <a:solidFill>
                  <a:sysClr val="windowText" lastClr="0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i</a:t>
            </a:r>
            <a:r>
              <a:rPr lang="en-CA" dirty="0">
                <a:solidFill>
                  <a:sysClr val="windowText" lastClr="000000"/>
                </a:solidFill>
                <a:latin typeface="Franklin Gothic Medium" panose="020B0603020102020204" pitchFamily="34" charset="0"/>
                <a:ea typeface="Times New Roman"/>
                <a:cs typeface="Times New Roman"/>
              </a:rPr>
              <a:t>.  Depression and Behavioural Risk Factors i.e. ETOH.</a:t>
            </a:r>
            <a:endParaRPr lang="en-CA" sz="1200" dirty="0">
              <a:solidFill>
                <a:sysClr val="windowText" lastClr="000000"/>
              </a:solidFill>
              <a:latin typeface="Franklin Gothic Medium" panose="020B0603020102020204" pitchFamily="34" charset="0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46F4A9B9-BBB5-41F1-B8BA-A8692905374F}" type="slidenum">
              <a:rPr lang="en-CA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46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900" y="3733800"/>
            <a:ext cx="10058400" cy="609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3628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ood, indoor, plastic, vegetable&#10;&#10;Description automatically generated">
            <a:extLst>
              <a:ext uri="{FF2B5EF4-FFF2-40B4-BE49-F238E27FC236}">
                <a16:creationId xmlns:a16="http://schemas.microsoft.com/office/drawing/2014/main" id="{2FB2EF33-8560-40A5-A544-4C2935205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B6D324E-2D03-4162-AF1E-D5E32234E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3C4EEA-A2C0-44B8-AD95-500092343466}"/>
              </a:ext>
            </a:extLst>
          </p:cNvPr>
          <p:cNvSpPr txBox="1"/>
          <p:nvPr/>
        </p:nvSpPr>
        <p:spPr>
          <a:xfrm>
            <a:off x="8219562" y="6657945"/>
            <a:ext cx="3073278" cy="21544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800">
                <a:solidFill>
                  <a:srgbClr val="FFFFFF"/>
                </a:solidFill>
                <a:hlinkClick r:id="rId3" tooltip="http://www.vinividivinvi.com/2012/01/pills-bag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800">
                <a:solidFill>
                  <a:srgbClr val="FFFFFF"/>
                </a:solidFill>
              </a:rPr>
              <a:t> by Unknown Author is licensed under </a:t>
            </a:r>
            <a:r>
              <a:rPr lang="en-CA" sz="8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CA" sz="80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63A971-857A-4D4D-B458-BADAF926F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37169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84A5B-256E-4F29-A7B3-B274B705C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889" y="365758"/>
            <a:ext cx="6784259" cy="1828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b="1" spc="-50"/>
              <a:t>Resources: </a:t>
            </a:r>
            <a:r>
              <a:rPr lang="en-US" b="1" spc="-5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deprescribing.org</a:t>
            </a:r>
            <a:r>
              <a:rPr lang="en-US" b="1" spc="-5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DD2D95-C521-4117-8FA9-2D88BEF3B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0889" y="2516291"/>
            <a:ext cx="6784259" cy="368289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-182880" defTabSz="914400">
              <a:buNone/>
            </a:pPr>
            <a:r>
              <a:rPr lang="en-US" sz="28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https://deprescribing.org/resources/deprescribing-guidelines-algorithms/</a:t>
            </a:r>
            <a:r>
              <a:rPr lang="en-US" sz="2800" dirty="0"/>
              <a:t> </a:t>
            </a:r>
          </a:p>
          <a:p>
            <a:pPr marL="0" indent="-182880" defTabSz="914400">
              <a:buNone/>
            </a:pPr>
            <a:r>
              <a:rPr lang="en-US" sz="2800" dirty="0"/>
              <a:t>deprescribing algorithms for:</a:t>
            </a:r>
          </a:p>
          <a:p>
            <a:pPr lvl="1" indent="-182880" defTabSz="914400"/>
            <a:r>
              <a:rPr lang="en-US" sz="2400" dirty="0"/>
              <a:t>Antipsychotics</a:t>
            </a:r>
          </a:p>
          <a:p>
            <a:pPr lvl="1" indent="-182880" defTabSz="914400"/>
            <a:r>
              <a:rPr lang="en-US" sz="2400" dirty="0"/>
              <a:t>Antihyperglycemics</a:t>
            </a:r>
          </a:p>
          <a:p>
            <a:pPr lvl="1" indent="-182880" defTabSz="914400"/>
            <a:r>
              <a:rPr lang="en-US" sz="2400" dirty="0"/>
              <a:t>Benzodiazepine receptor agonists</a:t>
            </a:r>
          </a:p>
          <a:p>
            <a:pPr lvl="1" indent="-182880" defTabSz="914400"/>
            <a:endParaRPr lang="en-US" sz="2400" dirty="0"/>
          </a:p>
          <a:p>
            <a:pPr lvl="1" indent="-182880" defTabSz="914400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BD618-2299-434D-A655-D3256526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fld id="{46F4A9B9-BBB5-41F1-B8BA-A8692905374F}" type="slidenum">
              <a:rPr lang="en-US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  <a:defRPr/>
              </a:pPr>
              <a:t>47</a:t>
            </a:fld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821F767-35ED-416C-B161-2CA6F626E9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580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0" y="762000"/>
            <a:ext cx="3048000" cy="31272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3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Diabetes / Endocrinology</a:t>
            </a:r>
            <a:r>
              <a:rPr lang="en-US" sz="2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Franklin Gothic Demi" panose="020B0703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www.geriatricsjournal.ca</a:t>
            </a:r>
            <a:br>
              <a:rPr lang="en-US" sz="1200" dirty="0">
                <a:solidFill>
                  <a:schemeClr val="bg1"/>
                </a:solidFill>
                <a:latin typeface="Franklin Gothic Demi" panose="020B0703020102020204" pitchFamily="34" charset="0"/>
              </a:rPr>
            </a:br>
            <a:endParaRPr lang="en-US" sz="1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75720" y="6233795"/>
            <a:ext cx="685800" cy="593725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defTabSz="914377">
              <a:lnSpc>
                <a:spcPct val="90000"/>
              </a:lnSpc>
              <a:spcAft>
                <a:spcPts val="600"/>
              </a:spcAft>
              <a:defRPr/>
            </a:pPr>
            <a:fld id="{46F4A9B9-BBB5-41F1-B8BA-A8692905374F}" type="slidenum">
              <a:rPr lang="en-US" altLang="en-US">
                <a:solidFill>
                  <a:srgbClr val="A6A6A6"/>
                </a:solidFill>
              </a:rPr>
              <a:pPr defTabSz="914377">
                <a:lnSpc>
                  <a:spcPct val="90000"/>
                </a:lnSpc>
                <a:spcAft>
                  <a:spcPts val="600"/>
                </a:spcAft>
                <a:defRPr/>
              </a:pPr>
              <a:t>48</a:t>
            </a:fld>
            <a:endParaRPr lang="en-US" altLang="en-US" dirty="0">
              <a:solidFill>
                <a:srgbClr val="A6A6A6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BD395C-B992-495A-8899-D422BA6511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3" t="47970" r="11526"/>
          <a:stretch/>
        </p:blipFill>
        <p:spPr>
          <a:xfrm>
            <a:off x="3525164" y="2244581"/>
            <a:ext cx="7620000" cy="45650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2598DB-DE16-4EE0-91A1-0281A102C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t="49837" r="70420" b="29190"/>
          <a:stretch/>
        </p:blipFill>
        <p:spPr>
          <a:xfrm>
            <a:off x="182880" y="4114490"/>
            <a:ext cx="3342284" cy="17221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DAE36D-7C6C-457D-BC03-1F4C6B47B7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3" t="11904" r="8333" b="67446"/>
          <a:stretch/>
        </p:blipFill>
        <p:spPr>
          <a:xfrm>
            <a:off x="3886200" y="644381"/>
            <a:ext cx="7126342" cy="1600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A7E139-296D-4AD8-8C56-06EDB13E35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t="11904" r="72764" b="61798"/>
          <a:stretch/>
        </p:blipFill>
        <p:spPr>
          <a:xfrm>
            <a:off x="311812" y="1177107"/>
            <a:ext cx="3213352" cy="228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751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71475"/>
            <a:ext cx="9692640" cy="13255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Franklin Gothic Heavy" panose="020B0903020102020204" pitchFamily="34" charset="0"/>
              </a:rPr>
              <a:t>P</a:t>
            </a:r>
            <a:r>
              <a:rPr lang="en-US" dirty="0">
                <a:solidFill>
                  <a:srgbClr val="113052"/>
                </a:solidFill>
                <a:latin typeface="Franklin Gothic Heavy" panose="020B0903020102020204" pitchFamily="34" charset="0"/>
              </a:rPr>
              <a:t>ain, mobility, gait and strength </a:t>
            </a:r>
            <a:endParaRPr lang="en-CA" dirty="0">
              <a:solidFill>
                <a:srgbClr val="11305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560" y="1347258"/>
            <a:ext cx="8305800" cy="5212556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Franklin Gothic Demi" panose="020B0703020102020204" pitchFamily="34" charset="0"/>
              </a:rPr>
              <a:t>Optimize Medications for Pain;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Franklin Gothic Demi" panose="020B07030201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Franklin Gothic Demi" panose="020B0703020102020204" pitchFamily="34" charset="0"/>
              </a:rPr>
              <a:t>1) Tylenol arthritis,  long acting 650 mg TID straight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Franklin Gothic Demi" panose="020B0703020102020204" pitchFamily="34" charset="0"/>
              </a:rPr>
              <a:t>	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Franklin Gothic Demi" panose="020B0703020102020204" pitchFamily="34" charset="0"/>
              </a:rPr>
              <a:t>Tylenol Extra Strength; 500 mg q 4 h straight while awake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Franklin Gothic Demi" panose="020B0703020102020204" pitchFamily="34" charset="0"/>
              </a:rPr>
              <a:t>(Maximum Tylenol dose – </a:t>
            </a:r>
            <a:r>
              <a:rPr lang="en-US" sz="2400" b="1" dirty="0">
                <a:latin typeface="Franklin Gothic Demi" panose="020B0703020102020204" pitchFamily="34" charset="0"/>
              </a:rPr>
              <a:t>3 grams / 24 hours</a:t>
            </a:r>
            <a:r>
              <a:rPr lang="en-US" sz="2400" dirty="0">
                <a:latin typeface="Franklin Gothic Demi" panose="020B0703020102020204" pitchFamily="34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Franklin Gothic Demi" panose="020B07030201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Franklin Gothic Demi" panose="020B0703020102020204" pitchFamily="34" charset="0"/>
              </a:rPr>
              <a:t>2) Topical Analgesics if 1 or 2 discrete superficial sites of pain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Franklin Gothic Demi" panose="020B0703020102020204" pitchFamily="34" charset="0"/>
              </a:rPr>
              <a:t>    (i.e. Topical </a:t>
            </a:r>
            <a:r>
              <a:rPr lang="en-US" sz="2400" dirty="0" err="1">
                <a:latin typeface="Franklin Gothic Demi" panose="020B0703020102020204" pitchFamily="34" charset="0"/>
              </a:rPr>
              <a:t>Voltaren</a:t>
            </a:r>
            <a:r>
              <a:rPr lang="en-US" sz="2400" dirty="0">
                <a:latin typeface="Franklin Gothic Demi" panose="020B0703020102020204" pitchFamily="34" charset="0"/>
              </a:rPr>
              <a:t>, topical Lidocaine)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Franklin Gothic Demi" panose="020B07030201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Franklin Gothic Demi" panose="020B0703020102020204" pitchFamily="34" charset="0"/>
              </a:rPr>
              <a:t>3) NSAIDS if safe;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Franklin Gothic Demi" panose="020B0703020102020204" pitchFamily="34" charset="0"/>
              </a:rPr>
              <a:t>     no heart failure, renal dysfunction, or elevated BP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Franklin Gothic Demi" panose="020B07030201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Franklin Gothic Demi" panose="020B0703020102020204" pitchFamily="34" charset="0"/>
              </a:rPr>
              <a:t>4) Narcotics if safe;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Franklin Gothic Demi" panose="020B0703020102020204" pitchFamily="34" charset="0"/>
              </a:rPr>
              <a:t>    watch for delirium, anorexia with weight loss, constipation</a:t>
            </a:r>
          </a:p>
        </p:txBody>
      </p:sp>
      <p:pic>
        <p:nvPicPr>
          <p:cNvPr id="8" name="Graphic 7" descr="Medicine">
            <a:extLst>
              <a:ext uri="{FF2B5EF4-FFF2-40B4-BE49-F238E27FC236}">
                <a16:creationId xmlns:a16="http://schemas.microsoft.com/office/drawing/2014/main" id="{382368AB-1271-4F0C-9F3F-0FB684BAA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8600" y="2133600"/>
            <a:ext cx="3639872" cy="363987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46F4A9B9-BBB5-41F1-B8BA-A8692905374F}" type="slidenum">
              <a:rPr lang="en-CA" altLang="en-US">
                <a:solidFill>
                  <a:srgbClr val="46464A">
                    <a:lumMod val="60000"/>
                    <a:lumOff val="40000"/>
                  </a:srgb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49</a:t>
            </a:fld>
            <a:endParaRPr lang="en-CA" alt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2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143942-B467-4D87-9991-664A9DB672E4}"/>
              </a:ext>
            </a:extLst>
          </p:cNvPr>
          <p:cNvSpPr/>
          <p:nvPr/>
        </p:nvSpPr>
        <p:spPr>
          <a:xfrm>
            <a:off x="10972800" y="0"/>
            <a:ext cx="12191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84CA1D95-319B-47F5-8D70-84546536CA33}"/>
              </a:ext>
            </a:extLst>
          </p:cNvPr>
          <p:cNvSpPr txBox="1">
            <a:spLocks/>
          </p:cNvSpPr>
          <p:nvPr/>
        </p:nvSpPr>
        <p:spPr>
          <a:xfrm>
            <a:off x="947856" y="310692"/>
            <a:ext cx="3121882" cy="161218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vert="horz" wrap="square" lIns="38100" tIns="19050" rIns="38100" bIns="19050" rtlCol="0" anchor="ctr">
            <a:normAutofit/>
          </a:bodyPr>
          <a:lstStyle>
            <a:lvl1pPr algn="l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92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spcBef>
                <a:spcPts val="250"/>
              </a:spcBef>
              <a:spcAft>
                <a:spcPts val="250"/>
              </a:spcAft>
            </a:pPr>
            <a:r>
              <a:rPr lang="en-US" sz="2292" b="1" dirty="0">
                <a:solidFill>
                  <a:srgbClr val="C00000"/>
                </a:solidFill>
                <a:latin typeface="Gill Sans MT" panose="020B0502020104020203" pitchFamily="34" charset="0"/>
              </a:rPr>
              <a:t>WHEN GERIATRIC MEDICINE CAN HELP YOU AND YOUR PATIENTS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1AC109A-AFCB-4CB4-AA31-D54D99FE632C}"/>
              </a:ext>
            </a:extLst>
          </p:cNvPr>
          <p:cNvGrpSpPr/>
          <p:nvPr/>
        </p:nvGrpSpPr>
        <p:grpSpPr>
          <a:xfrm>
            <a:off x="162130" y="2414661"/>
            <a:ext cx="4290713" cy="3926141"/>
            <a:chOff x="1482315" y="2331183"/>
            <a:chExt cx="4290713" cy="3926141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7566F7E5-3FFE-4B0C-9B8B-848548FC7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82315" y="2547882"/>
              <a:ext cx="3678802" cy="370944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7175EB1-39E0-4794-A033-51E83BD435AE}"/>
                </a:ext>
              </a:extLst>
            </p:cNvPr>
            <p:cNvSpPr/>
            <p:nvPr/>
          </p:nvSpPr>
          <p:spPr>
            <a:xfrm>
              <a:off x="1567742" y="3757323"/>
              <a:ext cx="1054776" cy="448713"/>
            </a:xfrm>
            <a:prstGeom prst="rect">
              <a:avLst/>
            </a:prstGeom>
            <a:noFill/>
          </p:spPr>
          <p:txBody>
            <a:bodyPr wrap="none" lIns="38100" tIns="19050" rIns="38100" bIns="19050">
              <a:spAutoFit/>
            </a:bodyPr>
            <a:lstStyle/>
            <a:p>
              <a:pPr algn="ctr"/>
              <a:r>
                <a:rPr lang="en-US" sz="1333" b="1" dirty="0">
                  <a:ln w="0"/>
                </a:rPr>
                <a:t>MATTERS </a:t>
              </a:r>
            </a:p>
            <a:p>
              <a:pPr algn="ctr"/>
              <a:r>
                <a:rPr lang="en-US" sz="1333" b="1" dirty="0">
                  <a:ln w="0"/>
                </a:rPr>
                <a:t>MOST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E80F002-8DAE-4F9E-A445-8081E9C9A419}"/>
                </a:ext>
              </a:extLst>
            </p:cNvPr>
            <p:cNvSpPr/>
            <p:nvPr/>
          </p:nvSpPr>
          <p:spPr>
            <a:xfrm>
              <a:off x="2314142" y="2605135"/>
              <a:ext cx="605936" cy="243593"/>
            </a:xfrm>
            <a:prstGeom prst="rect">
              <a:avLst/>
            </a:prstGeom>
            <a:noFill/>
          </p:spPr>
          <p:txBody>
            <a:bodyPr wrap="none" lIns="38100" tIns="19050" rIns="38100" bIns="19050">
              <a:spAutoFit/>
            </a:bodyPr>
            <a:lstStyle/>
            <a:p>
              <a:pPr algn="ctr"/>
              <a:r>
                <a:rPr lang="en-US" sz="1333" b="1" dirty="0">
                  <a:ln w="0"/>
                </a:rPr>
                <a:t>MIND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EA56F5-53E5-45B2-A0C1-2AC4BA0F99B9}"/>
                </a:ext>
              </a:extLst>
            </p:cNvPr>
            <p:cNvSpPr/>
            <p:nvPr/>
          </p:nvSpPr>
          <p:spPr>
            <a:xfrm>
              <a:off x="3047905" y="2331183"/>
              <a:ext cx="1041952" cy="243593"/>
            </a:xfrm>
            <a:prstGeom prst="rect">
              <a:avLst/>
            </a:prstGeom>
            <a:noFill/>
          </p:spPr>
          <p:txBody>
            <a:bodyPr wrap="none" lIns="38100" tIns="19050" rIns="38100" bIns="19050">
              <a:spAutoFit/>
            </a:bodyPr>
            <a:lstStyle/>
            <a:p>
              <a:pPr algn="ctr"/>
              <a:r>
                <a:rPr lang="en-US" sz="1333" b="1" dirty="0">
                  <a:ln w="0"/>
                </a:rPr>
                <a:t>MOBILITY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456B5C3-43F8-4947-BD94-9518D95B4A20}"/>
                </a:ext>
              </a:extLst>
            </p:cNvPr>
            <p:cNvSpPr/>
            <p:nvPr/>
          </p:nvSpPr>
          <p:spPr>
            <a:xfrm>
              <a:off x="3959627" y="2580215"/>
              <a:ext cx="1453924" cy="243593"/>
            </a:xfrm>
            <a:prstGeom prst="rect">
              <a:avLst/>
            </a:prstGeom>
            <a:noFill/>
          </p:spPr>
          <p:txBody>
            <a:bodyPr wrap="none" lIns="38100" tIns="19050" rIns="38100" bIns="19050">
              <a:spAutoFit/>
            </a:bodyPr>
            <a:lstStyle/>
            <a:p>
              <a:pPr algn="ctr"/>
              <a:r>
                <a:rPr lang="en-US" sz="1333" b="1" dirty="0">
                  <a:ln w="0"/>
                </a:rPr>
                <a:t>MEDICATIONS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25BCA5-2370-4D15-8B03-4F737DBD6AF1}"/>
                </a:ext>
              </a:extLst>
            </p:cNvPr>
            <p:cNvSpPr/>
            <p:nvPr/>
          </p:nvSpPr>
          <p:spPr>
            <a:xfrm>
              <a:off x="4423300" y="3053203"/>
              <a:ext cx="1349728" cy="448713"/>
            </a:xfrm>
            <a:prstGeom prst="rect">
              <a:avLst/>
            </a:prstGeom>
            <a:noFill/>
          </p:spPr>
          <p:txBody>
            <a:bodyPr wrap="none" lIns="38100" tIns="19050" rIns="38100" bIns="19050">
              <a:spAutoFit/>
            </a:bodyPr>
            <a:lstStyle/>
            <a:p>
              <a:pPr algn="ctr"/>
              <a:r>
                <a:rPr lang="en-US" sz="1333" b="1" dirty="0">
                  <a:ln w="0"/>
                </a:rPr>
                <a:t>MULTI-</a:t>
              </a:r>
            </a:p>
            <a:p>
              <a:pPr algn="ctr"/>
              <a:r>
                <a:rPr lang="en-US" sz="1333" b="1" dirty="0">
                  <a:ln w="0"/>
                </a:rPr>
                <a:t>COMPLEXITY</a:t>
              </a:r>
            </a:p>
          </p:txBody>
        </p:sp>
      </p:grp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26F9EF09-AFFE-41A1-9D3C-0E1FCB00F3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7149613"/>
              </p:ext>
            </p:extLst>
          </p:nvPr>
        </p:nvGraphicFramePr>
        <p:xfrm>
          <a:off x="4452842" y="796777"/>
          <a:ext cx="7739157" cy="5770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0" name="Title 6">
            <a:extLst>
              <a:ext uri="{FF2B5EF4-FFF2-40B4-BE49-F238E27FC236}">
                <a16:creationId xmlns:a16="http://schemas.microsoft.com/office/drawing/2014/main" id="{8780D9AF-AB08-4DB5-BF2D-AF68A251BB2C}"/>
              </a:ext>
            </a:extLst>
          </p:cNvPr>
          <p:cNvSpPr txBox="1">
            <a:spLocks/>
          </p:cNvSpPr>
          <p:nvPr/>
        </p:nvSpPr>
        <p:spPr>
          <a:xfrm>
            <a:off x="6477127" y="152505"/>
            <a:ext cx="3775364" cy="644272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38100" tIns="19050" rIns="38100" bIns="19050" rtlCol="0" anchor="ctr">
            <a:normAutofit/>
          </a:bodyPr>
          <a:lstStyle>
            <a:lvl1pPr algn="l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92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92" b="1" dirty="0">
                <a:latin typeface="Gill Sans MT" panose="020B0502020104020203" pitchFamily="34" charset="0"/>
              </a:rPr>
              <a:t>GERIATRIC 5m</a:t>
            </a:r>
            <a:r>
              <a:rPr lang="en-US" sz="2292" b="1" cap="none" dirty="0">
                <a:latin typeface="Gill Sans MT" panose="020B0502020104020203" pitchFamily="34" charset="0"/>
              </a:rPr>
              <a:t>s</a:t>
            </a:r>
            <a:r>
              <a:rPr lang="en-US" sz="1833" cap="none" dirty="0">
                <a:latin typeface="Gill Sans MT" panose="020B0502020104020203" pitchFamily="34" charset="0"/>
              </a:rPr>
              <a:t>©</a:t>
            </a:r>
            <a:endParaRPr lang="en-US" sz="2292" dirty="0">
              <a:latin typeface="Gill Sans MT" panose="020B050202010402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982230-362E-48A0-B3C8-F2582B4411A8}"/>
              </a:ext>
            </a:extLst>
          </p:cNvPr>
          <p:cNvSpPr txBox="1"/>
          <p:nvPr/>
        </p:nvSpPr>
        <p:spPr>
          <a:xfrm>
            <a:off x="4452844" y="6564530"/>
            <a:ext cx="6365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 Frank Molnar &amp; Allen Huang, University of Ottawa; Mary Tinetti, Yale University</a:t>
            </a: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0"/>
            <a:ext cx="9736458" cy="838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Franklin Gothic Heavy" panose="020B0903020102020204" pitchFamily="34" charset="0"/>
              </a:rPr>
              <a:t>P</a:t>
            </a:r>
            <a:r>
              <a:rPr lang="en-US" dirty="0">
                <a:solidFill>
                  <a:srgbClr val="113052"/>
                </a:solidFill>
                <a:latin typeface="Franklin Gothic Heavy" panose="020B0903020102020204" pitchFamily="34" charset="0"/>
              </a:rPr>
              <a:t>ain, mobility, gait and strength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9584059" cy="4953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rgbClr val="93A299"/>
              </a:buClr>
              <a:buNone/>
            </a:pPr>
            <a:r>
              <a:rPr lang="en-US" sz="2400" b="1" dirty="0">
                <a:latin typeface="Franklin Gothic Medium" panose="020B0603020102020204" pitchFamily="34" charset="0"/>
              </a:rPr>
              <a:t>Do NOT forget that  </a:t>
            </a:r>
            <a:r>
              <a:rPr lang="en-US" sz="2400" b="1" u="sng" dirty="0">
                <a:latin typeface="Franklin Gothic Medium" panose="020B0603020102020204" pitchFamily="34" charset="0"/>
              </a:rPr>
              <a:t>Physiotherapy and Occupational Therapy</a:t>
            </a:r>
            <a:r>
              <a:rPr lang="en-US" sz="2400" b="1" dirty="0">
                <a:latin typeface="Franklin Gothic Medium" panose="020B0603020102020204" pitchFamily="34" charset="0"/>
              </a:rPr>
              <a:t> can make major contributions to pain control that can allow us to decrease medication use via approaches including but not restricted to:</a:t>
            </a:r>
          </a:p>
          <a:p>
            <a:pPr marL="0" indent="0">
              <a:spcBef>
                <a:spcPts val="0"/>
              </a:spcBef>
              <a:buClr>
                <a:srgbClr val="93A299"/>
              </a:buClr>
              <a:buNone/>
            </a:pPr>
            <a:endParaRPr lang="en-US" sz="2400" b="1" dirty="0">
              <a:latin typeface="Franklin Gothic Medium" panose="020B06030201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93A299"/>
              </a:buClr>
              <a:buNone/>
            </a:pPr>
            <a:r>
              <a:rPr lang="en-US" sz="2400" b="1" dirty="0">
                <a:latin typeface="Franklin Gothic Medium" panose="020B0603020102020204" pitchFamily="34" charset="0"/>
              </a:rPr>
              <a:t>[1] compensatory strategies, </a:t>
            </a:r>
          </a:p>
          <a:p>
            <a:pPr marL="0" indent="0">
              <a:spcBef>
                <a:spcPts val="0"/>
              </a:spcBef>
              <a:buClr>
                <a:srgbClr val="93A299"/>
              </a:buClr>
              <a:buNone/>
            </a:pPr>
            <a:endParaRPr lang="en-US" sz="2400" b="1" dirty="0">
              <a:latin typeface="Franklin Gothic Medium" panose="020B06030201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93A299"/>
              </a:buClr>
              <a:buNone/>
            </a:pPr>
            <a:r>
              <a:rPr lang="en-US" sz="2400" b="1" dirty="0">
                <a:latin typeface="Franklin Gothic Medium" panose="020B0603020102020204" pitchFamily="34" charset="0"/>
              </a:rPr>
              <a:t>[2] positioning, </a:t>
            </a:r>
          </a:p>
          <a:p>
            <a:pPr marL="0" indent="0">
              <a:spcBef>
                <a:spcPts val="0"/>
              </a:spcBef>
              <a:buClr>
                <a:srgbClr val="93A299"/>
              </a:buClr>
              <a:buNone/>
            </a:pPr>
            <a:endParaRPr lang="en-US" sz="2400" b="1" dirty="0">
              <a:latin typeface="Franklin Gothic Medium" panose="020B06030201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93A299"/>
              </a:buClr>
              <a:buNone/>
            </a:pPr>
            <a:r>
              <a:rPr lang="en-US" sz="2400" b="1" dirty="0">
                <a:latin typeface="Franklin Gothic Medium" panose="020B0603020102020204" pitchFamily="34" charset="0"/>
              </a:rPr>
              <a:t>[3] exercise – balance and strengthening, </a:t>
            </a:r>
          </a:p>
          <a:p>
            <a:pPr marL="0" indent="0">
              <a:spcBef>
                <a:spcPts val="0"/>
              </a:spcBef>
              <a:buClr>
                <a:srgbClr val="93A299"/>
              </a:buClr>
              <a:buNone/>
            </a:pPr>
            <a:endParaRPr lang="en-US" sz="2400" b="1" dirty="0">
              <a:latin typeface="Franklin Gothic Medium" panose="020B06030201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93A299"/>
              </a:buClr>
              <a:buNone/>
            </a:pPr>
            <a:r>
              <a:rPr lang="en-US" sz="2400" b="1" dirty="0">
                <a:latin typeface="Franklin Gothic Medium" panose="020B0603020102020204" pitchFamily="34" charset="0"/>
              </a:rPr>
              <a:t>[4] offloading joints and improving base of support with appropriate mobility aids</a:t>
            </a:r>
            <a:endParaRPr lang="en-CA" sz="2400" b="1" dirty="0">
              <a:latin typeface="Franklin Gothic Medium" panose="020B0603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46F4A9B9-BBB5-41F1-B8BA-A8692905374F}" type="slidenum">
              <a:rPr lang="en-CA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50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773F55-CCCC-42C4-8CAD-B8D2189210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29600" y="2588394"/>
            <a:ext cx="2837020" cy="274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715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E1F36-6D46-48CA-A68F-CC4E1B63F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0"/>
            <a:ext cx="7682780" cy="838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13052"/>
                </a:solidFill>
                <a:latin typeface="Franklin Gothic Heavy" panose="020B0903020102020204" pitchFamily="34" charset="0"/>
              </a:rPr>
              <a:t>MOBILITY AIDS - Cane</a:t>
            </a:r>
            <a:endParaRPr lang="en-US" dirty="0">
              <a:solidFill>
                <a:srgbClr val="113052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791B6F9-609B-43A3-9103-F023EABBC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429000"/>
            <a:ext cx="7391400" cy="3048000"/>
          </a:xfrm>
        </p:spPr>
        <p:txBody>
          <a:bodyPr>
            <a:normAutofit/>
          </a:bodyPr>
          <a:lstStyle/>
          <a:p>
            <a:pPr marL="457189" indent="-457189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latin typeface="Franklin Gothic Medium" panose="020B0603020102020204" pitchFamily="34" charset="0"/>
              </a:rPr>
              <a:t>Cane height: wrist crease</a:t>
            </a:r>
          </a:p>
          <a:p>
            <a:pPr marL="548626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latin typeface="Franklin Gothic Medium" panose="020B0603020102020204" pitchFamily="34" charset="0"/>
              </a:rPr>
              <a:t>If Kyphosis consult Physiotherapy</a:t>
            </a:r>
          </a:p>
          <a:p>
            <a:pPr marL="457189" indent="-457189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dirty="0">
              <a:latin typeface="Franklin Gothic Medium" panose="020B0603020102020204" pitchFamily="34" charset="0"/>
            </a:endParaRPr>
          </a:p>
          <a:p>
            <a:pPr marL="457189" indent="-457189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latin typeface="Franklin Gothic Medium" panose="020B0603020102020204" pitchFamily="34" charset="0"/>
              </a:rPr>
              <a:t>Does bottom of cane have rubber tip</a:t>
            </a:r>
          </a:p>
          <a:p>
            <a:pPr marL="457189" indent="-457189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dirty="0">
              <a:latin typeface="Franklin Gothic Medium" panose="020B0603020102020204" pitchFamily="34" charset="0"/>
            </a:endParaRPr>
          </a:p>
          <a:p>
            <a:pPr marL="457189" indent="-457189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latin typeface="Franklin Gothic Medium" panose="020B0603020102020204" pitchFamily="34" charset="0"/>
              </a:rPr>
              <a:t>Are they using the cane on the correct side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66845-AC76-475B-AA1E-8C93F788A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214978"/>
            <a:ext cx="685800" cy="593725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defRPr/>
            </a:pPr>
            <a:fld id="{46F4A9B9-BBB5-41F1-B8BA-A8692905374F}" type="slidenum">
              <a:rPr lang="en-CA" alt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51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3" descr="~AUT0014">
            <a:extLst>
              <a:ext uri="{FF2B5EF4-FFF2-40B4-BE49-F238E27FC236}">
                <a16:creationId xmlns:a16="http://schemas.microsoft.com/office/drawing/2014/main" id="{24701319-8443-4609-A0FA-AF1128BBE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24298" t="7778" r="12090" b="9376"/>
          <a:stretch/>
        </p:blipFill>
        <p:spPr bwMode="auto">
          <a:xfrm flipH="1">
            <a:off x="7669306" y="1127125"/>
            <a:ext cx="3489984" cy="5681578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5FB03B0-1FF0-4532-AD13-2BE925494E46}"/>
              </a:ext>
            </a:extLst>
          </p:cNvPr>
          <p:cNvSpPr/>
          <p:nvPr/>
        </p:nvSpPr>
        <p:spPr>
          <a:xfrm>
            <a:off x="1905000" y="1380667"/>
            <a:ext cx="3084499" cy="1723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Correct height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Correct use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In good repair</a:t>
            </a:r>
          </a:p>
        </p:txBody>
      </p:sp>
    </p:spTree>
    <p:extLst>
      <p:ext uri="{BB962C8B-B14F-4D97-AF65-F5344CB8AC3E}">
        <p14:creationId xmlns:p14="http://schemas.microsoft.com/office/powerpoint/2010/main" val="253478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~AUT0015">
            <a:extLst>
              <a:ext uri="{FF2B5EF4-FFF2-40B4-BE49-F238E27FC236}">
                <a16:creationId xmlns:a16="http://schemas.microsoft.com/office/drawing/2014/main" id="{D154D0A4-16CD-4BF9-A6BC-D6EB5E1B92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8833" t="4805" r="15292" b="10970"/>
          <a:stretch/>
        </p:blipFill>
        <p:spPr bwMode="auto">
          <a:xfrm>
            <a:off x="482730" y="1139544"/>
            <a:ext cx="3227650" cy="5341942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CE1F36-6D46-48CA-A68F-CC4E1B63F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730" y="17938"/>
            <a:ext cx="10771450" cy="838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13052"/>
                </a:solidFill>
                <a:latin typeface="Franklin Gothic Heavy" panose="020B0903020102020204" pitchFamily="34" charset="0"/>
              </a:rPr>
              <a:t>MOBILITY AIDS - Walker</a:t>
            </a:r>
            <a:endParaRPr lang="en-US" dirty="0">
              <a:solidFill>
                <a:srgbClr val="113052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791B6F9-609B-43A3-9103-F023EABBC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3124200"/>
            <a:ext cx="7010400" cy="343694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090010"/>
              </a:solidFill>
              <a:latin typeface="Franklin Gothic Medium" panose="020B0603020102020204" pitchFamily="34" charset="0"/>
            </a:endParaRPr>
          </a:p>
          <a:p>
            <a:pPr marL="342891" indent="-34289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latin typeface="Franklin Gothic Medium" panose="020B0603020102020204" pitchFamily="34" charset="0"/>
              </a:rPr>
              <a:t>Walker height: 1-2 inches higher than wrist crease</a:t>
            </a:r>
          </a:p>
          <a:p>
            <a:pPr marL="274313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Franklin Gothic Medium" panose="020B0603020102020204" pitchFamily="34" charset="0"/>
              </a:rPr>
              <a:t> </a:t>
            </a:r>
            <a:r>
              <a:rPr lang="en-US" sz="2000" dirty="0">
                <a:latin typeface="Franklin Gothic Medium" panose="020B0603020102020204" pitchFamily="34" charset="0"/>
              </a:rPr>
              <a:t>If Kyphosis consult Physiotherapy</a:t>
            </a:r>
          </a:p>
          <a:p>
            <a:pPr marL="342891" indent="-34289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>
              <a:latin typeface="Franklin Gothic Medium" panose="020B0603020102020204" pitchFamily="34" charset="0"/>
            </a:endParaRPr>
          </a:p>
          <a:p>
            <a:pPr marL="342891" indent="-34289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latin typeface="Franklin Gothic Medium" panose="020B0603020102020204" pitchFamily="34" charset="0"/>
              </a:rPr>
              <a:t>Walker seat height: 1-2 inches higher than knee crease</a:t>
            </a:r>
            <a:endParaRPr lang="en-CA" sz="2800" dirty="0">
              <a:latin typeface="Franklin Gothic Medium" panose="020B06030201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66845-AC76-475B-AA1E-8C93F788A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668" y="6180142"/>
            <a:ext cx="685800" cy="593725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defRPr/>
            </a:pPr>
            <a:fld id="{46F4A9B9-BBB5-41F1-B8BA-A8692905374F}" type="slidenum">
              <a:rPr lang="en-CA" alt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52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6DD5C9-5C56-4EE8-8AE3-FF7EB8976653}"/>
              </a:ext>
            </a:extLst>
          </p:cNvPr>
          <p:cNvSpPr/>
          <p:nvPr/>
        </p:nvSpPr>
        <p:spPr>
          <a:xfrm>
            <a:off x="5397123" y="1355819"/>
            <a:ext cx="3084499" cy="1723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Correct height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Correct use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In good repair</a:t>
            </a:r>
          </a:p>
        </p:txBody>
      </p:sp>
    </p:spTree>
    <p:extLst>
      <p:ext uri="{BB962C8B-B14F-4D97-AF65-F5344CB8AC3E}">
        <p14:creationId xmlns:p14="http://schemas.microsoft.com/office/powerpoint/2010/main" val="6499819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61489F3-7284-4EAA-93DC-518555000989}"/>
              </a:ext>
            </a:extLst>
          </p:cNvPr>
          <p:cNvSpPr/>
          <p:nvPr/>
        </p:nvSpPr>
        <p:spPr>
          <a:xfrm>
            <a:off x="494071" y="51816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2237"/>
            <a:ext cx="10286999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en-CA" dirty="0">
                <a:solidFill>
                  <a:srgbClr val="113052"/>
                </a:solidFill>
                <a:latin typeface="Franklin Gothic Heavy" panose="020B0903020102020204" pitchFamily="34" charset="0"/>
              </a:rPr>
              <a:t>Gait, balance, and mobility TESTS 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1643216" y="1981200"/>
            <a:ext cx="9616440" cy="4487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400" dirty="0">
                <a:latin typeface="Franklin Gothic Medium" panose="020B0603020102020204" pitchFamily="34" charset="0"/>
              </a:rPr>
              <a:t>Get Up and Go </a:t>
            </a:r>
          </a:p>
          <a:p>
            <a:pPr lvl="2"/>
            <a:r>
              <a:rPr lang="en-CA" sz="2800" dirty="0">
                <a:latin typeface="Franklin Gothic Medium" panose="020B0603020102020204" pitchFamily="34" charset="0"/>
              </a:rPr>
              <a:t>qualitative observation grid</a:t>
            </a:r>
          </a:p>
          <a:p>
            <a:pPr marL="0" indent="0">
              <a:buNone/>
            </a:pPr>
            <a:r>
              <a:rPr lang="en-CA" sz="3600" dirty="0">
                <a:latin typeface="Franklin Gothic Medium" panose="020B0603020102020204" pitchFamily="34" charset="0"/>
              </a:rPr>
              <a:t>Timed Up and Go</a:t>
            </a:r>
          </a:p>
          <a:p>
            <a:pPr lvl="2"/>
            <a:r>
              <a:rPr lang="en-CA" sz="2800" dirty="0">
                <a:latin typeface="Franklin Gothic Medium" panose="020B0603020102020204" pitchFamily="34" charset="0"/>
              </a:rPr>
              <a:t>Quantitative measurement of speed</a:t>
            </a:r>
          </a:p>
          <a:p>
            <a:pPr marL="0" indent="0">
              <a:buNone/>
            </a:pPr>
            <a:r>
              <a:rPr lang="en-CA" sz="2800" dirty="0">
                <a:latin typeface="Franklin Gothic Medium" panose="020B0603020102020204" pitchFamily="34" charset="0"/>
              </a:rPr>
              <a:t>* </a:t>
            </a:r>
            <a:r>
              <a:rPr lang="en-CA" sz="2400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Once set up, takes very little time to administer</a:t>
            </a:r>
          </a:p>
          <a:p>
            <a:pPr eaLnBrk="1" hangingPunct="1"/>
            <a:endParaRPr lang="en-CA" sz="1600" dirty="0">
              <a:latin typeface="Franklin Gothic Medium" panose="020B0603020102020204" pitchFamily="34" charset="0"/>
            </a:endParaRPr>
          </a:p>
          <a:p>
            <a:pPr marL="0" indent="0" eaLnBrk="1" hangingPunct="1">
              <a:buNone/>
            </a:pPr>
            <a:r>
              <a:rPr lang="en-CA" sz="3200" dirty="0">
                <a:latin typeface="Franklin Gothic Medium" panose="020B0603020102020204" pitchFamily="34" charset="0"/>
              </a:rPr>
              <a:t>30 second Chair Stand Test</a:t>
            </a:r>
          </a:p>
          <a:p>
            <a:pPr lvl="2"/>
            <a:r>
              <a:rPr lang="en-CA" sz="2400" dirty="0">
                <a:latin typeface="Franklin Gothic Medium" panose="020B0603020102020204" pitchFamily="34" charset="0"/>
              </a:rPr>
              <a:t>If office not set up for above walking tests</a:t>
            </a:r>
          </a:p>
          <a:p>
            <a:pPr eaLnBrk="1" hangingPunct="1"/>
            <a:endParaRPr lang="en-CA" dirty="0">
              <a:latin typeface="Franklin Gothic Demi" panose="020B0703020102020204" pitchFamily="34" charset="0"/>
            </a:endParaRPr>
          </a:p>
          <a:p>
            <a:pPr eaLnBrk="1" hangingPunct="1"/>
            <a:endParaRPr lang="en-CA" dirty="0">
              <a:solidFill>
                <a:srgbClr val="0000FF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46F4A9B9-BBB5-41F1-B8BA-A8692905374F}" type="slidenum">
              <a:rPr lang="en-CA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53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A5F61C-94D3-44D2-AC63-CA1A5BC39D8C}"/>
              </a:ext>
            </a:extLst>
          </p:cNvPr>
          <p:cNvSpPr/>
          <p:nvPr/>
        </p:nvSpPr>
        <p:spPr>
          <a:xfrm>
            <a:off x="307022" y="1264530"/>
            <a:ext cx="5779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</a:rPr>
              <a:t>Consider combined assessment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1448F83-3518-4190-88FC-9E88D13B13D2}"/>
              </a:ext>
            </a:extLst>
          </p:cNvPr>
          <p:cNvSpPr/>
          <p:nvPr/>
        </p:nvSpPr>
        <p:spPr>
          <a:xfrm>
            <a:off x="490384" y="31623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Stopwatch">
            <a:extLst>
              <a:ext uri="{FF2B5EF4-FFF2-40B4-BE49-F238E27FC236}">
                <a16:creationId xmlns:a16="http://schemas.microsoft.com/office/drawing/2014/main" id="{D02D1309-6D98-4C94-8157-44BC02A5E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584" y="3238500"/>
            <a:ext cx="838200" cy="83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1DF3AA-1D51-4D7D-8D6F-E08BF6C3386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61" y="5316077"/>
            <a:ext cx="721646" cy="72164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FD2F278-40B9-45C4-8C63-04B4D3A0D8E8}"/>
              </a:ext>
            </a:extLst>
          </p:cNvPr>
          <p:cNvSpPr/>
          <p:nvPr/>
        </p:nvSpPr>
        <p:spPr>
          <a:xfrm>
            <a:off x="490384" y="19812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87CCC267-779E-4D53-9539-C7B26CEDDB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75" y="2172529"/>
            <a:ext cx="591184" cy="59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336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86C4642B-5EB3-48D9-BE14-2D974FAA9194}" type="slidenum">
              <a:rPr lang="en-CA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54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453732"/>
              </p:ext>
            </p:extLst>
          </p:nvPr>
        </p:nvGraphicFramePr>
        <p:xfrm>
          <a:off x="-26894" y="244956"/>
          <a:ext cx="11292840" cy="914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292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3600" b="0" dirty="0">
                          <a:solidFill>
                            <a:srgbClr val="113052"/>
                          </a:solidFill>
                          <a:effectLst/>
                          <a:latin typeface="Franklin Gothic Heavy" panose="020B0903020102020204" pitchFamily="34" charset="0"/>
                        </a:rPr>
                        <a:t>Lesson 4: In-depth Assessment - beyond the 3Ps</a:t>
                      </a:r>
                      <a:endParaRPr lang="en-CA" sz="2800" b="0" dirty="0">
                        <a:solidFill>
                          <a:srgbClr val="113052"/>
                        </a:solidFill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L="73025" marR="73025" marT="36831" marB="368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3A9BA38-A579-41F8-B4AB-FA0AF69410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1176677"/>
              </p:ext>
            </p:extLst>
          </p:nvPr>
        </p:nvGraphicFramePr>
        <p:xfrm>
          <a:off x="1905000" y="1447800"/>
          <a:ext cx="8991600" cy="5292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89A7228-500B-49FD-B4EB-9EF267175A2E}"/>
              </a:ext>
            </a:extLst>
          </p:cNvPr>
          <p:cNvSpPr/>
          <p:nvPr/>
        </p:nvSpPr>
        <p:spPr>
          <a:xfrm>
            <a:off x="167062" y="3186097"/>
            <a:ext cx="23669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latin typeface="Franklin Gothic Medium" panose="020B0603020102020204" pitchFamily="34" charset="0"/>
              </a:rPr>
              <a:t>Learning objectives: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F74229-EB4A-40EF-829B-B952AD9A11F1}"/>
              </a:ext>
            </a:extLst>
          </p:cNvPr>
          <p:cNvSpPr/>
          <p:nvPr/>
        </p:nvSpPr>
        <p:spPr>
          <a:xfrm>
            <a:off x="2193754" y="1883256"/>
            <a:ext cx="6805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Demi" panose="020B0703020102020204" pitchFamily="34" charset="0"/>
              </a:rPr>
              <a:t>1.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434B88-DCD0-45FB-9241-B58298C2A9A9}"/>
              </a:ext>
            </a:extLst>
          </p:cNvPr>
          <p:cNvSpPr/>
          <p:nvPr/>
        </p:nvSpPr>
        <p:spPr>
          <a:xfrm>
            <a:off x="2683434" y="3107381"/>
            <a:ext cx="6559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Demi" panose="020B0703020102020204" pitchFamily="34" charset="0"/>
              </a:rPr>
              <a:t>2.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1EB5AF-96DC-41D3-9FB4-9B31938F4635}"/>
              </a:ext>
            </a:extLst>
          </p:cNvPr>
          <p:cNvSpPr/>
          <p:nvPr/>
        </p:nvSpPr>
        <p:spPr>
          <a:xfrm>
            <a:off x="2683434" y="4312278"/>
            <a:ext cx="6559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Demi" panose="020B0703020102020204" pitchFamily="34" charset="0"/>
              </a:rPr>
              <a:t>3.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301F38-A0C7-469F-8E88-4D9328159725}"/>
              </a:ext>
            </a:extLst>
          </p:cNvPr>
          <p:cNvSpPr/>
          <p:nvPr/>
        </p:nvSpPr>
        <p:spPr>
          <a:xfrm>
            <a:off x="2193754" y="5536403"/>
            <a:ext cx="6607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Demi" panose="020B0703020102020204" pitchFamily="34" charset="0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22461290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2F6FEE87-115E-4C03-83B5-D878D518CF72}"/>
              </a:ext>
            </a:extLst>
          </p:cNvPr>
          <p:cNvGrpSpPr/>
          <p:nvPr/>
        </p:nvGrpSpPr>
        <p:grpSpPr>
          <a:xfrm>
            <a:off x="355241" y="1611037"/>
            <a:ext cx="450803" cy="4080604"/>
            <a:chOff x="355241" y="1611037"/>
            <a:chExt cx="450803" cy="4080604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DDFFA3F8-3EC1-4C7F-8236-B8E2960F2A42}"/>
                </a:ext>
              </a:extLst>
            </p:cNvPr>
            <p:cNvCxnSpPr>
              <a:cxnSpLocks/>
            </p:cNvCxnSpPr>
            <p:nvPr/>
          </p:nvCxnSpPr>
          <p:spPr>
            <a:xfrm>
              <a:off x="381000" y="1635277"/>
              <a:ext cx="262518" cy="0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7EDBA44-C867-4D5E-A4BB-117FCA321FF3}"/>
                </a:ext>
              </a:extLst>
            </p:cNvPr>
            <p:cNvCxnSpPr/>
            <p:nvPr/>
          </p:nvCxnSpPr>
          <p:spPr>
            <a:xfrm>
              <a:off x="381000" y="1611037"/>
              <a:ext cx="0" cy="4079723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F39AF82-C9EC-4137-94F7-62BBA7CB67C8}"/>
                </a:ext>
              </a:extLst>
            </p:cNvPr>
            <p:cNvCxnSpPr>
              <a:cxnSpLocks/>
            </p:cNvCxnSpPr>
            <p:nvPr/>
          </p:nvCxnSpPr>
          <p:spPr>
            <a:xfrm>
              <a:off x="355241" y="5691641"/>
              <a:ext cx="450803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5F6C515-5CD1-46AD-A8B4-6765474E466E}"/>
              </a:ext>
            </a:extLst>
          </p:cNvPr>
          <p:cNvSpPr/>
          <p:nvPr/>
        </p:nvSpPr>
        <p:spPr>
          <a:xfrm>
            <a:off x="11291450" y="0"/>
            <a:ext cx="9305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626308" y="-35729"/>
            <a:ext cx="11819721" cy="996543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 algn="ctr"/>
            <a:r>
              <a:rPr sz="3200" b="1" spc="-5" dirty="0">
                <a:solidFill>
                  <a:srgbClr val="113052"/>
                </a:solidFill>
                <a:latin typeface="Arial"/>
                <a:cs typeface="Arial"/>
              </a:rPr>
              <a:t>Champlain </a:t>
            </a:r>
            <a:r>
              <a:rPr sz="3200" b="1" dirty="0">
                <a:solidFill>
                  <a:srgbClr val="113052"/>
                </a:solidFill>
                <a:latin typeface="Arial"/>
                <a:cs typeface="Arial"/>
              </a:rPr>
              <a:t>Falls </a:t>
            </a:r>
            <a:r>
              <a:rPr sz="3200" b="1" spc="-5" dirty="0">
                <a:solidFill>
                  <a:srgbClr val="113052"/>
                </a:solidFill>
                <a:latin typeface="Arial"/>
                <a:cs typeface="Arial"/>
              </a:rPr>
              <a:t>Prevention Strategy: </a:t>
            </a:r>
            <a:endParaRPr lang="en-US" sz="3200" b="1" spc="-5" dirty="0">
              <a:solidFill>
                <a:srgbClr val="113052"/>
              </a:solidFill>
              <a:latin typeface="Arial"/>
              <a:cs typeface="Arial"/>
            </a:endParaRPr>
          </a:p>
          <a:p>
            <a:pPr marL="11545" algn="ctr"/>
            <a:r>
              <a:rPr sz="3200" b="1" spc="-5" dirty="0">
                <a:solidFill>
                  <a:srgbClr val="113052"/>
                </a:solidFill>
                <a:latin typeface="Arial"/>
                <a:cs typeface="Arial"/>
              </a:rPr>
              <a:t>Stay </a:t>
            </a:r>
            <a:r>
              <a:rPr sz="3200" b="1" dirty="0">
                <a:solidFill>
                  <a:srgbClr val="113052"/>
                </a:solidFill>
                <a:latin typeface="Arial"/>
                <a:cs typeface="Arial"/>
              </a:rPr>
              <a:t>on </a:t>
            </a:r>
            <a:r>
              <a:rPr sz="3200" b="1" spc="-5" dirty="0">
                <a:solidFill>
                  <a:srgbClr val="113052"/>
                </a:solidFill>
                <a:latin typeface="Arial"/>
                <a:cs typeface="Arial"/>
              </a:rPr>
              <a:t>Your </a:t>
            </a:r>
            <a:r>
              <a:rPr sz="3200" b="1" dirty="0">
                <a:solidFill>
                  <a:srgbClr val="113052"/>
                </a:solidFill>
                <a:latin typeface="Arial"/>
                <a:cs typeface="Arial"/>
              </a:rPr>
              <a:t>Feet ® </a:t>
            </a:r>
            <a:r>
              <a:rPr sz="3200" b="1" spc="-5" dirty="0">
                <a:solidFill>
                  <a:srgbClr val="113052"/>
                </a:solidFill>
                <a:latin typeface="Arial"/>
                <a:cs typeface="Arial"/>
              </a:rPr>
              <a:t>Screening</a:t>
            </a:r>
            <a:r>
              <a:rPr sz="3200" b="1" spc="41" dirty="0">
                <a:solidFill>
                  <a:srgbClr val="11305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113052"/>
                </a:solidFill>
                <a:latin typeface="Arial"/>
                <a:cs typeface="Arial"/>
              </a:rPr>
              <a:t>Algorithm</a:t>
            </a:r>
            <a:endParaRPr sz="3200" dirty="0">
              <a:solidFill>
                <a:srgbClr val="113052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0990" y="2626204"/>
            <a:ext cx="300759" cy="179524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1091" b="1" spc="-5" dirty="0">
                <a:latin typeface="Arial"/>
                <a:cs typeface="Arial"/>
              </a:rPr>
              <a:t>YES</a:t>
            </a:r>
            <a:endParaRPr sz="1091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9475" y="3359301"/>
            <a:ext cx="230909" cy="179524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1091" b="1" spc="-5" dirty="0">
                <a:latin typeface="Arial"/>
                <a:cs typeface="Arial"/>
              </a:rPr>
              <a:t>N</a:t>
            </a:r>
            <a:r>
              <a:rPr sz="1091" b="1" dirty="0">
                <a:latin typeface="Arial"/>
                <a:cs typeface="Arial"/>
              </a:rPr>
              <a:t>O</a:t>
            </a:r>
            <a:endParaRPr sz="1091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84056" y="3810959"/>
            <a:ext cx="299605" cy="179524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1091" b="1" spc="-5" dirty="0">
                <a:latin typeface="Arial"/>
                <a:cs typeface="Arial"/>
              </a:rPr>
              <a:t>YES</a:t>
            </a:r>
            <a:endParaRPr sz="1091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22375" y="3789751"/>
            <a:ext cx="299605" cy="179524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1091" b="1" spc="-5" dirty="0">
                <a:latin typeface="Arial"/>
                <a:cs typeface="Arial"/>
              </a:rPr>
              <a:t>YES</a:t>
            </a:r>
            <a:endParaRPr sz="1091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78203" y="4380382"/>
            <a:ext cx="230332" cy="179524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1091" b="1" spc="-5" dirty="0">
                <a:latin typeface="Arial"/>
                <a:cs typeface="Arial"/>
              </a:rPr>
              <a:t>NO</a:t>
            </a:r>
            <a:endParaRPr sz="1091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48393" y="4540307"/>
            <a:ext cx="230909" cy="179524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1091" b="1" spc="-5" dirty="0">
                <a:latin typeface="Arial"/>
                <a:cs typeface="Arial"/>
              </a:rPr>
              <a:t>N</a:t>
            </a:r>
            <a:r>
              <a:rPr sz="1091" b="1" dirty="0">
                <a:latin typeface="Arial"/>
                <a:cs typeface="Arial"/>
              </a:rPr>
              <a:t>O</a:t>
            </a:r>
            <a:endParaRPr sz="1091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41075" y="5145513"/>
            <a:ext cx="532246" cy="193567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1182" b="1" spc="-5" dirty="0">
                <a:latin typeface="Arial"/>
                <a:cs typeface="Arial"/>
              </a:rPr>
              <a:t>REFER</a:t>
            </a:r>
            <a:endParaRPr sz="1182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937259" y="6470073"/>
            <a:ext cx="25977" cy="6927"/>
          </a:xfrm>
          <a:custGeom>
            <a:avLst/>
            <a:gdLst/>
            <a:ahLst/>
            <a:cxnLst/>
            <a:rect l="l" t="t" r="r" b="b"/>
            <a:pathLst>
              <a:path w="28575" h="7620">
                <a:moveTo>
                  <a:pt x="0" y="0"/>
                </a:moveTo>
                <a:lnTo>
                  <a:pt x="0" y="7620"/>
                </a:lnTo>
                <a:lnTo>
                  <a:pt x="28194" y="7620"/>
                </a:lnTo>
                <a:lnTo>
                  <a:pt x="2819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12" name="object 12"/>
          <p:cNvSpPr txBox="1"/>
          <p:nvPr/>
        </p:nvSpPr>
        <p:spPr>
          <a:xfrm>
            <a:off x="121228" y="6458574"/>
            <a:ext cx="11949542" cy="234278"/>
          </a:xfrm>
          <a:prstGeom prst="rect">
            <a:avLst/>
          </a:prstGeom>
        </p:spPr>
        <p:txBody>
          <a:bodyPr vert="horz" wrap="square" lIns="0" tIns="10968" rIns="0" bIns="0" rtlCol="0">
            <a:spAutoFit/>
          </a:bodyPr>
          <a:lstStyle/>
          <a:p>
            <a:pPr marL="11545">
              <a:lnSpc>
                <a:spcPts val="854"/>
              </a:lnSpc>
              <a:spcBef>
                <a:spcPts val="87"/>
              </a:spcBef>
            </a:pPr>
            <a:r>
              <a:rPr sz="727" b="1" spc="-9" dirty="0">
                <a:latin typeface="Arial"/>
                <a:cs typeface="Arial"/>
              </a:rPr>
              <a:t>AGS </a:t>
            </a:r>
            <a:r>
              <a:rPr sz="727" b="1" spc="-5" dirty="0">
                <a:latin typeface="Arial"/>
                <a:cs typeface="Arial"/>
              </a:rPr>
              <a:t>&amp; BGS Guideline</a:t>
            </a:r>
            <a:r>
              <a:rPr sz="727" spc="-5" dirty="0">
                <a:latin typeface="Arial"/>
                <a:cs typeface="Arial"/>
              </a:rPr>
              <a:t>: </a:t>
            </a:r>
            <a:r>
              <a:rPr sz="727" u="sng" spc="-5" dirty="0">
                <a:solidFill>
                  <a:srgbClr val="344EA2"/>
                </a:solidFill>
                <a:uFill>
                  <a:solidFill>
                    <a:srgbClr val="344EA2"/>
                  </a:solidFill>
                </a:uFill>
                <a:latin typeface="Arial"/>
                <a:cs typeface="Arial"/>
                <a:hlinkClick r:id="rId2"/>
              </a:rPr>
              <a:t>http://www.americangeriatrics.org/health_care_professionals/clinical_practice/clinical_guidelines_recommendations/prevention_of_falls_summary_of_recommendations/</a:t>
            </a:r>
            <a:r>
              <a:rPr sz="727" u="sng" spc="5" dirty="0">
                <a:solidFill>
                  <a:srgbClr val="344EA2"/>
                </a:solidFill>
                <a:uFill>
                  <a:solidFill>
                    <a:srgbClr val="344EA2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727" spc="-5" dirty="0">
                <a:latin typeface="Arial"/>
                <a:cs typeface="Arial"/>
                <a:hlinkClick r:id="rId2"/>
              </a:rPr>
              <a:t>;</a:t>
            </a:r>
            <a:r>
              <a:rPr sz="727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RNAO </a:t>
            </a:r>
            <a:r>
              <a:rPr sz="727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(2017) Prevention of Fall &amp; Fall Injuries in Older Adults;</a:t>
            </a:r>
            <a:r>
              <a:rPr sz="727" u="sng" spc="4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727" u="sng" spc="-5" dirty="0">
                <a:solidFill>
                  <a:srgbClr val="344EA2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https://rnao.ca/news/updated-bpg-preventing-falls-and-reducing-injury-falls</a:t>
            </a:r>
            <a:r>
              <a:rPr lang="en-US" sz="727" u="sng" spc="-5" dirty="0">
                <a:solidFill>
                  <a:srgbClr val="344EA2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727" spc="-5" dirty="0">
                <a:latin typeface="Arial"/>
                <a:cs typeface="Arial"/>
              </a:rPr>
              <a:t>*Staying Independent Checklist available online at </a:t>
            </a:r>
            <a:r>
              <a:rPr sz="727" dirty="0">
                <a:latin typeface="Arial"/>
                <a:cs typeface="Arial"/>
              </a:rPr>
              <a:t>(</a:t>
            </a:r>
            <a:r>
              <a:rPr sz="727" u="sng" dirty="0">
                <a:solidFill>
                  <a:srgbClr val="344EA2"/>
                </a:solidFill>
                <a:uFill>
                  <a:solidFill>
                    <a:srgbClr val="344EA2"/>
                  </a:solidFill>
                </a:uFill>
                <a:latin typeface="Arial"/>
                <a:cs typeface="Arial"/>
                <a:hlinkClick r:id="rId4"/>
              </a:rPr>
              <a:t>www.stopfalls.ca</a:t>
            </a:r>
            <a:r>
              <a:rPr sz="727" dirty="0">
                <a:solidFill>
                  <a:srgbClr val="344EA2"/>
                </a:solidFill>
                <a:latin typeface="Arial"/>
                <a:cs typeface="Arial"/>
                <a:hlinkClick r:id="rId4"/>
              </a:rPr>
              <a:t> </a:t>
            </a:r>
            <a:r>
              <a:rPr sz="727" spc="-5" dirty="0">
                <a:latin typeface="Arial"/>
                <a:cs typeface="Arial"/>
              </a:rPr>
              <a:t>).   Health</a:t>
            </a:r>
            <a:r>
              <a:rPr sz="727" spc="104" dirty="0">
                <a:latin typeface="Arial"/>
                <a:cs typeface="Arial"/>
              </a:rPr>
              <a:t> </a:t>
            </a:r>
            <a:r>
              <a:rPr sz="727" spc="-5" dirty="0">
                <a:latin typeface="Arial"/>
                <a:cs typeface="Arial"/>
              </a:rPr>
              <a:t>Canada </a:t>
            </a:r>
            <a:r>
              <a:rPr sz="727" u="sng" spc="22" dirty="0">
                <a:solidFill>
                  <a:srgbClr val="344EA2"/>
                </a:solidFill>
                <a:uFill>
                  <a:solidFill>
                    <a:srgbClr val="344EA2"/>
                  </a:solidFill>
                </a:uFill>
                <a:latin typeface="Arial"/>
                <a:cs typeface="Arial"/>
              </a:rPr>
              <a:t> </a:t>
            </a:r>
            <a:r>
              <a:rPr sz="727" u="sng" spc="-5" dirty="0">
                <a:solidFill>
                  <a:srgbClr val="344EA2"/>
                </a:solidFill>
                <a:uFill>
                  <a:solidFill>
                    <a:srgbClr val="344EA2"/>
                  </a:solidFill>
                </a:uFill>
                <a:latin typeface="Arial"/>
                <a:cs typeface="Arial"/>
                <a:hlinkClick r:id="rId5"/>
              </a:rPr>
              <a:t>http://hc-sc.gc.ca/fn-an/food-guide-aliment/index-eng.php</a:t>
            </a:r>
            <a:r>
              <a:rPr sz="727" spc="-5" dirty="0">
                <a:latin typeface="Arial"/>
                <a:cs typeface="Arial"/>
                <a:hlinkClick r:id="rId5"/>
              </a:rPr>
              <a:t>;</a:t>
            </a:r>
            <a:r>
              <a:rPr sz="727" spc="-5" dirty="0">
                <a:latin typeface="Arial"/>
                <a:cs typeface="Arial"/>
              </a:rPr>
              <a:t>	</a:t>
            </a:r>
            <a:r>
              <a:rPr lang="en-US" sz="727" spc="-5" dirty="0">
                <a:latin typeface="Arial"/>
                <a:cs typeface="Arial"/>
              </a:rPr>
              <a:t>			            </a:t>
            </a:r>
            <a:r>
              <a:rPr sz="727" b="1" spc="-5" dirty="0">
                <a:latin typeface="Arial"/>
                <a:cs typeface="Arial"/>
              </a:rPr>
              <a:t>Document reviewed / revised</a:t>
            </a:r>
            <a:r>
              <a:rPr sz="727" b="1" dirty="0">
                <a:latin typeface="Arial"/>
                <a:cs typeface="Arial"/>
              </a:rPr>
              <a:t> </a:t>
            </a:r>
            <a:r>
              <a:rPr sz="727" b="1" spc="-9" dirty="0">
                <a:latin typeface="Arial"/>
                <a:cs typeface="Arial"/>
              </a:rPr>
              <a:t>2018</a:t>
            </a:r>
            <a:endParaRPr sz="727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0065" y="1294825"/>
            <a:ext cx="3694780" cy="8111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14" name="object 14"/>
          <p:cNvSpPr/>
          <p:nvPr/>
        </p:nvSpPr>
        <p:spPr>
          <a:xfrm>
            <a:off x="661408" y="1273186"/>
            <a:ext cx="3712094" cy="837046"/>
          </a:xfrm>
          <a:custGeom>
            <a:avLst/>
            <a:gdLst/>
            <a:ahLst/>
            <a:cxnLst/>
            <a:rect l="l" t="t" r="r" b="b"/>
            <a:pathLst>
              <a:path w="3770629" h="920750">
                <a:moveTo>
                  <a:pt x="3770376" y="920495"/>
                </a:moveTo>
                <a:lnTo>
                  <a:pt x="3770376" y="0"/>
                </a:lnTo>
                <a:lnTo>
                  <a:pt x="0" y="0"/>
                </a:lnTo>
                <a:lnTo>
                  <a:pt x="0" y="920495"/>
                </a:lnTo>
                <a:lnTo>
                  <a:pt x="14478" y="920495"/>
                </a:lnTo>
                <a:lnTo>
                  <a:pt x="14478" y="28955"/>
                </a:lnTo>
                <a:lnTo>
                  <a:pt x="28956" y="14477"/>
                </a:lnTo>
                <a:lnTo>
                  <a:pt x="28956" y="28955"/>
                </a:lnTo>
                <a:lnTo>
                  <a:pt x="3742182" y="28955"/>
                </a:lnTo>
                <a:lnTo>
                  <a:pt x="3742182" y="14477"/>
                </a:lnTo>
                <a:lnTo>
                  <a:pt x="3756660" y="28955"/>
                </a:lnTo>
                <a:lnTo>
                  <a:pt x="3756660" y="920495"/>
                </a:lnTo>
                <a:lnTo>
                  <a:pt x="3770376" y="920495"/>
                </a:lnTo>
                <a:close/>
              </a:path>
              <a:path w="3770629" h="920750">
                <a:moveTo>
                  <a:pt x="28956" y="28955"/>
                </a:moveTo>
                <a:lnTo>
                  <a:pt x="28956" y="14477"/>
                </a:lnTo>
                <a:lnTo>
                  <a:pt x="14478" y="28955"/>
                </a:lnTo>
                <a:lnTo>
                  <a:pt x="28956" y="28955"/>
                </a:lnTo>
                <a:close/>
              </a:path>
              <a:path w="3770629" h="920750">
                <a:moveTo>
                  <a:pt x="28956" y="892301"/>
                </a:moveTo>
                <a:lnTo>
                  <a:pt x="28956" y="28955"/>
                </a:lnTo>
                <a:lnTo>
                  <a:pt x="14478" y="28955"/>
                </a:lnTo>
                <a:lnTo>
                  <a:pt x="14478" y="892301"/>
                </a:lnTo>
                <a:lnTo>
                  <a:pt x="28956" y="892301"/>
                </a:lnTo>
                <a:close/>
              </a:path>
              <a:path w="3770629" h="920750">
                <a:moveTo>
                  <a:pt x="3756660" y="892301"/>
                </a:moveTo>
                <a:lnTo>
                  <a:pt x="14478" y="892301"/>
                </a:lnTo>
                <a:lnTo>
                  <a:pt x="28956" y="906779"/>
                </a:lnTo>
                <a:lnTo>
                  <a:pt x="28955" y="920495"/>
                </a:lnTo>
                <a:lnTo>
                  <a:pt x="3742182" y="920495"/>
                </a:lnTo>
                <a:lnTo>
                  <a:pt x="3742182" y="906779"/>
                </a:lnTo>
                <a:lnTo>
                  <a:pt x="3756660" y="892301"/>
                </a:lnTo>
                <a:close/>
              </a:path>
              <a:path w="3770629" h="920750">
                <a:moveTo>
                  <a:pt x="28955" y="920495"/>
                </a:moveTo>
                <a:lnTo>
                  <a:pt x="28956" y="906779"/>
                </a:lnTo>
                <a:lnTo>
                  <a:pt x="14478" y="892301"/>
                </a:lnTo>
                <a:lnTo>
                  <a:pt x="14478" y="920495"/>
                </a:lnTo>
                <a:lnTo>
                  <a:pt x="28955" y="920495"/>
                </a:lnTo>
                <a:close/>
              </a:path>
              <a:path w="3770629" h="920750">
                <a:moveTo>
                  <a:pt x="3756660" y="28955"/>
                </a:moveTo>
                <a:lnTo>
                  <a:pt x="3742182" y="14477"/>
                </a:lnTo>
                <a:lnTo>
                  <a:pt x="3742182" y="28955"/>
                </a:lnTo>
                <a:lnTo>
                  <a:pt x="3756660" y="28955"/>
                </a:lnTo>
                <a:close/>
              </a:path>
              <a:path w="3770629" h="920750">
                <a:moveTo>
                  <a:pt x="3756660" y="892301"/>
                </a:moveTo>
                <a:lnTo>
                  <a:pt x="3756660" y="28955"/>
                </a:lnTo>
                <a:lnTo>
                  <a:pt x="3742182" y="28955"/>
                </a:lnTo>
                <a:lnTo>
                  <a:pt x="3742182" y="892301"/>
                </a:lnTo>
                <a:lnTo>
                  <a:pt x="3756660" y="892301"/>
                </a:lnTo>
                <a:close/>
              </a:path>
              <a:path w="3770629" h="920750">
                <a:moveTo>
                  <a:pt x="3756660" y="920495"/>
                </a:moveTo>
                <a:lnTo>
                  <a:pt x="3756660" y="892301"/>
                </a:lnTo>
                <a:lnTo>
                  <a:pt x="3742182" y="906779"/>
                </a:lnTo>
                <a:lnTo>
                  <a:pt x="3742182" y="920495"/>
                </a:lnTo>
                <a:lnTo>
                  <a:pt x="3756660" y="92049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15" name="object 15"/>
          <p:cNvSpPr txBox="1"/>
          <p:nvPr/>
        </p:nvSpPr>
        <p:spPr>
          <a:xfrm>
            <a:off x="754118" y="1329693"/>
            <a:ext cx="2925734" cy="305584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955" b="1" spc="-5" dirty="0">
                <a:latin typeface="Arial"/>
                <a:cs typeface="Arial"/>
              </a:rPr>
              <a:t>Screen for fall(s) or near</a:t>
            </a:r>
            <a:r>
              <a:rPr sz="955" b="1" spc="-14" dirty="0">
                <a:latin typeface="Arial"/>
                <a:cs typeface="Arial"/>
              </a:rPr>
              <a:t> </a:t>
            </a:r>
            <a:r>
              <a:rPr sz="955" b="1" spc="-5" dirty="0">
                <a:latin typeface="Arial"/>
                <a:cs typeface="Arial"/>
              </a:rPr>
              <a:t>falls:</a:t>
            </a:r>
            <a:endParaRPr sz="955" dirty="0">
              <a:latin typeface="Arial"/>
              <a:cs typeface="Arial"/>
            </a:endParaRPr>
          </a:p>
          <a:p>
            <a:pPr marL="270727" indent="-208385">
              <a:spcBef>
                <a:spcPts val="18"/>
              </a:spcBef>
              <a:buFont typeface="Symbol"/>
              <a:buChar char=""/>
              <a:tabLst>
                <a:tab pos="270727" algn="l"/>
                <a:tab pos="271304" algn="l"/>
              </a:tabLst>
            </a:pPr>
            <a:r>
              <a:rPr sz="955" dirty="0">
                <a:latin typeface="Arial"/>
                <a:cs typeface="Arial"/>
              </a:rPr>
              <a:t>Two </a:t>
            </a:r>
            <a:r>
              <a:rPr sz="955" spc="-5" dirty="0">
                <a:latin typeface="Arial"/>
                <a:cs typeface="Arial"/>
              </a:rPr>
              <a:t>or more falls or near falls in </a:t>
            </a:r>
            <a:r>
              <a:rPr sz="955" dirty="0">
                <a:solidFill>
                  <a:srgbClr val="FF0000"/>
                </a:solidFill>
                <a:latin typeface="Arial"/>
                <a:cs typeface="Arial"/>
              </a:rPr>
              <a:t>past</a:t>
            </a:r>
            <a:r>
              <a:rPr sz="955" spc="-9" dirty="0">
                <a:solidFill>
                  <a:srgbClr val="FF0000"/>
                </a:solidFill>
                <a:latin typeface="Arial"/>
                <a:cs typeface="Arial"/>
              </a:rPr>
              <a:t> year</a:t>
            </a:r>
            <a:endParaRPr sz="955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6044" y="1611037"/>
            <a:ext cx="3532850" cy="452548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219352" indent="-207807">
              <a:spcBef>
                <a:spcPts val="91"/>
              </a:spcBef>
              <a:buFont typeface="Symbol"/>
              <a:buChar char=""/>
              <a:tabLst>
                <a:tab pos="218775" algn="l"/>
                <a:tab pos="219352" algn="l"/>
              </a:tabLst>
            </a:pPr>
            <a:r>
              <a:rPr sz="955" spc="-5" dirty="0">
                <a:latin typeface="Arial"/>
                <a:cs typeface="Arial"/>
              </a:rPr>
              <a:t>Fall </a:t>
            </a:r>
            <a:r>
              <a:rPr sz="955" dirty="0">
                <a:latin typeface="Arial"/>
                <a:cs typeface="Arial"/>
              </a:rPr>
              <a:t>with</a:t>
            </a:r>
            <a:r>
              <a:rPr sz="955" spc="-22" dirty="0">
                <a:latin typeface="Arial"/>
                <a:cs typeface="Arial"/>
              </a:rPr>
              <a:t> </a:t>
            </a:r>
            <a:r>
              <a:rPr sz="955" spc="-5" dirty="0">
                <a:latin typeface="Arial"/>
                <a:cs typeface="Arial"/>
              </a:rPr>
              <a:t>injury</a:t>
            </a:r>
            <a:endParaRPr sz="955" dirty="0">
              <a:latin typeface="Arial"/>
              <a:cs typeface="Arial"/>
            </a:endParaRPr>
          </a:p>
          <a:p>
            <a:pPr marL="219352" indent="-207807">
              <a:spcBef>
                <a:spcPts val="18"/>
              </a:spcBef>
              <a:buFont typeface="Symbol"/>
              <a:buChar char=""/>
              <a:tabLst>
                <a:tab pos="218775" algn="l"/>
                <a:tab pos="219352" algn="l"/>
              </a:tabLst>
            </a:pPr>
            <a:r>
              <a:rPr sz="955" spc="-5" dirty="0">
                <a:latin typeface="Arial"/>
                <a:cs typeface="Arial"/>
              </a:rPr>
              <a:t>Difficulty </a:t>
            </a:r>
            <a:r>
              <a:rPr sz="955" dirty="0">
                <a:latin typeface="Arial"/>
                <a:cs typeface="Arial"/>
              </a:rPr>
              <a:t>with </a:t>
            </a:r>
            <a:r>
              <a:rPr sz="955" spc="-5" dirty="0">
                <a:latin typeface="Arial"/>
                <a:cs typeface="Arial"/>
              </a:rPr>
              <a:t>walking or</a:t>
            </a:r>
            <a:r>
              <a:rPr sz="955" spc="-50" dirty="0">
                <a:latin typeface="Arial"/>
                <a:cs typeface="Arial"/>
              </a:rPr>
              <a:t> </a:t>
            </a:r>
            <a:r>
              <a:rPr sz="955" spc="-5" dirty="0">
                <a:latin typeface="Arial"/>
                <a:cs typeface="Arial"/>
              </a:rPr>
              <a:t>balance</a:t>
            </a:r>
            <a:endParaRPr sz="955" dirty="0">
              <a:latin typeface="Arial"/>
              <a:cs typeface="Arial"/>
            </a:endParaRPr>
          </a:p>
          <a:p>
            <a:pPr marL="219352" indent="-207807">
              <a:spcBef>
                <a:spcPts val="14"/>
              </a:spcBef>
              <a:buFont typeface="Symbol"/>
              <a:buChar char=""/>
              <a:tabLst>
                <a:tab pos="218775" algn="l"/>
                <a:tab pos="219352" algn="l"/>
              </a:tabLst>
            </a:pPr>
            <a:r>
              <a:rPr lang="en-US" sz="955" spc="-5" dirty="0">
                <a:latin typeface="Arial"/>
                <a:cs typeface="Arial"/>
              </a:rPr>
              <a:t>S</a:t>
            </a:r>
            <a:r>
              <a:rPr sz="955" spc="-5" dirty="0">
                <a:latin typeface="Arial"/>
                <a:cs typeface="Arial"/>
              </a:rPr>
              <a:t>core of </a:t>
            </a:r>
            <a:r>
              <a:rPr sz="955" dirty="0">
                <a:latin typeface="Arial"/>
                <a:cs typeface="Arial"/>
              </a:rPr>
              <a:t>4 </a:t>
            </a:r>
            <a:r>
              <a:rPr sz="955" spc="-5" dirty="0">
                <a:latin typeface="Arial"/>
                <a:cs typeface="Arial"/>
              </a:rPr>
              <a:t>or more on Staying Independent</a:t>
            </a:r>
            <a:r>
              <a:rPr sz="955" spc="-22" dirty="0">
                <a:latin typeface="Arial"/>
                <a:cs typeface="Arial"/>
              </a:rPr>
              <a:t> </a:t>
            </a:r>
            <a:r>
              <a:rPr sz="955" spc="-5" dirty="0">
                <a:latin typeface="Arial"/>
                <a:cs typeface="Arial"/>
              </a:rPr>
              <a:t>Checklist</a:t>
            </a:r>
            <a:endParaRPr sz="955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482173" y="1339988"/>
            <a:ext cx="5040622" cy="3505667"/>
          </a:xfrm>
          <a:custGeom>
            <a:avLst/>
            <a:gdLst/>
            <a:ahLst/>
            <a:cxnLst/>
            <a:rect l="l" t="t" r="r" b="b"/>
            <a:pathLst>
              <a:path w="3678554" h="4114800">
                <a:moveTo>
                  <a:pt x="0" y="0"/>
                </a:moveTo>
                <a:lnTo>
                  <a:pt x="0" y="4114799"/>
                </a:lnTo>
                <a:lnTo>
                  <a:pt x="3678174" y="4114799"/>
                </a:lnTo>
                <a:lnTo>
                  <a:pt x="3678174" y="0"/>
                </a:lnTo>
                <a:lnTo>
                  <a:pt x="0" y="0"/>
                </a:lnTo>
                <a:close/>
              </a:path>
            </a:pathLst>
          </a:custGeom>
          <a:solidFill>
            <a:srgbClr val="FCFADC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35" name="object 35"/>
          <p:cNvSpPr/>
          <p:nvPr/>
        </p:nvSpPr>
        <p:spPr>
          <a:xfrm>
            <a:off x="6958236" y="5536623"/>
            <a:ext cx="4297922" cy="685800"/>
          </a:xfrm>
          <a:custGeom>
            <a:avLst/>
            <a:gdLst/>
            <a:ahLst/>
            <a:cxnLst/>
            <a:rect l="l" t="t" r="r" b="b"/>
            <a:pathLst>
              <a:path w="3580765" h="754379">
                <a:moveTo>
                  <a:pt x="0" y="0"/>
                </a:moveTo>
                <a:lnTo>
                  <a:pt x="0" y="754380"/>
                </a:lnTo>
                <a:lnTo>
                  <a:pt x="3580638" y="754380"/>
                </a:lnTo>
                <a:lnTo>
                  <a:pt x="3580638" y="0"/>
                </a:lnTo>
                <a:lnTo>
                  <a:pt x="0" y="0"/>
                </a:lnTo>
                <a:close/>
              </a:path>
            </a:pathLst>
          </a:custGeom>
          <a:solidFill>
            <a:srgbClr val="FACACA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36" name="object 36"/>
          <p:cNvSpPr/>
          <p:nvPr/>
        </p:nvSpPr>
        <p:spPr>
          <a:xfrm>
            <a:off x="6958236" y="5536623"/>
            <a:ext cx="4297922" cy="711777"/>
          </a:xfrm>
          <a:custGeom>
            <a:avLst/>
            <a:gdLst/>
            <a:ahLst/>
            <a:cxnLst/>
            <a:rect l="l" t="t" r="r" b="b"/>
            <a:pathLst>
              <a:path w="3609340" h="782954">
                <a:moveTo>
                  <a:pt x="3608831" y="782574"/>
                </a:moveTo>
                <a:lnTo>
                  <a:pt x="3608831" y="0"/>
                </a:lnTo>
                <a:lnTo>
                  <a:pt x="0" y="0"/>
                </a:lnTo>
                <a:lnTo>
                  <a:pt x="0" y="782574"/>
                </a:lnTo>
                <a:lnTo>
                  <a:pt x="13715" y="782574"/>
                </a:lnTo>
                <a:lnTo>
                  <a:pt x="13715" y="28193"/>
                </a:lnTo>
                <a:lnTo>
                  <a:pt x="28193" y="14477"/>
                </a:lnTo>
                <a:lnTo>
                  <a:pt x="28193" y="28193"/>
                </a:lnTo>
                <a:lnTo>
                  <a:pt x="3579875" y="28193"/>
                </a:lnTo>
                <a:lnTo>
                  <a:pt x="3579875" y="14477"/>
                </a:lnTo>
                <a:lnTo>
                  <a:pt x="3594354" y="28193"/>
                </a:lnTo>
                <a:lnTo>
                  <a:pt x="3594354" y="782574"/>
                </a:lnTo>
                <a:lnTo>
                  <a:pt x="3608831" y="782574"/>
                </a:lnTo>
                <a:close/>
              </a:path>
              <a:path w="3609340" h="782954">
                <a:moveTo>
                  <a:pt x="28193" y="28193"/>
                </a:moveTo>
                <a:lnTo>
                  <a:pt x="28193" y="14477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3609340" h="782954">
                <a:moveTo>
                  <a:pt x="28193" y="754380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754380"/>
                </a:lnTo>
                <a:lnTo>
                  <a:pt x="28193" y="754380"/>
                </a:lnTo>
                <a:close/>
              </a:path>
              <a:path w="3609340" h="782954">
                <a:moveTo>
                  <a:pt x="3594354" y="754380"/>
                </a:moveTo>
                <a:lnTo>
                  <a:pt x="13715" y="754380"/>
                </a:lnTo>
                <a:lnTo>
                  <a:pt x="28193" y="768857"/>
                </a:lnTo>
                <a:lnTo>
                  <a:pt x="28193" y="782574"/>
                </a:lnTo>
                <a:lnTo>
                  <a:pt x="3579875" y="782574"/>
                </a:lnTo>
                <a:lnTo>
                  <a:pt x="3579875" y="768858"/>
                </a:lnTo>
                <a:lnTo>
                  <a:pt x="3594354" y="754380"/>
                </a:lnTo>
                <a:close/>
              </a:path>
              <a:path w="3609340" h="782954">
                <a:moveTo>
                  <a:pt x="28193" y="782574"/>
                </a:moveTo>
                <a:lnTo>
                  <a:pt x="28193" y="768857"/>
                </a:lnTo>
                <a:lnTo>
                  <a:pt x="13715" y="754380"/>
                </a:lnTo>
                <a:lnTo>
                  <a:pt x="13715" y="782574"/>
                </a:lnTo>
                <a:lnTo>
                  <a:pt x="28193" y="782574"/>
                </a:lnTo>
                <a:close/>
              </a:path>
              <a:path w="3609340" h="782954">
                <a:moveTo>
                  <a:pt x="3594354" y="28193"/>
                </a:moveTo>
                <a:lnTo>
                  <a:pt x="3579875" y="14477"/>
                </a:lnTo>
                <a:lnTo>
                  <a:pt x="3579875" y="28193"/>
                </a:lnTo>
                <a:lnTo>
                  <a:pt x="3594354" y="28193"/>
                </a:lnTo>
                <a:close/>
              </a:path>
              <a:path w="3609340" h="782954">
                <a:moveTo>
                  <a:pt x="3594354" y="754380"/>
                </a:moveTo>
                <a:lnTo>
                  <a:pt x="3594354" y="28193"/>
                </a:lnTo>
                <a:lnTo>
                  <a:pt x="3579875" y="28193"/>
                </a:lnTo>
                <a:lnTo>
                  <a:pt x="3579875" y="754380"/>
                </a:lnTo>
                <a:lnTo>
                  <a:pt x="3594354" y="754380"/>
                </a:lnTo>
                <a:close/>
              </a:path>
              <a:path w="3609340" h="782954">
                <a:moveTo>
                  <a:pt x="3594354" y="782574"/>
                </a:moveTo>
                <a:lnTo>
                  <a:pt x="3594354" y="754380"/>
                </a:lnTo>
                <a:lnTo>
                  <a:pt x="3579875" y="768858"/>
                </a:lnTo>
                <a:lnTo>
                  <a:pt x="3579875" y="782574"/>
                </a:lnTo>
                <a:lnTo>
                  <a:pt x="3594354" y="782574"/>
                </a:lnTo>
                <a:close/>
              </a:path>
            </a:pathLst>
          </a:custGeom>
          <a:solidFill>
            <a:srgbClr val="9E1C25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37" name="object 37"/>
          <p:cNvSpPr txBox="1"/>
          <p:nvPr/>
        </p:nvSpPr>
        <p:spPr>
          <a:xfrm>
            <a:off x="7316670" y="5585706"/>
            <a:ext cx="4183319" cy="601721"/>
          </a:xfrm>
          <a:prstGeom prst="rect">
            <a:avLst/>
          </a:prstGeom>
        </p:spPr>
        <p:txBody>
          <a:bodyPr vert="horz" wrap="square" lIns="0" tIns="8082" rIns="0" bIns="0" rtlCol="0">
            <a:spAutoFit/>
          </a:bodyPr>
          <a:lstStyle/>
          <a:p>
            <a:pPr marL="62919" marR="62342">
              <a:lnSpc>
                <a:spcPct val="102499"/>
              </a:lnSpc>
              <a:spcBef>
                <a:spcPts val="63"/>
              </a:spcBef>
            </a:pPr>
            <a:r>
              <a:rPr sz="955" b="1" dirty="0">
                <a:latin typeface="Arial"/>
                <a:cs typeface="Arial"/>
              </a:rPr>
              <a:t>If </a:t>
            </a:r>
            <a:r>
              <a:rPr sz="955" b="1" spc="-5" dirty="0">
                <a:latin typeface="Arial"/>
                <a:cs typeface="Arial"/>
              </a:rPr>
              <a:t>appropriate, refer to specialized </a:t>
            </a:r>
            <a:r>
              <a:rPr sz="955" b="1" dirty="0">
                <a:latin typeface="Arial"/>
                <a:cs typeface="Arial"/>
              </a:rPr>
              <a:t>Geriatric </a:t>
            </a:r>
            <a:r>
              <a:rPr sz="955" b="1" spc="-5" dirty="0">
                <a:latin typeface="Arial"/>
                <a:cs typeface="Arial"/>
              </a:rPr>
              <a:t>services and/  or community </a:t>
            </a:r>
            <a:r>
              <a:rPr sz="955" b="1" dirty="0">
                <a:latin typeface="Arial"/>
                <a:cs typeface="Arial"/>
              </a:rPr>
              <a:t>programs. </a:t>
            </a:r>
            <a:r>
              <a:rPr sz="955" b="1" spc="-5" dirty="0">
                <a:latin typeface="Arial"/>
                <a:cs typeface="Arial"/>
              </a:rPr>
              <a:t>See</a:t>
            </a:r>
            <a:r>
              <a:rPr sz="955" b="1" spc="-22" dirty="0">
                <a:latin typeface="Arial"/>
                <a:cs typeface="Arial"/>
              </a:rPr>
              <a:t> </a:t>
            </a:r>
            <a:r>
              <a:rPr sz="955" b="1" dirty="0">
                <a:solidFill>
                  <a:srgbClr val="344EA1"/>
                </a:solidFill>
                <a:latin typeface="Arial"/>
                <a:cs typeface="Arial"/>
                <a:hlinkClick r:id="rId7"/>
              </a:rPr>
              <a:t>www.rgpeo.com</a:t>
            </a:r>
            <a:r>
              <a:rPr sz="955" b="1" dirty="0">
                <a:latin typeface="Arial"/>
                <a:cs typeface="Arial"/>
                <a:hlinkClick r:id="rId7"/>
              </a:rPr>
              <a:t>.</a:t>
            </a:r>
            <a:endParaRPr sz="955" dirty="0">
              <a:latin typeface="Arial"/>
              <a:cs typeface="Arial"/>
            </a:endParaRPr>
          </a:p>
          <a:p>
            <a:pPr>
              <a:spcBef>
                <a:spcPts val="18"/>
              </a:spcBef>
            </a:pPr>
            <a:endParaRPr sz="818" dirty="0">
              <a:latin typeface="Arial"/>
              <a:cs typeface="Arial"/>
            </a:endParaRPr>
          </a:p>
          <a:p>
            <a:pPr marL="62919">
              <a:spcBef>
                <a:spcPts val="5"/>
              </a:spcBef>
            </a:pPr>
            <a:r>
              <a:rPr sz="1091" b="1" spc="-5" dirty="0">
                <a:latin typeface="Arial"/>
                <a:cs typeface="Arial"/>
              </a:rPr>
              <a:t>See referral and resource list at</a:t>
            </a:r>
            <a:r>
              <a:rPr sz="1091" b="1" spc="5" dirty="0">
                <a:latin typeface="Arial"/>
                <a:cs typeface="Arial"/>
              </a:rPr>
              <a:t> </a:t>
            </a:r>
            <a:r>
              <a:rPr sz="1091" b="1" i="1" u="sng" spc="-5" dirty="0">
                <a:solidFill>
                  <a:srgbClr val="344EA1"/>
                </a:solidFill>
                <a:uFill>
                  <a:solidFill>
                    <a:srgbClr val="344EA1"/>
                  </a:solidFill>
                </a:uFill>
                <a:latin typeface="Arial"/>
                <a:cs typeface="Arial"/>
              </a:rPr>
              <a:t>sto</a:t>
            </a:r>
            <a:r>
              <a:rPr sz="1091" b="1" i="1" u="sng" spc="-5" dirty="0">
                <a:solidFill>
                  <a:srgbClr val="344EA2"/>
                </a:solidFill>
                <a:uFill>
                  <a:solidFill>
                    <a:srgbClr val="344EA1"/>
                  </a:solidFill>
                </a:uFill>
                <a:latin typeface="Arial"/>
                <a:cs typeface="Arial"/>
              </a:rPr>
              <a:t>pfalls.ca</a:t>
            </a:r>
            <a:endParaRPr sz="1091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2903" y="990600"/>
            <a:ext cx="11420970" cy="167948"/>
          </a:xfrm>
          <a:prstGeom prst="rect">
            <a:avLst/>
          </a:prstGeom>
          <a:ln w="28575">
            <a:solidFill>
              <a:srgbClr val="1130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20782" rIns="0" bIns="0" rtlCol="0">
            <a:spAutoFit/>
          </a:bodyPr>
          <a:lstStyle/>
          <a:p>
            <a:pPr marL="11545" marR="4618" algn="ctr">
              <a:spcBef>
                <a:spcPts val="164"/>
              </a:spcBef>
            </a:pPr>
            <a:r>
              <a:rPr sz="955" b="1" spc="-5" dirty="0">
                <a:latin typeface="Arial"/>
                <a:cs typeface="Arial"/>
              </a:rPr>
              <a:t>All adults 65+ should be screened for falls on an </a:t>
            </a:r>
            <a:r>
              <a:rPr sz="955" b="1" spc="-5" dirty="0">
                <a:solidFill>
                  <a:srgbClr val="ED2224"/>
                </a:solidFill>
                <a:latin typeface="Arial"/>
                <a:cs typeface="Arial"/>
              </a:rPr>
              <a:t>annual basis </a:t>
            </a:r>
            <a:r>
              <a:rPr sz="955" b="1" spc="-5" dirty="0">
                <a:latin typeface="Arial"/>
                <a:cs typeface="Arial"/>
              </a:rPr>
              <a:t>in community  programs or </a:t>
            </a:r>
            <a:r>
              <a:rPr sz="955" b="1" dirty="0">
                <a:latin typeface="Arial"/>
                <a:cs typeface="Arial"/>
              </a:rPr>
              <a:t>with a </a:t>
            </a:r>
            <a:r>
              <a:rPr sz="955" b="1" spc="-5" dirty="0">
                <a:latin typeface="Arial"/>
                <a:cs typeface="Arial"/>
              </a:rPr>
              <a:t>Primary Care</a:t>
            </a:r>
            <a:r>
              <a:rPr sz="955" b="1" spc="-46" dirty="0">
                <a:latin typeface="Arial"/>
                <a:cs typeface="Arial"/>
              </a:rPr>
              <a:t> </a:t>
            </a:r>
            <a:r>
              <a:rPr sz="955" b="1" spc="-5" dirty="0">
                <a:latin typeface="Arial"/>
                <a:cs typeface="Arial"/>
              </a:rPr>
              <a:t>Practitioner.</a:t>
            </a:r>
            <a:r>
              <a:rPr lang="en-US" sz="955" dirty="0">
                <a:latin typeface="Arial"/>
                <a:cs typeface="Arial"/>
              </a:rPr>
              <a:t> </a:t>
            </a:r>
            <a:r>
              <a:rPr sz="955" b="1" spc="-5" dirty="0">
                <a:latin typeface="Arial"/>
                <a:cs typeface="Arial"/>
              </a:rPr>
              <a:t>Consider </a:t>
            </a:r>
            <a:r>
              <a:rPr sz="955" b="1" dirty="0">
                <a:latin typeface="Arial"/>
                <a:cs typeface="Arial"/>
              </a:rPr>
              <a:t>a </a:t>
            </a:r>
            <a:r>
              <a:rPr sz="955" b="1" spc="-5" dirty="0">
                <a:latin typeface="Arial"/>
                <a:cs typeface="Arial"/>
              </a:rPr>
              <a:t>self-screening tool: “Staying Independent Checklist”</a:t>
            </a:r>
            <a:r>
              <a:rPr sz="955" b="1" spc="-18" dirty="0">
                <a:latin typeface="Arial"/>
                <a:cs typeface="Arial"/>
              </a:rPr>
              <a:t> </a:t>
            </a:r>
            <a:r>
              <a:rPr sz="955" b="1" dirty="0">
                <a:latin typeface="Arial"/>
                <a:cs typeface="Arial"/>
              </a:rPr>
              <a:t>*</a:t>
            </a:r>
            <a:endParaRPr sz="955" dirty="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73300" y="4974646"/>
            <a:ext cx="4335676" cy="13623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45" name="object 45"/>
          <p:cNvSpPr/>
          <p:nvPr/>
        </p:nvSpPr>
        <p:spPr>
          <a:xfrm>
            <a:off x="660833" y="4961949"/>
            <a:ext cx="4360823" cy="1388341"/>
          </a:xfrm>
          <a:custGeom>
            <a:avLst/>
            <a:gdLst/>
            <a:ahLst/>
            <a:cxnLst/>
            <a:rect l="l" t="t" r="r" b="b"/>
            <a:pathLst>
              <a:path w="4175125" h="1527175">
                <a:moveTo>
                  <a:pt x="4174998" y="1262633"/>
                </a:moveTo>
                <a:lnTo>
                  <a:pt x="4174998" y="263651"/>
                </a:lnTo>
                <a:lnTo>
                  <a:pt x="4173474" y="236219"/>
                </a:lnTo>
                <a:lnTo>
                  <a:pt x="4166616" y="197357"/>
                </a:lnTo>
                <a:lnTo>
                  <a:pt x="4153662" y="160781"/>
                </a:lnTo>
                <a:lnTo>
                  <a:pt x="4149090" y="149351"/>
                </a:lnTo>
                <a:lnTo>
                  <a:pt x="4129278" y="115823"/>
                </a:lnTo>
                <a:lnTo>
                  <a:pt x="4114038" y="96011"/>
                </a:lnTo>
                <a:lnTo>
                  <a:pt x="4106417" y="86105"/>
                </a:lnTo>
                <a:lnTo>
                  <a:pt x="4088129" y="67817"/>
                </a:lnTo>
                <a:lnTo>
                  <a:pt x="4078224" y="60197"/>
                </a:lnTo>
                <a:lnTo>
                  <a:pt x="4068317" y="51815"/>
                </a:lnTo>
                <a:lnTo>
                  <a:pt x="4013454" y="20573"/>
                </a:lnTo>
                <a:lnTo>
                  <a:pt x="3976116" y="8381"/>
                </a:lnTo>
                <a:lnTo>
                  <a:pt x="3963924" y="5333"/>
                </a:lnTo>
                <a:lnTo>
                  <a:pt x="3950970" y="3047"/>
                </a:lnTo>
                <a:lnTo>
                  <a:pt x="3937254" y="761"/>
                </a:lnTo>
                <a:lnTo>
                  <a:pt x="3925062" y="44"/>
                </a:lnTo>
                <a:lnTo>
                  <a:pt x="249936" y="0"/>
                </a:lnTo>
                <a:lnTo>
                  <a:pt x="236220" y="1523"/>
                </a:lnTo>
                <a:lnTo>
                  <a:pt x="197357" y="8381"/>
                </a:lnTo>
                <a:lnTo>
                  <a:pt x="160781" y="20573"/>
                </a:lnTo>
                <a:lnTo>
                  <a:pt x="126491" y="38099"/>
                </a:lnTo>
                <a:lnTo>
                  <a:pt x="105917" y="52577"/>
                </a:lnTo>
                <a:lnTo>
                  <a:pt x="95249" y="60197"/>
                </a:lnTo>
                <a:lnTo>
                  <a:pt x="86105" y="68579"/>
                </a:lnTo>
                <a:lnTo>
                  <a:pt x="67817" y="86867"/>
                </a:lnTo>
                <a:lnTo>
                  <a:pt x="60197" y="96011"/>
                </a:lnTo>
                <a:lnTo>
                  <a:pt x="51815" y="105917"/>
                </a:lnTo>
                <a:lnTo>
                  <a:pt x="25907" y="149351"/>
                </a:lnTo>
                <a:lnTo>
                  <a:pt x="11429" y="185927"/>
                </a:lnTo>
                <a:lnTo>
                  <a:pt x="761" y="236981"/>
                </a:lnTo>
                <a:lnTo>
                  <a:pt x="0" y="250697"/>
                </a:lnTo>
                <a:lnTo>
                  <a:pt x="0" y="1277111"/>
                </a:lnTo>
                <a:lnTo>
                  <a:pt x="3048" y="1303782"/>
                </a:lnTo>
                <a:lnTo>
                  <a:pt x="5334" y="1316736"/>
                </a:lnTo>
                <a:lnTo>
                  <a:pt x="8382" y="1328927"/>
                </a:lnTo>
                <a:lnTo>
                  <a:pt x="11430" y="1341882"/>
                </a:lnTo>
                <a:lnTo>
                  <a:pt x="20574" y="1366265"/>
                </a:lnTo>
                <a:lnTo>
                  <a:pt x="25908" y="1377695"/>
                </a:lnTo>
                <a:lnTo>
                  <a:pt x="28194" y="1381982"/>
                </a:lnTo>
                <a:lnTo>
                  <a:pt x="28194" y="263651"/>
                </a:lnTo>
                <a:lnTo>
                  <a:pt x="29718" y="239267"/>
                </a:lnTo>
                <a:lnTo>
                  <a:pt x="38861" y="193547"/>
                </a:lnTo>
                <a:lnTo>
                  <a:pt x="62483" y="141731"/>
                </a:lnTo>
                <a:lnTo>
                  <a:pt x="97535" y="96773"/>
                </a:lnTo>
                <a:lnTo>
                  <a:pt x="141731" y="62483"/>
                </a:lnTo>
                <a:lnTo>
                  <a:pt x="182879" y="42671"/>
                </a:lnTo>
                <a:lnTo>
                  <a:pt x="205740" y="35813"/>
                </a:lnTo>
                <a:lnTo>
                  <a:pt x="216408" y="32765"/>
                </a:lnTo>
                <a:lnTo>
                  <a:pt x="228600" y="31241"/>
                </a:lnTo>
                <a:lnTo>
                  <a:pt x="240029" y="29717"/>
                </a:lnTo>
                <a:lnTo>
                  <a:pt x="263652" y="28241"/>
                </a:lnTo>
                <a:lnTo>
                  <a:pt x="3911346" y="28238"/>
                </a:lnTo>
                <a:lnTo>
                  <a:pt x="3970020" y="35813"/>
                </a:lnTo>
                <a:lnTo>
                  <a:pt x="4013454" y="51815"/>
                </a:lnTo>
                <a:lnTo>
                  <a:pt x="4052316" y="75437"/>
                </a:lnTo>
                <a:lnTo>
                  <a:pt x="4092702" y="114299"/>
                </a:lnTo>
                <a:lnTo>
                  <a:pt x="4117848" y="151637"/>
                </a:lnTo>
                <a:lnTo>
                  <a:pt x="4136136" y="194309"/>
                </a:lnTo>
                <a:lnTo>
                  <a:pt x="4145279" y="240029"/>
                </a:lnTo>
                <a:lnTo>
                  <a:pt x="4146041" y="252221"/>
                </a:lnTo>
                <a:lnTo>
                  <a:pt x="4146041" y="1382649"/>
                </a:lnTo>
                <a:lnTo>
                  <a:pt x="4149090" y="1376933"/>
                </a:lnTo>
                <a:lnTo>
                  <a:pt x="4162805" y="1341119"/>
                </a:lnTo>
                <a:lnTo>
                  <a:pt x="4171950" y="1303019"/>
                </a:lnTo>
                <a:lnTo>
                  <a:pt x="4173474" y="1289303"/>
                </a:lnTo>
                <a:lnTo>
                  <a:pt x="4174998" y="1262633"/>
                </a:lnTo>
                <a:close/>
              </a:path>
              <a:path w="4175125" h="1527175">
                <a:moveTo>
                  <a:pt x="4146041" y="1382649"/>
                </a:moveTo>
                <a:lnTo>
                  <a:pt x="4146041" y="1275587"/>
                </a:lnTo>
                <a:lnTo>
                  <a:pt x="4145279" y="1287017"/>
                </a:lnTo>
                <a:lnTo>
                  <a:pt x="4143755" y="1299209"/>
                </a:lnTo>
                <a:lnTo>
                  <a:pt x="4139184" y="1322069"/>
                </a:lnTo>
                <a:lnTo>
                  <a:pt x="4135374" y="1333499"/>
                </a:lnTo>
                <a:lnTo>
                  <a:pt x="4132326" y="1344167"/>
                </a:lnTo>
                <a:lnTo>
                  <a:pt x="4105655" y="1395221"/>
                </a:lnTo>
                <a:lnTo>
                  <a:pt x="4077462" y="1429511"/>
                </a:lnTo>
                <a:lnTo>
                  <a:pt x="4042410" y="1458467"/>
                </a:lnTo>
                <a:lnTo>
                  <a:pt x="3991355" y="1484375"/>
                </a:lnTo>
                <a:lnTo>
                  <a:pt x="3946398" y="1495805"/>
                </a:lnTo>
                <a:lnTo>
                  <a:pt x="249936" y="1497996"/>
                </a:lnTo>
                <a:lnTo>
                  <a:pt x="239268" y="1497330"/>
                </a:lnTo>
                <a:lnTo>
                  <a:pt x="227838" y="1495805"/>
                </a:lnTo>
                <a:lnTo>
                  <a:pt x="204978" y="1491233"/>
                </a:lnTo>
                <a:lnTo>
                  <a:pt x="193548" y="1487423"/>
                </a:lnTo>
                <a:lnTo>
                  <a:pt x="182880" y="1484376"/>
                </a:lnTo>
                <a:lnTo>
                  <a:pt x="131826" y="1457705"/>
                </a:lnTo>
                <a:lnTo>
                  <a:pt x="96774" y="1429511"/>
                </a:lnTo>
                <a:lnTo>
                  <a:pt x="82296" y="1412748"/>
                </a:lnTo>
                <a:lnTo>
                  <a:pt x="74676" y="1403604"/>
                </a:lnTo>
                <a:lnTo>
                  <a:pt x="51054" y="1364742"/>
                </a:lnTo>
                <a:lnTo>
                  <a:pt x="32766" y="1309877"/>
                </a:lnTo>
                <a:lnTo>
                  <a:pt x="28194" y="1262633"/>
                </a:lnTo>
                <a:lnTo>
                  <a:pt x="28194" y="1381982"/>
                </a:lnTo>
                <a:lnTo>
                  <a:pt x="60198" y="1431036"/>
                </a:lnTo>
                <a:lnTo>
                  <a:pt x="96012" y="1466849"/>
                </a:lnTo>
                <a:lnTo>
                  <a:pt x="127254" y="1488948"/>
                </a:lnTo>
                <a:lnTo>
                  <a:pt x="161544" y="1506473"/>
                </a:lnTo>
                <a:lnTo>
                  <a:pt x="198120" y="1518665"/>
                </a:lnTo>
                <a:lnTo>
                  <a:pt x="236982" y="1525523"/>
                </a:lnTo>
                <a:lnTo>
                  <a:pt x="251460" y="1526330"/>
                </a:lnTo>
                <a:lnTo>
                  <a:pt x="263652" y="1527048"/>
                </a:lnTo>
                <a:lnTo>
                  <a:pt x="3911346" y="1527047"/>
                </a:lnTo>
                <a:lnTo>
                  <a:pt x="3951732" y="1523999"/>
                </a:lnTo>
                <a:lnTo>
                  <a:pt x="3989832" y="1514855"/>
                </a:lnTo>
                <a:lnTo>
                  <a:pt x="4014216" y="1505711"/>
                </a:lnTo>
                <a:lnTo>
                  <a:pt x="4025646" y="1501139"/>
                </a:lnTo>
                <a:lnTo>
                  <a:pt x="4037076" y="1495043"/>
                </a:lnTo>
                <a:lnTo>
                  <a:pt x="4047744" y="1488185"/>
                </a:lnTo>
                <a:lnTo>
                  <a:pt x="4059174" y="1481327"/>
                </a:lnTo>
                <a:lnTo>
                  <a:pt x="4069079" y="1474469"/>
                </a:lnTo>
                <a:lnTo>
                  <a:pt x="4078986" y="1466087"/>
                </a:lnTo>
                <a:lnTo>
                  <a:pt x="4088891" y="1458467"/>
                </a:lnTo>
                <a:lnTo>
                  <a:pt x="4114800" y="1430273"/>
                </a:lnTo>
                <a:lnTo>
                  <a:pt x="4136898" y="1399793"/>
                </a:lnTo>
                <a:lnTo>
                  <a:pt x="4146041" y="13826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46" name="object 46"/>
          <p:cNvSpPr/>
          <p:nvPr/>
        </p:nvSpPr>
        <p:spPr>
          <a:xfrm>
            <a:off x="751580" y="5093564"/>
            <a:ext cx="3613265" cy="11249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47" name="object 47"/>
          <p:cNvSpPr txBox="1"/>
          <p:nvPr/>
        </p:nvSpPr>
        <p:spPr>
          <a:xfrm>
            <a:off x="824546" y="5077865"/>
            <a:ext cx="4097830" cy="1287135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955" spc="-5" dirty="0">
                <a:latin typeface="Arial"/>
                <a:cs typeface="Arial"/>
              </a:rPr>
              <a:t>Health Promotion Key</a:t>
            </a:r>
            <a:r>
              <a:rPr sz="955" dirty="0">
                <a:latin typeface="Arial"/>
                <a:cs typeface="Arial"/>
              </a:rPr>
              <a:t> </a:t>
            </a:r>
            <a:r>
              <a:rPr sz="955" spc="-5" dirty="0">
                <a:latin typeface="Arial"/>
                <a:cs typeface="Arial"/>
              </a:rPr>
              <a:t>Messages:</a:t>
            </a:r>
            <a:endParaRPr sz="955" dirty="0">
              <a:latin typeface="Arial"/>
              <a:cs typeface="Arial"/>
            </a:endParaRPr>
          </a:p>
          <a:p>
            <a:pPr marL="427160" marR="4618" indent="-207807">
              <a:lnSpc>
                <a:spcPts val="936"/>
              </a:lnSpc>
              <a:spcBef>
                <a:spcPts val="82"/>
              </a:spcBef>
              <a:buFont typeface="Symbol"/>
              <a:buChar char=""/>
              <a:tabLst>
                <a:tab pos="426582" algn="l"/>
                <a:tab pos="427160" algn="l"/>
              </a:tabLst>
            </a:pPr>
            <a:r>
              <a:rPr sz="955" spc="-5" dirty="0">
                <a:latin typeface="Arial"/>
                <a:cs typeface="Arial"/>
              </a:rPr>
              <a:t>Encourage regular periodic health visit; annual medication,  alcohol review and eye</a:t>
            </a:r>
            <a:r>
              <a:rPr sz="955" spc="5" dirty="0">
                <a:latin typeface="Arial"/>
                <a:cs typeface="Arial"/>
              </a:rPr>
              <a:t> </a:t>
            </a:r>
            <a:r>
              <a:rPr sz="955" spc="-5" dirty="0">
                <a:latin typeface="Arial"/>
                <a:cs typeface="Arial"/>
              </a:rPr>
              <a:t>exam</a:t>
            </a:r>
            <a:endParaRPr lang="en-US" sz="955" spc="-5" dirty="0">
              <a:latin typeface="Arial"/>
              <a:cs typeface="Arial"/>
            </a:endParaRPr>
          </a:p>
          <a:p>
            <a:pPr marL="427160" marR="4618" indent="-207807">
              <a:lnSpc>
                <a:spcPts val="936"/>
              </a:lnSpc>
              <a:spcBef>
                <a:spcPts val="82"/>
              </a:spcBef>
              <a:buFont typeface="Symbol"/>
              <a:buChar char=""/>
              <a:tabLst>
                <a:tab pos="426582" algn="l"/>
                <a:tab pos="427160" algn="l"/>
              </a:tabLst>
            </a:pPr>
            <a:r>
              <a:rPr lang="en-US" sz="955" spc="-5" dirty="0">
                <a:latin typeface="Arial"/>
                <a:cs typeface="Arial"/>
              </a:rPr>
              <a:t>Complete </a:t>
            </a:r>
            <a:r>
              <a:rPr lang="en-US" sz="955" dirty="0">
                <a:latin typeface="Arial"/>
                <a:cs typeface="Arial"/>
              </a:rPr>
              <a:t>a home </a:t>
            </a:r>
            <a:r>
              <a:rPr lang="en-US" sz="955" spc="-5" dirty="0">
                <a:latin typeface="Arial"/>
                <a:cs typeface="Arial"/>
              </a:rPr>
              <a:t>safety checklist annually</a:t>
            </a:r>
            <a:endParaRPr lang="en-US" sz="955" dirty="0">
              <a:latin typeface="Arial"/>
              <a:cs typeface="Arial"/>
            </a:endParaRPr>
          </a:p>
          <a:p>
            <a:pPr marL="427160" marR="4618" indent="-207807">
              <a:lnSpc>
                <a:spcPts val="936"/>
              </a:lnSpc>
              <a:spcBef>
                <a:spcPts val="82"/>
              </a:spcBef>
              <a:buFont typeface="Symbol"/>
              <a:buChar char=""/>
              <a:tabLst>
                <a:tab pos="426582" algn="l"/>
                <a:tab pos="427160" algn="l"/>
              </a:tabLst>
            </a:pPr>
            <a:r>
              <a:rPr lang="en-US" sz="955" spc="-5" dirty="0">
                <a:latin typeface="Arial"/>
                <a:cs typeface="Arial"/>
              </a:rPr>
              <a:t>150 minutes of physical activity per week </a:t>
            </a:r>
            <a:r>
              <a:rPr lang="en-US" sz="955" dirty="0">
                <a:latin typeface="Arial"/>
                <a:cs typeface="Arial"/>
              </a:rPr>
              <a:t>– </a:t>
            </a:r>
            <a:r>
              <a:rPr lang="en-US" sz="955" spc="-5" dirty="0">
                <a:latin typeface="Arial"/>
                <a:cs typeface="Arial"/>
              </a:rPr>
              <a:t>consider Champlain  Exercise </a:t>
            </a:r>
            <a:r>
              <a:rPr lang="en-US" sz="955" dirty="0">
                <a:latin typeface="Arial"/>
                <a:cs typeface="Arial"/>
              </a:rPr>
              <a:t>Programs:</a:t>
            </a:r>
            <a:r>
              <a:rPr lang="en-US" sz="955" spc="-5" dirty="0">
                <a:solidFill>
                  <a:srgbClr val="1F4778"/>
                </a:solidFill>
                <a:latin typeface="Arial"/>
                <a:cs typeface="Arial"/>
              </a:rPr>
              <a:t> </a:t>
            </a:r>
            <a:r>
              <a:rPr lang="en-US" sz="955" u="sng" spc="-5" dirty="0">
                <a:solidFill>
                  <a:srgbClr val="1F4778"/>
                </a:solidFill>
                <a:uFill>
                  <a:solidFill>
                    <a:srgbClr val="1E4778"/>
                  </a:solidFill>
                </a:uFill>
                <a:latin typeface="Arial"/>
                <a:cs typeface="Arial"/>
              </a:rPr>
              <a:t>Champlainhealthline.ca</a:t>
            </a:r>
            <a:endParaRPr lang="en-US" sz="955" u="sng" dirty="0">
              <a:solidFill>
                <a:srgbClr val="1F4778"/>
              </a:solidFill>
              <a:uFill>
                <a:solidFill>
                  <a:srgbClr val="1E4778"/>
                </a:solidFill>
              </a:uFill>
              <a:latin typeface="Arial"/>
              <a:cs typeface="Arial"/>
            </a:endParaRPr>
          </a:p>
          <a:p>
            <a:pPr marL="427160" marR="4618" indent="-207807">
              <a:lnSpc>
                <a:spcPts val="936"/>
              </a:lnSpc>
              <a:spcBef>
                <a:spcPts val="82"/>
              </a:spcBef>
              <a:buFont typeface="Symbol"/>
              <a:buChar char=""/>
              <a:tabLst>
                <a:tab pos="426582" algn="l"/>
                <a:tab pos="427160" algn="l"/>
              </a:tabLst>
            </a:pPr>
            <a:r>
              <a:rPr lang="en-US" sz="955" spc="-5" dirty="0">
                <a:latin typeface="Arial"/>
                <a:cs typeface="Arial"/>
              </a:rPr>
              <a:t>Muscle and bone strengthening exercises to improve</a:t>
            </a:r>
            <a:r>
              <a:rPr lang="en-US" sz="955" spc="32" dirty="0">
                <a:latin typeface="Arial"/>
                <a:cs typeface="Arial"/>
              </a:rPr>
              <a:t> </a:t>
            </a:r>
            <a:r>
              <a:rPr lang="en-US" sz="955" spc="-5" dirty="0">
                <a:latin typeface="Arial"/>
                <a:cs typeface="Arial"/>
              </a:rPr>
              <a:t>balance</a:t>
            </a:r>
            <a:endParaRPr lang="en-US" sz="955" dirty="0">
              <a:latin typeface="Arial"/>
              <a:cs typeface="Arial"/>
            </a:endParaRPr>
          </a:p>
          <a:p>
            <a:pPr marL="427160" marR="4618" indent="-207807">
              <a:lnSpc>
                <a:spcPts val="936"/>
              </a:lnSpc>
              <a:spcBef>
                <a:spcPts val="82"/>
              </a:spcBef>
              <a:buFont typeface="Symbol"/>
              <a:buChar char=""/>
              <a:tabLst>
                <a:tab pos="426582" algn="l"/>
                <a:tab pos="427160" algn="l"/>
              </a:tabLst>
            </a:pPr>
            <a:r>
              <a:rPr lang="en-US" sz="955" spc="-5" dirty="0">
                <a:latin typeface="Arial"/>
                <a:cs typeface="Arial"/>
              </a:rPr>
              <a:t>Eat </a:t>
            </a:r>
            <a:r>
              <a:rPr lang="en-US" sz="955" dirty="0">
                <a:latin typeface="Arial"/>
                <a:cs typeface="Arial"/>
              </a:rPr>
              <a:t>3 </a:t>
            </a:r>
            <a:r>
              <a:rPr lang="en-US" sz="955" spc="-5" dirty="0">
                <a:latin typeface="Arial"/>
                <a:cs typeface="Arial"/>
              </a:rPr>
              <a:t>or more servings of calcium rich foods</a:t>
            </a:r>
            <a:r>
              <a:rPr lang="en-US" sz="955" spc="27" dirty="0">
                <a:latin typeface="Arial"/>
                <a:cs typeface="Arial"/>
              </a:rPr>
              <a:t> </a:t>
            </a:r>
            <a:r>
              <a:rPr lang="en-US" sz="955" spc="-5" dirty="0">
                <a:latin typeface="Arial"/>
                <a:cs typeface="Arial"/>
              </a:rPr>
              <a:t>daily</a:t>
            </a:r>
            <a:endParaRPr lang="en-US" sz="955" dirty="0">
              <a:latin typeface="Arial"/>
              <a:cs typeface="Arial"/>
            </a:endParaRPr>
          </a:p>
          <a:p>
            <a:pPr marL="427160" marR="4618" indent="-207807">
              <a:lnSpc>
                <a:spcPts val="936"/>
              </a:lnSpc>
              <a:spcBef>
                <a:spcPts val="82"/>
              </a:spcBef>
              <a:buFont typeface="Symbol"/>
              <a:buChar char=""/>
              <a:tabLst>
                <a:tab pos="426582" algn="l"/>
                <a:tab pos="427160" algn="l"/>
              </a:tabLst>
            </a:pPr>
            <a:r>
              <a:rPr lang="en-US" sz="955" spc="-5" dirty="0">
                <a:latin typeface="Arial"/>
                <a:cs typeface="Arial"/>
              </a:rPr>
              <a:t>Take </a:t>
            </a:r>
            <a:r>
              <a:rPr lang="en-US" sz="955" dirty="0">
                <a:latin typeface="Arial"/>
                <a:cs typeface="Arial"/>
              </a:rPr>
              <a:t>a </a:t>
            </a:r>
            <a:r>
              <a:rPr lang="en-US" sz="955" spc="-5" dirty="0">
                <a:latin typeface="Arial"/>
                <a:cs typeface="Arial"/>
              </a:rPr>
              <a:t>daily vitamin </a:t>
            </a:r>
            <a:r>
              <a:rPr lang="en-US" sz="955" dirty="0">
                <a:latin typeface="Arial"/>
                <a:cs typeface="Arial"/>
              </a:rPr>
              <a:t>D </a:t>
            </a:r>
            <a:r>
              <a:rPr lang="en-US" sz="955" spc="-5" dirty="0">
                <a:latin typeface="Arial"/>
                <a:cs typeface="Arial"/>
              </a:rPr>
              <a:t>supplement</a:t>
            </a:r>
            <a:endParaRPr lang="en-US" sz="955" dirty="0">
              <a:latin typeface="Arial"/>
              <a:cs typeface="Arial"/>
            </a:endParaRPr>
          </a:p>
          <a:p>
            <a:pPr marL="427160" marR="4618" indent="-207807">
              <a:lnSpc>
                <a:spcPts val="936"/>
              </a:lnSpc>
              <a:spcBef>
                <a:spcPts val="82"/>
              </a:spcBef>
              <a:buFont typeface="Symbol"/>
              <a:buChar char=""/>
              <a:tabLst>
                <a:tab pos="426582" algn="l"/>
                <a:tab pos="427160" algn="l"/>
              </a:tabLst>
            </a:pPr>
            <a:endParaRPr sz="955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51580" y="2489235"/>
            <a:ext cx="3833553" cy="7677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51" name="object 51"/>
          <p:cNvSpPr/>
          <p:nvPr/>
        </p:nvSpPr>
        <p:spPr>
          <a:xfrm>
            <a:off x="713943" y="2476536"/>
            <a:ext cx="3885329" cy="802869"/>
          </a:xfrm>
          <a:custGeom>
            <a:avLst/>
            <a:gdLst/>
            <a:ahLst/>
            <a:cxnLst/>
            <a:rect l="l" t="t" r="r" b="b"/>
            <a:pathLst>
              <a:path w="3366770" h="982345">
                <a:moveTo>
                  <a:pt x="3366516" y="817626"/>
                </a:moveTo>
                <a:lnTo>
                  <a:pt x="3366516" y="163829"/>
                </a:lnTo>
                <a:lnTo>
                  <a:pt x="3365754" y="154685"/>
                </a:lnTo>
                <a:lnTo>
                  <a:pt x="3355848" y="112775"/>
                </a:lnTo>
                <a:lnTo>
                  <a:pt x="3332226" y="69341"/>
                </a:lnTo>
                <a:lnTo>
                  <a:pt x="3303270" y="38861"/>
                </a:lnTo>
                <a:lnTo>
                  <a:pt x="3296412" y="34289"/>
                </a:lnTo>
                <a:lnTo>
                  <a:pt x="3289554" y="28955"/>
                </a:lnTo>
                <a:lnTo>
                  <a:pt x="3252216" y="9905"/>
                </a:lnTo>
                <a:lnTo>
                  <a:pt x="3208020" y="554"/>
                </a:lnTo>
                <a:lnTo>
                  <a:pt x="3202686" y="69"/>
                </a:lnTo>
                <a:lnTo>
                  <a:pt x="163830" y="0"/>
                </a:lnTo>
                <a:lnTo>
                  <a:pt x="121157" y="7620"/>
                </a:lnTo>
                <a:lnTo>
                  <a:pt x="69341" y="34290"/>
                </a:lnTo>
                <a:lnTo>
                  <a:pt x="38861" y="63246"/>
                </a:lnTo>
                <a:lnTo>
                  <a:pt x="34290" y="69342"/>
                </a:lnTo>
                <a:lnTo>
                  <a:pt x="28955" y="76200"/>
                </a:lnTo>
                <a:lnTo>
                  <a:pt x="9905" y="113538"/>
                </a:lnTo>
                <a:lnTo>
                  <a:pt x="0" y="164592"/>
                </a:lnTo>
                <a:lnTo>
                  <a:pt x="0" y="818388"/>
                </a:lnTo>
                <a:lnTo>
                  <a:pt x="1524" y="835914"/>
                </a:lnTo>
                <a:lnTo>
                  <a:pt x="3048" y="844296"/>
                </a:lnTo>
                <a:lnTo>
                  <a:pt x="7620" y="861060"/>
                </a:lnTo>
                <a:lnTo>
                  <a:pt x="10668" y="868680"/>
                </a:lnTo>
                <a:lnTo>
                  <a:pt x="13716" y="877062"/>
                </a:lnTo>
                <a:lnTo>
                  <a:pt x="16764" y="884682"/>
                </a:lnTo>
                <a:lnTo>
                  <a:pt x="20574" y="891540"/>
                </a:lnTo>
                <a:lnTo>
                  <a:pt x="25146" y="899160"/>
                </a:lnTo>
                <a:lnTo>
                  <a:pt x="28194" y="903732"/>
                </a:lnTo>
                <a:lnTo>
                  <a:pt x="28194" y="165354"/>
                </a:lnTo>
                <a:lnTo>
                  <a:pt x="28956" y="157734"/>
                </a:lnTo>
                <a:lnTo>
                  <a:pt x="39623" y="116586"/>
                </a:lnTo>
                <a:lnTo>
                  <a:pt x="53340" y="92202"/>
                </a:lnTo>
                <a:lnTo>
                  <a:pt x="57150" y="86106"/>
                </a:lnTo>
                <a:lnTo>
                  <a:pt x="70865" y="70104"/>
                </a:lnTo>
                <a:lnTo>
                  <a:pt x="81533" y="60960"/>
                </a:lnTo>
                <a:lnTo>
                  <a:pt x="86867" y="57150"/>
                </a:lnTo>
                <a:lnTo>
                  <a:pt x="92201" y="52578"/>
                </a:lnTo>
                <a:lnTo>
                  <a:pt x="137160" y="32766"/>
                </a:lnTo>
                <a:lnTo>
                  <a:pt x="165354" y="28270"/>
                </a:lnTo>
                <a:lnTo>
                  <a:pt x="3202686" y="28346"/>
                </a:lnTo>
                <a:lnTo>
                  <a:pt x="3208782" y="28955"/>
                </a:lnTo>
                <a:lnTo>
                  <a:pt x="3215640" y="29717"/>
                </a:lnTo>
                <a:lnTo>
                  <a:pt x="3222498" y="31241"/>
                </a:lnTo>
                <a:lnTo>
                  <a:pt x="3230118" y="32765"/>
                </a:lnTo>
                <a:lnTo>
                  <a:pt x="3236976" y="35051"/>
                </a:lnTo>
                <a:lnTo>
                  <a:pt x="3243072" y="37337"/>
                </a:lnTo>
                <a:lnTo>
                  <a:pt x="3249930" y="39623"/>
                </a:lnTo>
                <a:lnTo>
                  <a:pt x="3256026" y="42671"/>
                </a:lnTo>
                <a:lnTo>
                  <a:pt x="3262884" y="45719"/>
                </a:lnTo>
                <a:lnTo>
                  <a:pt x="3268979" y="49529"/>
                </a:lnTo>
                <a:lnTo>
                  <a:pt x="3274314" y="53339"/>
                </a:lnTo>
                <a:lnTo>
                  <a:pt x="3280410" y="57149"/>
                </a:lnTo>
                <a:lnTo>
                  <a:pt x="3296412" y="70865"/>
                </a:lnTo>
                <a:lnTo>
                  <a:pt x="3320796" y="104393"/>
                </a:lnTo>
                <a:lnTo>
                  <a:pt x="3335274" y="144017"/>
                </a:lnTo>
                <a:lnTo>
                  <a:pt x="3336036" y="151637"/>
                </a:lnTo>
                <a:lnTo>
                  <a:pt x="3337560" y="158495"/>
                </a:lnTo>
                <a:lnTo>
                  <a:pt x="3337560" y="166115"/>
                </a:lnTo>
                <a:lnTo>
                  <a:pt x="3338322" y="173735"/>
                </a:lnTo>
                <a:lnTo>
                  <a:pt x="3338322" y="903884"/>
                </a:lnTo>
                <a:lnTo>
                  <a:pt x="3341370" y="898397"/>
                </a:lnTo>
                <a:lnTo>
                  <a:pt x="3345941" y="891539"/>
                </a:lnTo>
                <a:lnTo>
                  <a:pt x="3349752" y="883919"/>
                </a:lnTo>
                <a:lnTo>
                  <a:pt x="3352800" y="876300"/>
                </a:lnTo>
                <a:lnTo>
                  <a:pt x="3355848" y="867917"/>
                </a:lnTo>
                <a:lnTo>
                  <a:pt x="3358896" y="860297"/>
                </a:lnTo>
                <a:lnTo>
                  <a:pt x="3363467" y="843533"/>
                </a:lnTo>
                <a:lnTo>
                  <a:pt x="3364991" y="835151"/>
                </a:lnTo>
                <a:lnTo>
                  <a:pt x="3366516" y="817626"/>
                </a:lnTo>
                <a:close/>
              </a:path>
              <a:path w="3366770" h="982345">
                <a:moveTo>
                  <a:pt x="3338322" y="903884"/>
                </a:moveTo>
                <a:lnTo>
                  <a:pt x="3338322" y="809243"/>
                </a:lnTo>
                <a:lnTo>
                  <a:pt x="3337560" y="816863"/>
                </a:lnTo>
                <a:lnTo>
                  <a:pt x="3337560" y="823721"/>
                </a:lnTo>
                <a:lnTo>
                  <a:pt x="3336036" y="831341"/>
                </a:lnTo>
                <a:lnTo>
                  <a:pt x="3323844" y="871727"/>
                </a:lnTo>
                <a:lnTo>
                  <a:pt x="3320034" y="877823"/>
                </a:lnTo>
                <a:lnTo>
                  <a:pt x="3316986" y="883919"/>
                </a:lnTo>
                <a:lnTo>
                  <a:pt x="3284982" y="921257"/>
                </a:lnTo>
                <a:lnTo>
                  <a:pt x="3273552" y="928877"/>
                </a:lnTo>
                <a:lnTo>
                  <a:pt x="3268217" y="932688"/>
                </a:lnTo>
                <a:lnTo>
                  <a:pt x="3229356" y="949451"/>
                </a:lnTo>
                <a:lnTo>
                  <a:pt x="3214878" y="951738"/>
                </a:lnTo>
                <a:lnTo>
                  <a:pt x="3208020" y="952500"/>
                </a:lnTo>
                <a:lnTo>
                  <a:pt x="3201924" y="953109"/>
                </a:lnTo>
                <a:lnTo>
                  <a:pt x="164592" y="953185"/>
                </a:lnTo>
                <a:lnTo>
                  <a:pt x="157734" y="952500"/>
                </a:lnTo>
                <a:lnTo>
                  <a:pt x="116586" y="941832"/>
                </a:lnTo>
                <a:lnTo>
                  <a:pt x="109728" y="939546"/>
                </a:lnTo>
                <a:lnTo>
                  <a:pt x="103632" y="935736"/>
                </a:lnTo>
                <a:lnTo>
                  <a:pt x="97536" y="932688"/>
                </a:lnTo>
                <a:lnTo>
                  <a:pt x="92202" y="928878"/>
                </a:lnTo>
                <a:lnTo>
                  <a:pt x="86106" y="924306"/>
                </a:lnTo>
                <a:lnTo>
                  <a:pt x="80772" y="920496"/>
                </a:lnTo>
                <a:lnTo>
                  <a:pt x="70104" y="910590"/>
                </a:lnTo>
                <a:lnTo>
                  <a:pt x="60960" y="900684"/>
                </a:lnTo>
                <a:lnTo>
                  <a:pt x="57150" y="895350"/>
                </a:lnTo>
                <a:lnTo>
                  <a:pt x="52578" y="889254"/>
                </a:lnTo>
                <a:lnTo>
                  <a:pt x="48768" y="883919"/>
                </a:lnTo>
                <a:lnTo>
                  <a:pt x="45720" y="877824"/>
                </a:lnTo>
                <a:lnTo>
                  <a:pt x="42672" y="870966"/>
                </a:lnTo>
                <a:lnTo>
                  <a:pt x="39624" y="864869"/>
                </a:lnTo>
                <a:lnTo>
                  <a:pt x="37338" y="858012"/>
                </a:lnTo>
                <a:lnTo>
                  <a:pt x="35052" y="851916"/>
                </a:lnTo>
                <a:lnTo>
                  <a:pt x="32766" y="845058"/>
                </a:lnTo>
                <a:lnTo>
                  <a:pt x="31242" y="837438"/>
                </a:lnTo>
                <a:lnTo>
                  <a:pt x="29718" y="830580"/>
                </a:lnTo>
                <a:lnTo>
                  <a:pt x="28956" y="823722"/>
                </a:lnTo>
                <a:lnTo>
                  <a:pt x="28194" y="816102"/>
                </a:lnTo>
                <a:lnTo>
                  <a:pt x="28194" y="903732"/>
                </a:lnTo>
                <a:lnTo>
                  <a:pt x="34290" y="912876"/>
                </a:lnTo>
                <a:lnTo>
                  <a:pt x="69342" y="947928"/>
                </a:lnTo>
                <a:lnTo>
                  <a:pt x="83820" y="957072"/>
                </a:lnTo>
                <a:lnTo>
                  <a:pt x="90678" y="961644"/>
                </a:lnTo>
                <a:lnTo>
                  <a:pt x="130302" y="976884"/>
                </a:lnTo>
                <a:lnTo>
                  <a:pt x="3202686" y="982217"/>
                </a:lnTo>
                <a:lnTo>
                  <a:pt x="3211068" y="981455"/>
                </a:lnTo>
                <a:lnTo>
                  <a:pt x="3220212" y="979932"/>
                </a:lnTo>
                <a:lnTo>
                  <a:pt x="3236976" y="976883"/>
                </a:lnTo>
                <a:lnTo>
                  <a:pt x="3245358" y="974597"/>
                </a:lnTo>
                <a:lnTo>
                  <a:pt x="3252978" y="971550"/>
                </a:lnTo>
                <a:lnTo>
                  <a:pt x="3261360" y="968501"/>
                </a:lnTo>
                <a:lnTo>
                  <a:pt x="3268979" y="964691"/>
                </a:lnTo>
                <a:lnTo>
                  <a:pt x="3275838" y="960882"/>
                </a:lnTo>
                <a:lnTo>
                  <a:pt x="3283458" y="957071"/>
                </a:lnTo>
                <a:lnTo>
                  <a:pt x="3316224" y="931163"/>
                </a:lnTo>
                <a:lnTo>
                  <a:pt x="3337560" y="905255"/>
                </a:lnTo>
                <a:lnTo>
                  <a:pt x="3338322" y="9038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52" name="object 52"/>
          <p:cNvSpPr/>
          <p:nvPr/>
        </p:nvSpPr>
        <p:spPr>
          <a:xfrm>
            <a:off x="855229" y="2567513"/>
            <a:ext cx="3514001" cy="6259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53" name="object 53"/>
          <p:cNvSpPr txBox="1"/>
          <p:nvPr/>
        </p:nvSpPr>
        <p:spPr>
          <a:xfrm>
            <a:off x="563376" y="2514600"/>
            <a:ext cx="3799729" cy="715953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309980">
              <a:spcBef>
                <a:spcPts val="91"/>
              </a:spcBef>
            </a:pPr>
            <a:r>
              <a:rPr sz="955" b="1" dirty="0">
                <a:solidFill>
                  <a:srgbClr val="FF0000"/>
                </a:solidFill>
                <a:latin typeface="Arial"/>
                <a:cs typeface="Arial"/>
              </a:rPr>
              <a:t>Yes</a:t>
            </a:r>
            <a:r>
              <a:rPr sz="955" b="1" dirty="0">
                <a:latin typeface="Arial"/>
                <a:cs typeface="Arial"/>
              </a:rPr>
              <a:t> to any one of </a:t>
            </a:r>
            <a:r>
              <a:rPr sz="955" b="1" spc="-5" dirty="0">
                <a:latin typeface="Arial"/>
                <a:cs typeface="Arial"/>
              </a:rPr>
              <a:t>the screening</a:t>
            </a:r>
            <a:r>
              <a:rPr sz="955" b="1" spc="-73" dirty="0">
                <a:latin typeface="Arial"/>
                <a:cs typeface="Arial"/>
              </a:rPr>
              <a:t> </a:t>
            </a:r>
            <a:r>
              <a:rPr sz="955" b="1" spc="-5" dirty="0">
                <a:latin typeface="Arial"/>
                <a:cs typeface="Arial"/>
              </a:rPr>
              <a:t>questions?</a:t>
            </a:r>
            <a:endParaRPr sz="955" dirty="0">
              <a:latin typeface="Arial"/>
              <a:cs typeface="Arial"/>
            </a:endParaRPr>
          </a:p>
          <a:p>
            <a:pPr marL="639618" lvl="1" indent="-171450">
              <a:buSzPct val="110000"/>
              <a:buFont typeface="Arial" panose="020B0604020202020204" pitchFamily="34" charset="0"/>
              <a:buChar char="•"/>
              <a:tabLst>
                <a:tab pos="175482" algn="l"/>
              </a:tabLst>
            </a:pPr>
            <a:r>
              <a:rPr sz="955" spc="-5" dirty="0">
                <a:latin typeface="Arial"/>
                <a:cs typeface="Arial"/>
              </a:rPr>
              <a:t>Obtain fall</a:t>
            </a:r>
            <a:r>
              <a:rPr sz="955" spc="-9" dirty="0">
                <a:latin typeface="Arial"/>
                <a:cs typeface="Arial"/>
              </a:rPr>
              <a:t> </a:t>
            </a:r>
            <a:r>
              <a:rPr sz="955" spc="-5" dirty="0">
                <a:latin typeface="Arial"/>
                <a:cs typeface="Arial"/>
              </a:rPr>
              <a:t>history</a:t>
            </a:r>
            <a:endParaRPr sz="955" dirty="0">
              <a:latin typeface="Arial"/>
              <a:cs typeface="Arial"/>
            </a:endParaRPr>
          </a:p>
          <a:p>
            <a:pPr marL="639618" marR="178945" lvl="1" indent="-171450">
              <a:lnSpc>
                <a:spcPts val="1045"/>
              </a:lnSpc>
              <a:spcBef>
                <a:spcPts val="73"/>
              </a:spcBef>
              <a:buSzPct val="110000"/>
              <a:buFont typeface="Arial" panose="020B0604020202020204" pitchFamily="34" charset="0"/>
              <a:buChar char="•"/>
              <a:tabLst>
                <a:tab pos="175482" algn="l"/>
              </a:tabLst>
            </a:pPr>
            <a:r>
              <a:rPr sz="955" spc="-5" dirty="0">
                <a:latin typeface="Arial"/>
                <a:cs typeface="Arial"/>
              </a:rPr>
              <a:t>Evaluate </a:t>
            </a:r>
            <a:r>
              <a:rPr sz="955" dirty="0">
                <a:latin typeface="Arial"/>
                <a:cs typeface="Arial"/>
              </a:rPr>
              <a:t>gait </a:t>
            </a:r>
            <a:r>
              <a:rPr sz="955" spc="-5" dirty="0">
                <a:latin typeface="Arial"/>
                <a:cs typeface="Arial"/>
              </a:rPr>
              <a:t>and </a:t>
            </a:r>
            <a:r>
              <a:rPr sz="955" dirty="0">
                <a:latin typeface="Arial"/>
                <a:cs typeface="Arial"/>
              </a:rPr>
              <a:t>use </a:t>
            </a:r>
            <a:r>
              <a:rPr sz="955" spc="-5" dirty="0">
                <a:latin typeface="Arial"/>
                <a:cs typeface="Arial"/>
              </a:rPr>
              <a:t>of aids </a:t>
            </a:r>
            <a:r>
              <a:rPr sz="955" dirty="0">
                <a:latin typeface="Arial"/>
                <a:cs typeface="Arial"/>
              </a:rPr>
              <a:t>if difficulty or</a:t>
            </a:r>
            <a:r>
              <a:rPr lang="en-US" sz="955" dirty="0">
                <a:latin typeface="Arial"/>
                <a:cs typeface="Arial"/>
              </a:rPr>
              <a:t> </a:t>
            </a:r>
            <a:r>
              <a:rPr sz="955" spc="-5" dirty="0">
                <a:latin typeface="Arial"/>
                <a:cs typeface="Arial"/>
              </a:rPr>
              <a:t>change in</a:t>
            </a:r>
            <a:r>
              <a:rPr sz="955" spc="-18" dirty="0">
                <a:latin typeface="Arial"/>
                <a:cs typeface="Arial"/>
              </a:rPr>
              <a:t> </a:t>
            </a:r>
            <a:r>
              <a:rPr sz="955" spc="-5" dirty="0">
                <a:latin typeface="Arial"/>
                <a:cs typeface="Arial"/>
              </a:rPr>
              <a:t>walking</a:t>
            </a:r>
            <a:endParaRPr lang="en-US" sz="955" dirty="0">
              <a:latin typeface="Arial"/>
              <a:cs typeface="Arial"/>
            </a:endParaRPr>
          </a:p>
          <a:p>
            <a:pPr marL="639618" marR="178945" lvl="1" indent="-171450">
              <a:lnSpc>
                <a:spcPts val="1045"/>
              </a:lnSpc>
              <a:spcBef>
                <a:spcPts val="73"/>
              </a:spcBef>
              <a:buSzPct val="110000"/>
              <a:buFont typeface="Arial" panose="020B0604020202020204" pitchFamily="34" charset="0"/>
              <a:buChar char="•"/>
              <a:tabLst>
                <a:tab pos="175482" algn="l"/>
              </a:tabLst>
            </a:pPr>
            <a:r>
              <a:rPr sz="955" spc="-5" dirty="0">
                <a:latin typeface="Arial"/>
                <a:cs typeface="Arial"/>
              </a:rPr>
              <a:t>Is recurrence of fall</a:t>
            </a:r>
            <a:r>
              <a:rPr sz="955" spc="-14" dirty="0">
                <a:latin typeface="Arial"/>
                <a:cs typeface="Arial"/>
              </a:rPr>
              <a:t> </a:t>
            </a:r>
            <a:r>
              <a:rPr sz="955" spc="-5" dirty="0">
                <a:latin typeface="Arial"/>
                <a:cs typeface="Arial"/>
              </a:rPr>
              <a:t>likely?</a:t>
            </a:r>
            <a:endParaRPr sz="955" dirty="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254402" y="3750463"/>
            <a:ext cx="1607487" cy="60405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55" name="object 55"/>
          <p:cNvSpPr/>
          <p:nvPr/>
        </p:nvSpPr>
        <p:spPr>
          <a:xfrm>
            <a:off x="3254402" y="3737298"/>
            <a:ext cx="1607487" cy="630382"/>
          </a:xfrm>
          <a:custGeom>
            <a:avLst/>
            <a:gdLst/>
            <a:ahLst/>
            <a:cxnLst/>
            <a:rect l="l" t="t" r="r" b="b"/>
            <a:pathLst>
              <a:path w="1334770" h="693420">
                <a:moveTo>
                  <a:pt x="1334262" y="574547"/>
                </a:moveTo>
                <a:lnTo>
                  <a:pt x="1334262" y="118109"/>
                </a:lnTo>
                <a:lnTo>
                  <a:pt x="1331976" y="99059"/>
                </a:lnTo>
                <a:lnTo>
                  <a:pt x="1312926" y="54863"/>
                </a:lnTo>
                <a:lnTo>
                  <a:pt x="1278636" y="21335"/>
                </a:lnTo>
                <a:lnTo>
                  <a:pt x="1233678" y="2285"/>
                </a:lnTo>
                <a:lnTo>
                  <a:pt x="118110" y="0"/>
                </a:lnTo>
                <a:lnTo>
                  <a:pt x="112014" y="761"/>
                </a:lnTo>
                <a:lnTo>
                  <a:pt x="64769" y="15239"/>
                </a:lnTo>
                <a:lnTo>
                  <a:pt x="28193" y="46481"/>
                </a:lnTo>
                <a:lnTo>
                  <a:pt x="5333" y="88391"/>
                </a:lnTo>
                <a:lnTo>
                  <a:pt x="0" y="118871"/>
                </a:lnTo>
                <a:lnTo>
                  <a:pt x="0" y="575309"/>
                </a:lnTo>
                <a:lnTo>
                  <a:pt x="10668" y="617981"/>
                </a:lnTo>
                <a:lnTo>
                  <a:pt x="28956" y="648461"/>
                </a:lnTo>
                <a:lnTo>
                  <a:pt x="28956" y="115061"/>
                </a:lnTo>
                <a:lnTo>
                  <a:pt x="30480" y="105155"/>
                </a:lnTo>
                <a:lnTo>
                  <a:pt x="51053" y="63245"/>
                </a:lnTo>
                <a:lnTo>
                  <a:pt x="88392" y="35813"/>
                </a:lnTo>
                <a:lnTo>
                  <a:pt x="1219200" y="28955"/>
                </a:lnTo>
                <a:lnTo>
                  <a:pt x="1229106" y="30479"/>
                </a:lnTo>
                <a:lnTo>
                  <a:pt x="1264158" y="45719"/>
                </a:lnTo>
                <a:lnTo>
                  <a:pt x="1294638" y="80009"/>
                </a:lnTo>
                <a:lnTo>
                  <a:pt x="1305306" y="115823"/>
                </a:lnTo>
                <a:lnTo>
                  <a:pt x="1305306" y="120395"/>
                </a:lnTo>
                <a:lnTo>
                  <a:pt x="1306068" y="125729"/>
                </a:lnTo>
                <a:lnTo>
                  <a:pt x="1306068" y="647699"/>
                </a:lnTo>
                <a:lnTo>
                  <a:pt x="1313688" y="637793"/>
                </a:lnTo>
                <a:lnTo>
                  <a:pt x="1319784" y="627125"/>
                </a:lnTo>
                <a:lnTo>
                  <a:pt x="1325118" y="616457"/>
                </a:lnTo>
                <a:lnTo>
                  <a:pt x="1328928" y="605027"/>
                </a:lnTo>
                <a:lnTo>
                  <a:pt x="1331976" y="592835"/>
                </a:lnTo>
                <a:lnTo>
                  <a:pt x="1334262" y="574547"/>
                </a:lnTo>
                <a:close/>
              </a:path>
              <a:path w="1334770" h="693420">
                <a:moveTo>
                  <a:pt x="1306068" y="647699"/>
                </a:moveTo>
                <a:lnTo>
                  <a:pt x="1306068" y="568451"/>
                </a:lnTo>
                <a:lnTo>
                  <a:pt x="1305306" y="573785"/>
                </a:lnTo>
                <a:lnTo>
                  <a:pt x="1305306" y="578357"/>
                </a:lnTo>
                <a:lnTo>
                  <a:pt x="1303782" y="589025"/>
                </a:lnTo>
                <a:lnTo>
                  <a:pt x="1283208" y="630173"/>
                </a:lnTo>
                <a:lnTo>
                  <a:pt x="1245870" y="657605"/>
                </a:lnTo>
                <a:lnTo>
                  <a:pt x="124968" y="665225"/>
                </a:lnTo>
                <a:lnTo>
                  <a:pt x="119634" y="664463"/>
                </a:lnTo>
                <a:lnTo>
                  <a:pt x="115062" y="664463"/>
                </a:lnTo>
                <a:lnTo>
                  <a:pt x="78486" y="653033"/>
                </a:lnTo>
                <a:lnTo>
                  <a:pt x="44958" y="621791"/>
                </a:lnTo>
                <a:lnTo>
                  <a:pt x="28956" y="577595"/>
                </a:lnTo>
                <a:lnTo>
                  <a:pt x="28956" y="648461"/>
                </a:lnTo>
                <a:lnTo>
                  <a:pt x="66294" y="678941"/>
                </a:lnTo>
                <a:lnTo>
                  <a:pt x="118110" y="693324"/>
                </a:lnTo>
                <a:lnTo>
                  <a:pt x="1216152" y="693419"/>
                </a:lnTo>
                <a:lnTo>
                  <a:pt x="1223010" y="692657"/>
                </a:lnTo>
                <a:lnTo>
                  <a:pt x="1269492" y="678179"/>
                </a:lnTo>
                <a:lnTo>
                  <a:pt x="1298448" y="656081"/>
                </a:lnTo>
                <a:lnTo>
                  <a:pt x="1306068" y="64769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56" name="object 56"/>
          <p:cNvSpPr txBox="1"/>
          <p:nvPr/>
        </p:nvSpPr>
        <p:spPr>
          <a:xfrm>
            <a:off x="3352423" y="3834513"/>
            <a:ext cx="1406932" cy="440680"/>
          </a:xfrm>
          <a:prstGeom prst="rect">
            <a:avLst/>
          </a:prstGeom>
        </p:spPr>
        <p:txBody>
          <a:bodyPr vert="horz" wrap="square" lIns="0" tIns="17318" rIns="0" bIns="0" rtlCol="0">
            <a:spAutoFit/>
          </a:bodyPr>
          <a:lstStyle/>
          <a:p>
            <a:pPr marL="11545" marR="4618" indent="19049">
              <a:lnSpc>
                <a:spcPct val="95800"/>
              </a:lnSpc>
              <a:spcBef>
                <a:spcPts val="136"/>
              </a:spcBef>
            </a:pPr>
            <a:r>
              <a:rPr sz="955" b="1" spc="-5" dirty="0">
                <a:latin typeface="Arial"/>
                <a:cs typeface="Arial"/>
              </a:rPr>
              <a:t>Evaluate Gait:  </a:t>
            </a:r>
            <a:r>
              <a:rPr sz="955" spc="-5" dirty="0">
                <a:latin typeface="Arial"/>
                <a:cs typeface="Arial"/>
              </a:rPr>
              <a:t>Abnormalities noted?</a:t>
            </a:r>
            <a:r>
              <a:rPr sz="955" spc="-63" dirty="0">
                <a:latin typeface="Arial"/>
                <a:cs typeface="Arial"/>
              </a:rPr>
              <a:t> </a:t>
            </a:r>
            <a:r>
              <a:rPr sz="955" spc="-5" dirty="0">
                <a:latin typeface="Arial"/>
                <a:cs typeface="Arial"/>
              </a:rPr>
              <a:t>Yes/No</a:t>
            </a:r>
            <a:endParaRPr sz="955" dirty="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959626" y="3749078"/>
            <a:ext cx="1440180" cy="5798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58" name="object 58"/>
          <p:cNvSpPr/>
          <p:nvPr/>
        </p:nvSpPr>
        <p:spPr>
          <a:xfrm>
            <a:off x="946466" y="3735913"/>
            <a:ext cx="1466850" cy="606136"/>
          </a:xfrm>
          <a:custGeom>
            <a:avLst/>
            <a:gdLst/>
            <a:ahLst/>
            <a:cxnLst/>
            <a:rect l="l" t="t" r="r" b="b"/>
            <a:pathLst>
              <a:path w="1613535" h="666750">
                <a:moveTo>
                  <a:pt x="1613154" y="545592"/>
                </a:moveTo>
                <a:lnTo>
                  <a:pt x="1613154" y="120396"/>
                </a:lnTo>
                <a:lnTo>
                  <a:pt x="1612392" y="108204"/>
                </a:lnTo>
                <a:lnTo>
                  <a:pt x="1598676" y="62484"/>
                </a:lnTo>
                <a:lnTo>
                  <a:pt x="1568958" y="27432"/>
                </a:lnTo>
                <a:lnTo>
                  <a:pt x="1527810" y="5334"/>
                </a:lnTo>
                <a:lnTo>
                  <a:pt x="120396" y="0"/>
                </a:lnTo>
                <a:lnTo>
                  <a:pt x="108204" y="762"/>
                </a:lnTo>
                <a:lnTo>
                  <a:pt x="62483" y="15240"/>
                </a:lnTo>
                <a:lnTo>
                  <a:pt x="27431" y="44958"/>
                </a:lnTo>
                <a:lnTo>
                  <a:pt x="5333" y="86106"/>
                </a:lnTo>
                <a:lnTo>
                  <a:pt x="0" y="121158"/>
                </a:lnTo>
                <a:lnTo>
                  <a:pt x="0" y="546354"/>
                </a:lnTo>
                <a:lnTo>
                  <a:pt x="9906" y="593598"/>
                </a:lnTo>
                <a:lnTo>
                  <a:pt x="28956" y="624154"/>
                </a:lnTo>
                <a:lnTo>
                  <a:pt x="28956" y="121158"/>
                </a:lnTo>
                <a:lnTo>
                  <a:pt x="29718" y="110490"/>
                </a:lnTo>
                <a:lnTo>
                  <a:pt x="44957" y="68580"/>
                </a:lnTo>
                <a:lnTo>
                  <a:pt x="77724" y="39624"/>
                </a:lnTo>
                <a:lnTo>
                  <a:pt x="120396" y="29073"/>
                </a:lnTo>
                <a:lnTo>
                  <a:pt x="1493520" y="29014"/>
                </a:lnTo>
                <a:lnTo>
                  <a:pt x="1502664" y="29718"/>
                </a:lnTo>
                <a:lnTo>
                  <a:pt x="1544574" y="44958"/>
                </a:lnTo>
                <a:lnTo>
                  <a:pt x="1573530" y="77724"/>
                </a:lnTo>
                <a:lnTo>
                  <a:pt x="1584960" y="121920"/>
                </a:lnTo>
                <a:lnTo>
                  <a:pt x="1584960" y="622706"/>
                </a:lnTo>
                <a:lnTo>
                  <a:pt x="1593342" y="612648"/>
                </a:lnTo>
                <a:lnTo>
                  <a:pt x="1610868" y="569214"/>
                </a:lnTo>
                <a:lnTo>
                  <a:pt x="1612392" y="557784"/>
                </a:lnTo>
                <a:lnTo>
                  <a:pt x="1613154" y="545592"/>
                </a:lnTo>
                <a:close/>
              </a:path>
              <a:path w="1613535" h="666750">
                <a:moveTo>
                  <a:pt x="1584960" y="622706"/>
                </a:moveTo>
                <a:lnTo>
                  <a:pt x="1584960" y="545592"/>
                </a:lnTo>
                <a:lnTo>
                  <a:pt x="1584198" y="556260"/>
                </a:lnTo>
                <a:lnTo>
                  <a:pt x="1582674" y="565404"/>
                </a:lnTo>
                <a:lnTo>
                  <a:pt x="1562862" y="605028"/>
                </a:lnTo>
                <a:lnTo>
                  <a:pt x="1527810" y="630936"/>
                </a:lnTo>
                <a:lnTo>
                  <a:pt x="1501139" y="637794"/>
                </a:lnTo>
                <a:lnTo>
                  <a:pt x="120396" y="637739"/>
                </a:lnTo>
                <a:lnTo>
                  <a:pt x="76200" y="626364"/>
                </a:lnTo>
                <a:lnTo>
                  <a:pt x="44196" y="596646"/>
                </a:lnTo>
                <a:lnTo>
                  <a:pt x="28956" y="554736"/>
                </a:lnTo>
                <a:lnTo>
                  <a:pt x="28956" y="624154"/>
                </a:lnTo>
                <a:lnTo>
                  <a:pt x="64008" y="652272"/>
                </a:lnTo>
                <a:lnTo>
                  <a:pt x="108966" y="665988"/>
                </a:lnTo>
                <a:lnTo>
                  <a:pt x="1493520" y="666750"/>
                </a:lnTo>
                <a:lnTo>
                  <a:pt x="1505712" y="665988"/>
                </a:lnTo>
                <a:lnTo>
                  <a:pt x="1550670" y="651510"/>
                </a:lnTo>
                <a:lnTo>
                  <a:pt x="1578102" y="630936"/>
                </a:lnTo>
                <a:lnTo>
                  <a:pt x="1584960" y="62270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59" name="object 59"/>
          <p:cNvSpPr txBox="1"/>
          <p:nvPr/>
        </p:nvSpPr>
        <p:spPr>
          <a:xfrm>
            <a:off x="1013235" y="3875929"/>
            <a:ext cx="1327033" cy="299616"/>
          </a:xfrm>
          <a:prstGeom prst="rect">
            <a:avLst/>
          </a:prstGeom>
        </p:spPr>
        <p:txBody>
          <a:bodyPr vert="horz" wrap="square" lIns="0" tIns="17318" rIns="0" bIns="0" rtlCol="0">
            <a:spAutoFit/>
          </a:bodyPr>
          <a:lstStyle/>
          <a:p>
            <a:pPr marL="11545" marR="4618">
              <a:lnSpc>
                <a:spcPct val="95800"/>
              </a:lnSpc>
              <a:spcBef>
                <a:spcPts val="136"/>
              </a:spcBef>
            </a:pPr>
            <a:r>
              <a:rPr sz="955" spc="-5" dirty="0">
                <a:latin typeface="Arial"/>
                <a:cs typeface="Arial"/>
              </a:rPr>
              <a:t>Single fall </a:t>
            </a:r>
            <a:r>
              <a:rPr sz="955" spc="-5" dirty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sz="955" dirty="0">
                <a:solidFill>
                  <a:srgbClr val="FF0000"/>
                </a:solidFill>
                <a:latin typeface="Arial"/>
                <a:cs typeface="Arial"/>
              </a:rPr>
              <a:t>past  </a:t>
            </a:r>
            <a:r>
              <a:rPr sz="955" spc="-5" dirty="0">
                <a:solidFill>
                  <a:srgbClr val="FF0000"/>
                </a:solidFill>
                <a:latin typeface="Arial"/>
                <a:cs typeface="Arial"/>
              </a:rPr>
              <a:t>year </a:t>
            </a:r>
            <a:r>
              <a:rPr sz="955" spc="-5" dirty="0">
                <a:latin typeface="Arial"/>
                <a:cs typeface="Arial"/>
              </a:rPr>
              <a:t>or several near  falls</a:t>
            </a:r>
            <a:r>
              <a:rPr sz="955" b="1" spc="-5" dirty="0">
                <a:latin typeface="Arial"/>
                <a:cs typeface="Arial"/>
              </a:rPr>
              <a:t>?</a:t>
            </a:r>
            <a:endParaRPr sz="955" dirty="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6642049" y="2640126"/>
            <a:ext cx="4571212" cy="824469"/>
          </a:xfrm>
          <a:custGeom>
            <a:avLst/>
            <a:gdLst/>
            <a:ahLst/>
            <a:cxnLst/>
            <a:rect l="l" t="t" r="r" b="b"/>
            <a:pathLst>
              <a:path w="3333750" h="994410">
                <a:moveTo>
                  <a:pt x="2895" y="6096"/>
                </a:moveTo>
                <a:lnTo>
                  <a:pt x="2895" y="3048"/>
                </a:lnTo>
                <a:lnTo>
                  <a:pt x="0" y="6096"/>
                </a:lnTo>
                <a:lnTo>
                  <a:pt x="2895" y="6096"/>
                </a:lnTo>
                <a:close/>
              </a:path>
              <a:path w="3333750" h="994410">
                <a:moveTo>
                  <a:pt x="2895" y="991362"/>
                </a:moveTo>
                <a:lnTo>
                  <a:pt x="2895" y="988314"/>
                </a:lnTo>
                <a:lnTo>
                  <a:pt x="0" y="988314"/>
                </a:lnTo>
                <a:lnTo>
                  <a:pt x="2895" y="991362"/>
                </a:lnTo>
                <a:close/>
              </a:path>
              <a:path w="3333750" h="994410">
                <a:moveTo>
                  <a:pt x="7023" y="988314"/>
                </a:moveTo>
                <a:lnTo>
                  <a:pt x="7023" y="6096"/>
                </a:lnTo>
                <a:lnTo>
                  <a:pt x="2895" y="6096"/>
                </a:lnTo>
                <a:lnTo>
                  <a:pt x="2895" y="988314"/>
                </a:lnTo>
                <a:lnTo>
                  <a:pt x="7023" y="988314"/>
                </a:lnTo>
                <a:close/>
              </a:path>
              <a:path w="3333750" h="994410">
                <a:moveTo>
                  <a:pt x="3333610" y="993647"/>
                </a:moveTo>
                <a:lnTo>
                  <a:pt x="3333610" y="1523"/>
                </a:lnTo>
                <a:lnTo>
                  <a:pt x="3332886" y="0"/>
                </a:lnTo>
                <a:lnTo>
                  <a:pt x="8470" y="0"/>
                </a:lnTo>
                <a:lnTo>
                  <a:pt x="7023" y="1524"/>
                </a:lnTo>
                <a:lnTo>
                  <a:pt x="7023" y="6096"/>
                </a:lnTo>
                <a:lnTo>
                  <a:pt x="3327666" y="6095"/>
                </a:lnTo>
                <a:lnTo>
                  <a:pt x="3327666" y="3047"/>
                </a:lnTo>
                <a:lnTo>
                  <a:pt x="3330562" y="6095"/>
                </a:lnTo>
                <a:lnTo>
                  <a:pt x="3330562" y="994410"/>
                </a:lnTo>
                <a:lnTo>
                  <a:pt x="3332886" y="994410"/>
                </a:lnTo>
                <a:lnTo>
                  <a:pt x="3333610" y="993647"/>
                </a:lnTo>
                <a:close/>
              </a:path>
              <a:path w="3333750" h="994410">
                <a:moveTo>
                  <a:pt x="3330562" y="988313"/>
                </a:moveTo>
                <a:lnTo>
                  <a:pt x="7023" y="988314"/>
                </a:lnTo>
                <a:lnTo>
                  <a:pt x="7023" y="993648"/>
                </a:lnTo>
                <a:lnTo>
                  <a:pt x="8470" y="994410"/>
                </a:lnTo>
                <a:lnTo>
                  <a:pt x="3327666" y="994410"/>
                </a:lnTo>
                <a:lnTo>
                  <a:pt x="3327666" y="991361"/>
                </a:lnTo>
                <a:lnTo>
                  <a:pt x="3330562" y="988313"/>
                </a:lnTo>
                <a:close/>
              </a:path>
              <a:path w="3333750" h="994410">
                <a:moveTo>
                  <a:pt x="3330562" y="6095"/>
                </a:moveTo>
                <a:lnTo>
                  <a:pt x="3327666" y="3047"/>
                </a:lnTo>
                <a:lnTo>
                  <a:pt x="3327666" y="6095"/>
                </a:lnTo>
                <a:lnTo>
                  <a:pt x="3330562" y="6095"/>
                </a:lnTo>
                <a:close/>
              </a:path>
              <a:path w="3333750" h="994410">
                <a:moveTo>
                  <a:pt x="3330562" y="988313"/>
                </a:moveTo>
                <a:lnTo>
                  <a:pt x="3330562" y="6095"/>
                </a:lnTo>
                <a:lnTo>
                  <a:pt x="3327666" y="6095"/>
                </a:lnTo>
                <a:lnTo>
                  <a:pt x="3327666" y="988313"/>
                </a:lnTo>
                <a:lnTo>
                  <a:pt x="3330562" y="988313"/>
                </a:lnTo>
                <a:close/>
              </a:path>
              <a:path w="3333750" h="994410">
                <a:moveTo>
                  <a:pt x="3330562" y="994410"/>
                </a:moveTo>
                <a:lnTo>
                  <a:pt x="3330562" y="988313"/>
                </a:lnTo>
                <a:lnTo>
                  <a:pt x="3327666" y="991361"/>
                </a:lnTo>
                <a:lnTo>
                  <a:pt x="3327666" y="994410"/>
                </a:lnTo>
                <a:lnTo>
                  <a:pt x="3330562" y="99441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59529D8-C128-4936-837B-F5DD5A5B6A0D}"/>
              </a:ext>
            </a:extLst>
          </p:cNvPr>
          <p:cNvSpPr/>
          <p:nvPr/>
        </p:nvSpPr>
        <p:spPr>
          <a:xfrm>
            <a:off x="6642050" y="2646493"/>
            <a:ext cx="4571211" cy="8160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27"/>
          </a:p>
        </p:txBody>
      </p:sp>
      <p:sp>
        <p:nvSpPr>
          <p:cNvPr id="72" name="object 72"/>
          <p:cNvSpPr txBox="1"/>
          <p:nvPr/>
        </p:nvSpPr>
        <p:spPr>
          <a:xfrm>
            <a:off x="6641261" y="2732130"/>
            <a:ext cx="4727859" cy="675010"/>
          </a:xfrm>
          <a:prstGeom prst="rect">
            <a:avLst/>
          </a:prstGeom>
        </p:spPr>
        <p:txBody>
          <a:bodyPr vert="horz" wrap="square" lIns="0" tIns="20782" rIns="0" bIns="0" rtlCol="0">
            <a:spAutoFit/>
          </a:bodyPr>
          <a:lstStyle/>
          <a:p>
            <a:pPr marL="261491" marR="135075" indent="-163937">
              <a:lnSpc>
                <a:spcPts val="1045"/>
              </a:lnSpc>
              <a:spcBef>
                <a:spcPts val="164"/>
              </a:spcBef>
              <a:buFont typeface="Arial"/>
              <a:buAutoNum type="alphaLcPeriod"/>
              <a:tabLst>
                <a:tab pos="262068" algn="l"/>
              </a:tabLst>
            </a:pPr>
            <a:r>
              <a:rPr sz="1091" b="1" spc="-5" dirty="0">
                <a:latin typeface="Arial"/>
                <a:cs typeface="Arial"/>
              </a:rPr>
              <a:t>P</a:t>
            </a:r>
            <a:r>
              <a:rPr sz="1091" spc="-5" dirty="0">
                <a:latin typeface="Arial"/>
                <a:cs typeface="Arial"/>
              </a:rPr>
              <a:t>ostural hypotension- </a:t>
            </a:r>
            <a:r>
              <a:rPr sz="1091" dirty="0">
                <a:latin typeface="Arial"/>
                <a:cs typeface="Arial"/>
              </a:rPr>
              <a:t>• </a:t>
            </a:r>
            <a:r>
              <a:rPr sz="1091" spc="-5" dirty="0">
                <a:latin typeface="Arial"/>
                <a:cs typeface="Arial"/>
              </a:rPr>
              <a:t>suggest lying and standing  </a:t>
            </a:r>
            <a:r>
              <a:rPr sz="1091" dirty="0">
                <a:latin typeface="Arial"/>
                <a:cs typeface="Arial"/>
              </a:rPr>
              <a:t>BP </a:t>
            </a:r>
            <a:r>
              <a:rPr sz="1091" spc="-5" dirty="0">
                <a:latin typeface="Arial"/>
                <a:cs typeface="Arial"/>
              </a:rPr>
              <a:t>See</a:t>
            </a:r>
            <a:r>
              <a:rPr sz="1091" spc="-5" dirty="0">
                <a:solidFill>
                  <a:srgbClr val="344EA1"/>
                </a:solidFill>
                <a:latin typeface="Arial"/>
                <a:cs typeface="Arial"/>
              </a:rPr>
              <a:t> </a:t>
            </a:r>
            <a:r>
              <a:rPr sz="1091" u="sng" spc="-5" dirty="0">
                <a:solidFill>
                  <a:srgbClr val="344EA1"/>
                </a:solidFill>
                <a:uFill>
                  <a:solidFill>
                    <a:srgbClr val="344EA1"/>
                  </a:solidFill>
                </a:uFill>
                <a:latin typeface="Arial"/>
                <a:cs typeface="Arial"/>
                <a:hlinkClick r:id="rId14"/>
              </a:rPr>
              <a:t>www.posturalhypotension.ca</a:t>
            </a:r>
            <a:endParaRPr sz="1091" dirty="0">
              <a:latin typeface="Arial"/>
              <a:cs typeface="Arial"/>
            </a:endParaRPr>
          </a:p>
          <a:p>
            <a:pPr marL="261491" marR="178945" indent="-163937">
              <a:lnSpc>
                <a:spcPts val="1045"/>
              </a:lnSpc>
              <a:spcBef>
                <a:spcPts val="5"/>
              </a:spcBef>
              <a:buFont typeface="Arial"/>
              <a:buAutoNum type="alphaLcPeriod"/>
              <a:tabLst>
                <a:tab pos="262068" algn="l"/>
              </a:tabLst>
            </a:pPr>
            <a:r>
              <a:rPr sz="1091" b="1" spc="-5" dirty="0">
                <a:latin typeface="Arial"/>
                <a:cs typeface="Arial"/>
              </a:rPr>
              <a:t>Pills/medication: </a:t>
            </a:r>
            <a:r>
              <a:rPr sz="1091" spc="-5" dirty="0">
                <a:latin typeface="Arial"/>
                <a:cs typeface="Arial"/>
              </a:rPr>
              <a:t>minimize meds contributing to  falls and consider pharmacy consult; optimize</a:t>
            </a:r>
            <a:r>
              <a:rPr sz="1091" spc="-14" dirty="0">
                <a:latin typeface="Arial"/>
                <a:cs typeface="Arial"/>
              </a:rPr>
              <a:t> </a:t>
            </a:r>
            <a:r>
              <a:rPr sz="1091" spc="-5" dirty="0">
                <a:latin typeface="Arial"/>
                <a:cs typeface="Arial"/>
              </a:rPr>
              <a:t>pain</a:t>
            </a:r>
            <a:r>
              <a:rPr lang="en-US" sz="1091" dirty="0">
                <a:latin typeface="Arial"/>
                <a:cs typeface="Arial"/>
              </a:rPr>
              <a:t> </a:t>
            </a:r>
            <a:r>
              <a:rPr sz="1091" spc="-5" dirty="0">
                <a:latin typeface="Arial"/>
                <a:cs typeface="Arial"/>
              </a:rPr>
              <a:t>management</a:t>
            </a:r>
            <a:endParaRPr sz="1091" dirty="0">
              <a:latin typeface="Arial"/>
              <a:cs typeface="Arial"/>
            </a:endParaRPr>
          </a:p>
          <a:p>
            <a:pPr marL="261491" indent="-163937">
              <a:lnSpc>
                <a:spcPts val="1068"/>
              </a:lnSpc>
              <a:buFont typeface="Arial"/>
              <a:buAutoNum type="alphaLcPeriod" startAt="3"/>
              <a:tabLst>
                <a:tab pos="262068" algn="l"/>
              </a:tabLst>
            </a:pPr>
            <a:r>
              <a:rPr sz="1091" b="1" spc="-5" dirty="0">
                <a:latin typeface="Arial"/>
                <a:cs typeface="Arial"/>
              </a:rPr>
              <a:t>Pain, </a:t>
            </a:r>
            <a:r>
              <a:rPr sz="1091" spc="-5" dirty="0">
                <a:latin typeface="Arial"/>
                <a:cs typeface="Arial"/>
              </a:rPr>
              <a:t>gait, balance, mobility and muscle strength </a:t>
            </a:r>
            <a:r>
              <a:rPr sz="1091" spc="-5" dirty="0">
                <a:highlight>
                  <a:srgbClr val="FFFF00"/>
                </a:highlight>
                <a:latin typeface="Arial"/>
                <a:cs typeface="Arial"/>
              </a:rPr>
              <a:t>(</a:t>
            </a:r>
            <a:r>
              <a:rPr sz="1091" spc="-5" dirty="0" err="1">
                <a:highlight>
                  <a:srgbClr val="FFFF00"/>
                </a:highlight>
                <a:latin typeface="Arial"/>
                <a:cs typeface="Arial"/>
              </a:rPr>
              <a:t>ie</a:t>
            </a:r>
            <a:r>
              <a:rPr lang="en-US" sz="1091" spc="-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endParaRPr sz="1091" dirty="0">
              <a:highlight>
                <a:srgbClr val="FFFF00"/>
              </a:highlight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1106800" y="149120"/>
            <a:ext cx="831989" cy="78639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6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7A5B8B90-4053-4FB1-9CFB-BF94FF5BDF51}"/>
              </a:ext>
            </a:extLst>
          </p:cNvPr>
          <p:cNvCxnSpPr>
            <a:cxnSpLocks/>
          </p:cNvCxnSpPr>
          <p:nvPr/>
        </p:nvCxnSpPr>
        <p:spPr>
          <a:xfrm>
            <a:off x="9678870" y="4930826"/>
            <a:ext cx="0" cy="479374"/>
          </a:xfrm>
          <a:prstGeom prst="straightConnector1">
            <a:avLst/>
          </a:prstGeom>
          <a:ln w="76200">
            <a:solidFill>
              <a:srgbClr val="FF99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AE4AEAE-1958-4E10-A93D-59B9A2083E9B}"/>
              </a:ext>
            </a:extLst>
          </p:cNvPr>
          <p:cNvCxnSpPr>
            <a:cxnSpLocks/>
          </p:cNvCxnSpPr>
          <p:nvPr/>
        </p:nvCxnSpPr>
        <p:spPr>
          <a:xfrm flipH="1">
            <a:off x="5041749" y="4453220"/>
            <a:ext cx="1425436" cy="584823"/>
          </a:xfrm>
          <a:prstGeom prst="straightConnector1">
            <a:avLst/>
          </a:prstGeom>
          <a:ln w="76200">
            <a:solidFill>
              <a:srgbClr val="FF99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34022A3B-FC71-46FF-BA55-B2D041402456}"/>
              </a:ext>
            </a:extLst>
          </p:cNvPr>
          <p:cNvCxnSpPr>
            <a:cxnSpLocks/>
          </p:cNvCxnSpPr>
          <p:nvPr/>
        </p:nvCxnSpPr>
        <p:spPr>
          <a:xfrm flipH="1" flipV="1">
            <a:off x="5152548" y="5866546"/>
            <a:ext cx="1805688" cy="85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3CD37DAB-FAE0-457C-A572-2962483E8A12}"/>
              </a:ext>
            </a:extLst>
          </p:cNvPr>
          <p:cNvCxnSpPr>
            <a:cxnSpLocks/>
          </p:cNvCxnSpPr>
          <p:nvPr/>
        </p:nvCxnSpPr>
        <p:spPr>
          <a:xfrm>
            <a:off x="2342631" y="2119874"/>
            <a:ext cx="0" cy="311727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47A4772C-6D3E-435D-9EFE-0CB0153B2D10}"/>
              </a:ext>
            </a:extLst>
          </p:cNvPr>
          <p:cNvCxnSpPr>
            <a:cxnSpLocks/>
          </p:cNvCxnSpPr>
          <p:nvPr/>
        </p:nvCxnSpPr>
        <p:spPr>
          <a:xfrm>
            <a:off x="1700902" y="3279404"/>
            <a:ext cx="0" cy="414386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7346EC49-2268-4A5D-BB68-141374A9ECFA}"/>
              </a:ext>
            </a:extLst>
          </p:cNvPr>
          <p:cNvCxnSpPr>
            <a:cxnSpLocks/>
          </p:cNvCxnSpPr>
          <p:nvPr/>
        </p:nvCxnSpPr>
        <p:spPr>
          <a:xfrm>
            <a:off x="1700902" y="4333114"/>
            <a:ext cx="0" cy="59714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56357613-4D8D-4E37-A135-E9B2B3912120}"/>
              </a:ext>
            </a:extLst>
          </p:cNvPr>
          <p:cNvCxnSpPr>
            <a:cxnSpLocks/>
          </p:cNvCxnSpPr>
          <p:nvPr/>
        </p:nvCxnSpPr>
        <p:spPr>
          <a:xfrm>
            <a:off x="3835715" y="4367680"/>
            <a:ext cx="0" cy="562582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43C7368D-B009-40B2-AED0-811CF6455040}"/>
              </a:ext>
            </a:extLst>
          </p:cNvPr>
          <p:cNvCxnSpPr>
            <a:cxnSpLocks/>
          </p:cNvCxnSpPr>
          <p:nvPr/>
        </p:nvCxnSpPr>
        <p:spPr>
          <a:xfrm>
            <a:off x="2393876" y="4057802"/>
            <a:ext cx="766430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AB03C2D0-F7C1-4994-BFF1-CC9669330853}"/>
              </a:ext>
            </a:extLst>
          </p:cNvPr>
          <p:cNvCxnSpPr>
            <a:cxnSpLocks/>
          </p:cNvCxnSpPr>
          <p:nvPr/>
        </p:nvCxnSpPr>
        <p:spPr>
          <a:xfrm>
            <a:off x="4861888" y="4057802"/>
            <a:ext cx="1414619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DA7567B9-5BC7-4471-803F-541D42205333}"/>
              </a:ext>
            </a:extLst>
          </p:cNvPr>
          <p:cNvCxnSpPr>
            <a:cxnSpLocks/>
          </p:cNvCxnSpPr>
          <p:nvPr/>
        </p:nvCxnSpPr>
        <p:spPr>
          <a:xfrm>
            <a:off x="4594257" y="2893335"/>
            <a:ext cx="1414619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0" name="Slide Number Placeholder 3">
            <a:extLst>
              <a:ext uri="{FF2B5EF4-FFF2-40B4-BE49-F238E27FC236}">
                <a16:creationId xmlns:a16="http://schemas.microsoft.com/office/drawing/2014/main" id="{B2409981-3D31-4F88-8439-112CBC739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1846" y="6365000"/>
            <a:ext cx="685800" cy="5937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46F4A9B9-BBB5-41F1-B8BA-A8692905374F}" type="slidenum">
              <a:rPr lang="en-CA" altLang="en-US" sz="2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55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2" name="object 42">
            <a:extLst>
              <a:ext uri="{FF2B5EF4-FFF2-40B4-BE49-F238E27FC236}">
                <a16:creationId xmlns:a16="http://schemas.microsoft.com/office/drawing/2014/main" id="{F18414AD-26DD-43F6-A389-863B220815C4}"/>
              </a:ext>
            </a:extLst>
          </p:cNvPr>
          <p:cNvSpPr/>
          <p:nvPr/>
        </p:nvSpPr>
        <p:spPr>
          <a:xfrm>
            <a:off x="304186" y="228371"/>
            <a:ext cx="240926" cy="81803"/>
          </a:xfrm>
          <a:custGeom>
            <a:avLst/>
            <a:gdLst/>
            <a:ahLst/>
            <a:cxnLst/>
            <a:rect l="l" t="t" r="r" b="b"/>
            <a:pathLst>
              <a:path w="273050" h="92709">
                <a:moveTo>
                  <a:pt x="0" y="92455"/>
                </a:moveTo>
                <a:lnTo>
                  <a:pt x="273050" y="92455"/>
                </a:lnTo>
                <a:lnTo>
                  <a:pt x="273050" y="0"/>
                </a:lnTo>
                <a:lnTo>
                  <a:pt x="0" y="0"/>
                </a:lnTo>
                <a:lnTo>
                  <a:pt x="0" y="92455"/>
                </a:lnTo>
                <a:close/>
              </a:path>
            </a:pathLst>
          </a:custGeom>
          <a:solidFill>
            <a:srgbClr val="E1EDD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3" name="object 43">
            <a:extLst>
              <a:ext uri="{FF2B5EF4-FFF2-40B4-BE49-F238E27FC236}">
                <a16:creationId xmlns:a16="http://schemas.microsoft.com/office/drawing/2014/main" id="{6A0C687C-39B1-4904-A970-B5362D4AAA37}"/>
              </a:ext>
            </a:extLst>
          </p:cNvPr>
          <p:cNvSpPr/>
          <p:nvPr/>
        </p:nvSpPr>
        <p:spPr>
          <a:xfrm>
            <a:off x="304186" y="228371"/>
            <a:ext cx="240926" cy="81803"/>
          </a:xfrm>
          <a:custGeom>
            <a:avLst/>
            <a:gdLst/>
            <a:ahLst/>
            <a:cxnLst/>
            <a:rect l="l" t="t" r="r" b="b"/>
            <a:pathLst>
              <a:path w="273050" h="92709">
                <a:moveTo>
                  <a:pt x="0" y="92455"/>
                </a:moveTo>
                <a:lnTo>
                  <a:pt x="273050" y="92455"/>
                </a:lnTo>
                <a:lnTo>
                  <a:pt x="273050" y="0"/>
                </a:lnTo>
                <a:lnTo>
                  <a:pt x="0" y="0"/>
                </a:lnTo>
                <a:lnTo>
                  <a:pt x="0" y="92455"/>
                </a:lnTo>
                <a:close/>
              </a:path>
            </a:pathLst>
          </a:custGeom>
          <a:ln w="1270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4" name="object 44">
            <a:extLst>
              <a:ext uri="{FF2B5EF4-FFF2-40B4-BE49-F238E27FC236}">
                <a16:creationId xmlns:a16="http://schemas.microsoft.com/office/drawing/2014/main" id="{0878F3DD-68D9-4C34-93B3-653A79786158}"/>
              </a:ext>
            </a:extLst>
          </p:cNvPr>
          <p:cNvSpPr/>
          <p:nvPr/>
        </p:nvSpPr>
        <p:spPr>
          <a:xfrm>
            <a:off x="304186" y="359883"/>
            <a:ext cx="240926" cy="81803"/>
          </a:xfrm>
          <a:custGeom>
            <a:avLst/>
            <a:gdLst/>
            <a:ahLst/>
            <a:cxnLst/>
            <a:rect l="l" t="t" r="r" b="b"/>
            <a:pathLst>
              <a:path w="273050" h="92709">
                <a:moveTo>
                  <a:pt x="0" y="92455"/>
                </a:moveTo>
                <a:lnTo>
                  <a:pt x="273050" y="92455"/>
                </a:lnTo>
                <a:lnTo>
                  <a:pt x="273050" y="0"/>
                </a:lnTo>
                <a:lnTo>
                  <a:pt x="0" y="0"/>
                </a:lnTo>
                <a:lnTo>
                  <a:pt x="0" y="92455"/>
                </a:lnTo>
                <a:close/>
              </a:path>
            </a:pathLst>
          </a:custGeom>
          <a:solidFill>
            <a:srgbClr val="FFF1D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5" name="object 45">
            <a:extLst>
              <a:ext uri="{FF2B5EF4-FFF2-40B4-BE49-F238E27FC236}">
                <a16:creationId xmlns:a16="http://schemas.microsoft.com/office/drawing/2014/main" id="{E0F4B2D3-3354-4CB0-A20D-87B3F0B2AE55}"/>
              </a:ext>
            </a:extLst>
          </p:cNvPr>
          <p:cNvSpPr/>
          <p:nvPr/>
        </p:nvSpPr>
        <p:spPr>
          <a:xfrm>
            <a:off x="304186" y="359883"/>
            <a:ext cx="240926" cy="81803"/>
          </a:xfrm>
          <a:custGeom>
            <a:avLst/>
            <a:gdLst/>
            <a:ahLst/>
            <a:cxnLst/>
            <a:rect l="l" t="t" r="r" b="b"/>
            <a:pathLst>
              <a:path w="273050" h="92709">
                <a:moveTo>
                  <a:pt x="0" y="92455"/>
                </a:moveTo>
                <a:lnTo>
                  <a:pt x="273050" y="92455"/>
                </a:lnTo>
                <a:lnTo>
                  <a:pt x="273050" y="0"/>
                </a:lnTo>
                <a:lnTo>
                  <a:pt x="0" y="0"/>
                </a:lnTo>
                <a:lnTo>
                  <a:pt x="0" y="92455"/>
                </a:lnTo>
                <a:close/>
              </a:path>
            </a:pathLst>
          </a:custGeom>
          <a:ln w="12700">
            <a:solidFill>
              <a:srgbClr val="FDB913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6" name="object 46">
            <a:extLst>
              <a:ext uri="{FF2B5EF4-FFF2-40B4-BE49-F238E27FC236}">
                <a16:creationId xmlns:a16="http://schemas.microsoft.com/office/drawing/2014/main" id="{029389DA-9C1C-4966-AF95-4CD799D621D0}"/>
              </a:ext>
            </a:extLst>
          </p:cNvPr>
          <p:cNvSpPr/>
          <p:nvPr/>
        </p:nvSpPr>
        <p:spPr>
          <a:xfrm>
            <a:off x="304186" y="483641"/>
            <a:ext cx="240926" cy="81803"/>
          </a:xfrm>
          <a:custGeom>
            <a:avLst/>
            <a:gdLst/>
            <a:ahLst/>
            <a:cxnLst/>
            <a:rect l="l" t="t" r="r" b="b"/>
            <a:pathLst>
              <a:path w="273050" h="92709">
                <a:moveTo>
                  <a:pt x="0" y="92455"/>
                </a:moveTo>
                <a:lnTo>
                  <a:pt x="273050" y="92455"/>
                </a:lnTo>
                <a:lnTo>
                  <a:pt x="273050" y="0"/>
                </a:lnTo>
                <a:lnTo>
                  <a:pt x="0" y="0"/>
                </a:lnTo>
                <a:lnTo>
                  <a:pt x="0" y="92455"/>
                </a:lnTo>
                <a:close/>
              </a:path>
            </a:pathLst>
          </a:custGeom>
          <a:solidFill>
            <a:srgbClr val="F5DACE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7" name="object 47">
            <a:extLst>
              <a:ext uri="{FF2B5EF4-FFF2-40B4-BE49-F238E27FC236}">
                <a16:creationId xmlns:a16="http://schemas.microsoft.com/office/drawing/2014/main" id="{7D1A62EB-3020-4E68-9A03-FB1E03C66F05}"/>
              </a:ext>
            </a:extLst>
          </p:cNvPr>
          <p:cNvSpPr/>
          <p:nvPr/>
        </p:nvSpPr>
        <p:spPr>
          <a:xfrm>
            <a:off x="304186" y="483641"/>
            <a:ext cx="240926" cy="81803"/>
          </a:xfrm>
          <a:custGeom>
            <a:avLst/>
            <a:gdLst/>
            <a:ahLst/>
            <a:cxnLst/>
            <a:rect l="l" t="t" r="r" b="b"/>
            <a:pathLst>
              <a:path w="273050" h="92709">
                <a:moveTo>
                  <a:pt x="0" y="92455"/>
                </a:moveTo>
                <a:lnTo>
                  <a:pt x="273050" y="92455"/>
                </a:lnTo>
                <a:lnTo>
                  <a:pt x="273050" y="0"/>
                </a:lnTo>
                <a:lnTo>
                  <a:pt x="0" y="0"/>
                </a:lnTo>
                <a:lnTo>
                  <a:pt x="0" y="92455"/>
                </a:lnTo>
                <a:close/>
              </a:path>
            </a:pathLst>
          </a:custGeom>
          <a:ln w="127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0" name="object 48">
            <a:extLst>
              <a:ext uri="{FF2B5EF4-FFF2-40B4-BE49-F238E27FC236}">
                <a16:creationId xmlns:a16="http://schemas.microsoft.com/office/drawing/2014/main" id="{657C0243-E439-4FFE-B326-7BCD3A0F7E1C}"/>
              </a:ext>
            </a:extLst>
          </p:cNvPr>
          <p:cNvSpPr txBox="1"/>
          <p:nvPr/>
        </p:nvSpPr>
        <p:spPr>
          <a:xfrm>
            <a:off x="566269" y="179559"/>
            <a:ext cx="1896972" cy="442881"/>
          </a:xfrm>
          <a:prstGeom prst="rect">
            <a:avLst/>
          </a:prstGeom>
        </p:spPr>
        <p:txBody>
          <a:bodyPr vert="horz" wrap="square" lIns="0" tIns="34738" rIns="0" bIns="0" rtlCol="0">
            <a:spAutoFit/>
          </a:bodyPr>
          <a:lstStyle/>
          <a:p>
            <a:pPr marL="11206">
              <a:spcBef>
                <a:spcPts val="274"/>
              </a:spcBef>
            </a:pPr>
            <a:r>
              <a:rPr sz="800" spc="57" dirty="0">
                <a:latin typeface="Arial"/>
                <a:cs typeface="Arial"/>
              </a:rPr>
              <a:t>=</a:t>
            </a:r>
            <a:r>
              <a:rPr sz="800" spc="-15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Community </a:t>
            </a:r>
            <a:r>
              <a:rPr sz="800" spc="-9" dirty="0">
                <a:latin typeface="Arial"/>
                <a:cs typeface="Arial"/>
              </a:rPr>
              <a:t>Health Agencies</a:t>
            </a:r>
            <a:endParaRPr sz="800" dirty="0">
              <a:latin typeface="Arial"/>
              <a:cs typeface="Arial"/>
            </a:endParaRPr>
          </a:p>
          <a:p>
            <a:pPr marL="11206">
              <a:spcBef>
                <a:spcPts val="190"/>
              </a:spcBef>
            </a:pPr>
            <a:r>
              <a:rPr sz="800" spc="57" dirty="0">
                <a:latin typeface="Arial"/>
                <a:cs typeface="Arial"/>
              </a:rPr>
              <a:t>=</a:t>
            </a:r>
            <a:r>
              <a:rPr sz="800" spc="-110" dirty="0">
                <a:latin typeface="Arial"/>
                <a:cs typeface="Arial"/>
              </a:rPr>
              <a:t> </a:t>
            </a:r>
            <a:r>
              <a:rPr sz="800" spc="-22" dirty="0">
                <a:latin typeface="Arial"/>
                <a:cs typeface="Arial"/>
              </a:rPr>
              <a:t>Primary </a:t>
            </a:r>
            <a:r>
              <a:rPr sz="800" spc="-18" dirty="0">
                <a:latin typeface="Arial"/>
                <a:cs typeface="Arial"/>
              </a:rPr>
              <a:t>Care Providers</a:t>
            </a:r>
            <a:endParaRPr sz="800" dirty="0">
              <a:latin typeface="Arial"/>
              <a:cs typeface="Arial"/>
            </a:endParaRPr>
          </a:p>
          <a:p>
            <a:pPr marL="11206">
              <a:spcBef>
                <a:spcPts val="128"/>
              </a:spcBef>
            </a:pPr>
            <a:r>
              <a:rPr sz="800" spc="57" dirty="0">
                <a:latin typeface="Arial"/>
                <a:cs typeface="Arial"/>
              </a:rPr>
              <a:t>=</a:t>
            </a:r>
            <a:r>
              <a:rPr sz="800" spc="-53" dirty="0">
                <a:latin typeface="Arial"/>
                <a:cs typeface="Arial"/>
              </a:rPr>
              <a:t> </a:t>
            </a:r>
            <a:r>
              <a:rPr sz="800" spc="-13" dirty="0">
                <a:latin typeface="Arial"/>
                <a:cs typeface="Arial"/>
              </a:rPr>
              <a:t>Specialized</a:t>
            </a:r>
            <a:r>
              <a:rPr sz="800" spc="-49" dirty="0">
                <a:latin typeface="Arial"/>
                <a:cs typeface="Arial"/>
              </a:rPr>
              <a:t> </a:t>
            </a:r>
            <a:r>
              <a:rPr sz="800" spc="18" dirty="0">
                <a:latin typeface="Arial"/>
                <a:cs typeface="Arial"/>
              </a:rPr>
              <a:t>or</a:t>
            </a:r>
            <a:r>
              <a:rPr sz="800" spc="-71" dirty="0">
                <a:latin typeface="Arial"/>
                <a:cs typeface="Arial"/>
              </a:rPr>
              <a:t> </a:t>
            </a:r>
            <a:r>
              <a:rPr sz="800" spc="-22" dirty="0">
                <a:latin typeface="Arial"/>
                <a:cs typeface="Arial"/>
              </a:rPr>
              <a:t>Tertiary</a:t>
            </a:r>
            <a:r>
              <a:rPr sz="800" spc="-49" dirty="0">
                <a:latin typeface="Arial"/>
                <a:cs typeface="Arial"/>
              </a:rPr>
              <a:t> </a:t>
            </a:r>
            <a:r>
              <a:rPr sz="800" spc="-18" dirty="0">
                <a:latin typeface="Arial"/>
                <a:cs typeface="Arial"/>
              </a:rPr>
              <a:t>Care</a:t>
            </a:r>
            <a:r>
              <a:rPr sz="800" spc="-49" dirty="0">
                <a:latin typeface="Arial"/>
                <a:cs typeface="Arial"/>
              </a:rPr>
              <a:t> </a:t>
            </a:r>
            <a:r>
              <a:rPr sz="800" spc="-18" dirty="0">
                <a:latin typeface="Arial"/>
                <a:cs typeface="Arial"/>
              </a:rPr>
              <a:t>Providers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30" name="object 62">
            <a:extLst>
              <a:ext uri="{FF2B5EF4-FFF2-40B4-BE49-F238E27FC236}">
                <a16:creationId xmlns:a16="http://schemas.microsoft.com/office/drawing/2014/main" id="{CE59D3DA-156C-4D20-89CD-209DE654EE28}"/>
              </a:ext>
            </a:extLst>
          </p:cNvPr>
          <p:cNvSpPr txBox="1"/>
          <p:nvPr/>
        </p:nvSpPr>
        <p:spPr>
          <a:xfrm>
            <a:off x="6415388" y="1295400"/>
            <a:ext cx="5269677" cy="3691433"/>
          </a:xfrm>
          <a:prstGeom prst="rect">
            <a:avLst/>
          </a:prstGeom>
          <a:solidFill>
            <a:srgbClr val="FFF1D9"/>
          </a:solidFill>
          <a:ln w="25400">
            <a:solidFill>
              <a:srgbClr val="FDB913"/>
            </a:solidFill>
          </a:ln>
        </p:spPr>
        <p:txBody>
          <a:bodyPr vert="horz" wrap="square" lIns="0" tIns="61632" rIns="0" bIns="0" rtlCol="0">
            <a:spAutoFit/>
          </a:bodyPr>
          <a:lstStyle/>
          <a:p>
            <a:pPr algn="ctr">
              <a:spcBef>
                <a:spcPts val="485"/>
              </a:spcBef>
            </a:pPr>
            <a:r>
              <a:rPr sz="1200" b="1" spc="-18" dirty="0">
                <a:latin typeface="Lucida Sans"/>
                <a:cs typeface="Lucida Sans"/>
              </a:rPr>
              <a:t>Primary </a:t>
            </a:r>
            <a:r>
              <a:rPr sz="1200" b="1" spc="-9" dirty="0">
                <a:latin typeface="Lucida Sans"/>
                <a:cs typeface="Lucida Sans"/>
              </a:rPr>
              <a:t>Care</a:t>
            </a:r>
            <a:r>
              <a:rPr sz="1200" b="1" spc="-93" dirty="0">
                <a:latin typeface="Lucida Sans"/>
                <a:cs typeface="Lucida Sans"/>
              </a:rPr>
              <a:t> </a:t>
            </a:r>
            <a:r>
              <a:rPr sz="1200" b="1" spc="-31" dirty="0">
                <a:latin typeface="Lucida Sans"/>
                <a:cs typeface="Lucida Sans"/>
              </a:rPr>
              <a:t>Assessment/Interventions</a:t>
            </a:r>
            <a:endParaRPr sz="1200" dirty="0">
              <a:latin typeface="Lucida Sans"/>
              <a:cs typeface="Lucida Sans"/>
            </a:endParaRPr>
          </a:p>
          <a:p>
            <a:pPr marL="263352" marR="91892" indent="-201717">
              <a:spcBef>
                <a:spcPts val="361"/>
              </a:spcBef>
              <a:buAutoNum type="arabicPeriod"/>
              <a:tabLst>
                <a:tab pos="263352" algn="l"/>
              </a:tabLst>
            </a:pPr>
            <a:r>
              <a:rPr sz="1000" spc="31" dirty="0">
                <a:latin typeface="Arial"/>
                <a:cs typeface="Arial"/>
              </a:rPr>
              <a:t>Obtain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relevant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medical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history,</a:t>
            </a:r>
            <a:r>
              <a:rPr sz="1000" spc="-49" dirty="0">
                <a:latin typeface="Arial"/>
                <a:cs typeface="Arial"/>
              </a:rPr>
              <a:t> </a:t>
            </a:r>
            <a:r>
              <a:rPr sz="1000" spc="13" dirty="0">
                <a:latin typeface="Arial"/>
                <a:cs typeface="Arial"/>
              </a:rPr>
              <a:t>history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31" dirty="0">
                <a:latin typeface="Arial"/>
                <a:cs typeface="Arial"/>
              </a:rPr>
              <a:t>of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falls,</a:t>
            </a:r>
            <a:r>
              <a:rPr sz="1000" spc="-49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physical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examination,  </a:t>
            </a:r>
            <a:r>
              <a:rPr sz="1000" spc="31" dirty="0">
                <a:latin typeface="Arial"/>
                <a:cs typeface="Arial"/>
              </a:rPr>
              <a:t>including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cognitive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and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18" dirty="0">
                <a:latin typeface="Arial"/>
                <a:cs typeface="Arial"/>
              </a:rPr>
              <a:t>functional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-9" dirty="0">
                <a:latin typeface="Arial"/>
                <a:cs typeface="Arial"/>
              </a:rPr>
              <a:t>assessment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40" dirty="0">
                <a:latin typeface="Arial"/>
                <a:cs typeface="Arial"/>
              </a:rPr>
              <a:t>to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identify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31" dirty="0">
                <a:latin typeface="Arial"/>
                <a:cs typeface="Arial"/>
              </a:rPr>
              <a:t>root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-9" dirty="0">
                <a:latin typeface="Arial"/>
                <a:cs typeface="Arial"/>
              </a:rPr>
              <a:t>cause.</a:t>
            </a:r>
            <a:endParaRPr sz="1000" dirty="0">
              <a:latin typeface="Arial"/>
              <a:cs typeface="Arial"/>
            </a:endParaRPr>
          </a:p>
          <a:p>
            <a:pPr marL="263352" marR="86290" indent="-201717">
              <a:spcBef>
                <a:spcPts val="397"/>
              </a:spcBef>
              <a:buAutoNum type="arabicPeriod"/>
              <a:tabLst>
                <a:tab pos="263352" algn="l"/>
              </a:tabLst>
            </a:pPr>
            <a:r>
              <a:rPr sz="1000" spc="22" dirty="0">
                <a:latin typeface="Arial"/>
                <a:cs typeface="Arial"/>
              </a:rPr>
              <a:t>Determine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u="sng" spc="18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multifactorial</a:t>
            </a:r>
            <a:r>
              <a:rPr sz="1000" u="sng" spc="-2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fall</a:t>
            </a:r>
            <a:r>
              <a:rPr sz="1000" u="sng" spc="-2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risk</a:t>
            </a:r>
            <a:r>
              <a:rPr sz="1000" u="sng" spc="-2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26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by</a:t>
            </a:r>
            <a:r>
              <a:rPr sz="1000" u="sng" spc="-2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-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assessing</a:t>
            </a:r>
            <a:r>
              <a:rPr sz="1000" spc="-9" dirty="0">
                <a:latin typeface="Arial"/>
                <a:cs typeface="Arial"/>
              </a:rPr>
              <a:t>: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(see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26" dirty="0">
                <a:solidFill>
                  <a:srgbClr val="D2232A"/>
                </a:solidFill>
                <a:latin typeface="Arial"/>
                <a:cs typeface="Arial"/>
              </a:rPr>
              <a:t>Guide</a:t>
            </a:r>
            <a:r>
              <a:rPr sz="1000" spc="-22" dirty="0">
                <a:solidFill>
                  <a:srgbClr val="D2232A"/>
                </a:solidFill>
                <a:latin typeface="Arial"/>
                <a:cs typeface="Arial"/>
              </a:rPr>
              <a:t> </a:t>
            </a:r>
            <a:r>
              <a:rPr sz="1000" spc="31" dirty="0">
                <a:latin typeface="Arial"/>
                <a:cs typeface="Arial"/>
              </a:rPr>
              <a:t>on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reverse) </a:t>
            </a:r>
            <a:r>
              <a:rPr sz="1000" spc="-4" dirty="0">
                <a:solidFill>
                  <a:srgbClr val="D2232A"/>
                </a:solidFill>
                <a:latin typeface="Arial"/>
                <a:cs typeface="Arial"/>
              </a:rPr>
              <a:t> </a:t>
            </a:r>
            <a:r>
              <a:rPr sz="1000" spc="26" dirty="0">
                <a:solidFill>
                  <a:srgbClr val="D2232A"/>
                </a:solidFill>
                <a:latin typeface="Arial"/>
                <a:cs typeface="Arial"/>
              </a:rPr>
              <a:t>including: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Arial"/>
              <a:cs typeface="Arial"/>
            </a:endParaRPr>
          </a:p>
          <a:p>
            <a:pPr>
              <a:spcBef>
                <a:spcPts val="18"/>
              </a:spcBef>
              <a:buFont typeface="Arial"/>
              <a:buAutoNum type="arabicPeriod"/>
            </a:pPr>
            <a:endParaRPr sz="1050" dirty="0">
              <a:latin typeface="Arial"/>
              <a:cs typeface="Arial"/>
            </a:endParaRPr>
          </a:p>
          <a:p>
            <a:pPr marL="465069" lvl="1" indent="-201717">
              <a:buAutoNum type="alphaLcPeriod" startAt="4"/>
              <a:tabLst>
                <a:tab pos="465069" algn="l"/>
              </a:tabLst>
            </a:pPr>
            <a:r>
              <a:rPr sz="1000" spc="-9" dirty="0">
                <a:latin typeface="Arial"/>
                <a:cs typeface="Arial"/>
              </a:rPr>
              <a:t>Visual</a:t>
            </a:r>
            <a:r>
              <a:rPr sz="1000" spc="-31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acuity</a:t>
            </a:r>
            <a:endParaRPr sz="1000" dirty="0">
              <a:latin typeface="Arial"/>
              <a:cs typeface="Arial"/>
            </a:endParaRPr>
          </a:p>
          <a:p>
            <a:pPr marL="465069" lvl="1" indent="-201717">
              <a:spcBef>
                <a:spcPts val="397"/>
              </a:spcBef>
              <a:buAutoNum type="alphaLcPeriod" startAt="4"/>
              <a:tabLst>
                <a:tab pos="465069" algn="l"/>
              </a:tabLst>
            </a:pPr>
            <a:r>
              <a:rPr sz="1000" spc="31" dirty="0">
                <a:latin typeface="Arial"/>
                <a:cs typeface="Arial"/>
              </a:rPr>
              <a:t>Other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neurological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18" dirty="0">
                <a:latin typeface="Arial"/>
                <a:cs typeface="Arial"/>
              </a:rPr>
              <a:t>impairments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and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13" dirty="0">
                <a:latin typeface="Arial"/>
                <a:cs typeface="Arial"/>
              </a:rPr>
              <a:t>refer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appropriately</a:t>
            </a:r>
            <a:endParaRPr sz="1000" dirty="0">
              <a:latin typeface="Arial"/>
              <a:cs typeface="Arial"/>
            </a:endParaRPr>
          </a:p>
          <a:p>
            <a:pPr marL="465069" marR="136719" lvl="1" indent="-201717">
              <a:spcBef>
                <a:spcPts val="397"/>
              </a:spcBef>
              <a:buAutoNum type="alphaLcPeriod" startAt="4"/>
              <a:tabLst>
                <a:tab pos="464509" algn="l"/>
                <a:tab pos="465069" algn="l"/>
              </a:tabLst>
            </a:pPr>
            <a:r>
              <a:rPr sz="1000" spc="13" dirty="0">
                <a:latin typeface="Arial"/>
                <a:cs typeface="Arial"/>
              </a:rPr>
              <a:t>Bone health; </a:t>
            </a:r>
            <a:r>
              <a:rPr sz="1000" spc="-35" dirty="0">
                <a:latin typeface="Arial"/>
                <a:cs typeface="Arial"/>
              </a:rPr>
              <a:t>assess </a:t>
            </a:r>
            <a:r>
              <a:rPr sz="1000" spc="13" dirty="0">
                <a:latin typeface="Arial"/>
                <a:cs typeface="Arial"/>
              </a:rPr>
              <a:t>calcium </a:t>
            </a:r>
            <a:r>
              <a:rPr sz="1000" spc="4" dirty="0">
                <a:latin typeface="Arial"/>
                <a:cs typeface="Arial"/>
              </a:rPr>
              <a:t>intake, </a:t>
            </a:r>
            <a:r>
              <a:rPr sz="1000" spc="9" dirty="0">
                <a:latin typeface="Arial"/>
                <a:cs typeface="Arial"/>
              </a:rPr>
              <a:t>fracture </a:t>
            </a:r>
            <a:r>
              <a:rPr sz="1000" dirty="0">
                <a:latin typeface="Arial"/>
                <a:cs typeface="Arial"/>
              </a:rPr>
              <a:t>risk </a:t>
            </a:r>
            <a:r>
              <a:rPr sz="1000" spc="22" dirty="0">
                <a:latin typeface="Arial"/>
                <a:cs typeface="Arial"/>
              </a:rPr>
              <a:t>and nutritional  </a:t>
            </a:r>
            <a:r>
              <a:rPr sz="1000" dirty="0">
                <a:latin typeface="Arial"/>
                <a:cs typeface="Arial"/>
              </a:rPr>
              <a:t>review.</a:t>
            </a:r>
            <a:r>
              <a:rPr sz="1000" spc="-49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Supplement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13" dirty="0">
                <a:latin typeface="Arial"/>
                <a:cs typeface="Arial"/>
              </a:rPr>
              <a:t>vitamin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-18" dirty="0">
                <a:latin typeface="Arial"/>
                <a:cs typeface="Arial"/>
              </a:rPr>
              <a:t>D.</a:t>
            </a:r>
            <a:r>
              <a:rPr sz="1000" spc="-49" dirty="0">
                <a:latin typeface="Arial"/>
                <a:cs typeface="Arial"/>
              </a:rPr>
              <a:t> </a:t>
            </a:r>
            <a:r>
              <a:rPr sz="1000" spc="13" dirty="0">
                <a:latin typeface="Arial"/>
                <a:cs typeface="Arial"/>
              </a:rPr>
              <a:t>Consider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13" dirty="0">
                <a:latin typeface="Arial"/>
                <a:cs typeface="Arial"/>
              </a:rPr>
              <a:t>calcium</a:t>
            </a:r>
            <a:r>
              <a:rPr sz="1000" spc="-18" dirty="0">
                <a:latin typeface="Arial"/>
                <a:cs typeface="Arial"/>
              </a:rPr>
              <a:t> </a:t>
            </a:r>
            <a:r>
              <a:rPr sz="1000" spc="31" dirty="0">
                <a:latin typeface="Arial"/>
                <a:cs typeface="Arial"/>
              </a:rPr>
              <a:t>&amp;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13" dirty="0">
                <a:latin typeface="Arial"/>
                <a:cs typeface="Arial"/>
              </a:rPr>
              <a:t>BMD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13" dirty="0">
                <a:latin typeface="Arial"/>
                <a:cs typeface="Arial"/>
              </a:rPr>
              <a:t>testing.  </a:t>
            </a:r>
            <a:r>
              <a:rPr sz="1000" spc="-22" dirty="0">
                <a:latin typeface="Arial"/>
                <a:cs typeface="Arial"/>
              </a:rPr>
              <a:t>Treat </a:t>
            </a:r>
            <a:r>
              <a:rPr sz="1000" spc="-35" dirty="0">
                <a:latin typeface="Arial"/>
                <a:cs typeface="Arial"/>
              </a:rPr>
              <a:t>as </a:t>
            </a:r>
            <a:r>
              <a:rPr sz="1000" spc="35" dirty="0">
                <a:latin typeface="Arial"/>
                <a:cs typeface="Arial"/>
              </a:rPr>
              <a:t>per</a:t>
            </a:r>
            <a:r>
              <a:rPr sz="1000" spc="35" dirty="0">
                <a:solidFill>
                  <a:srgbClr val="205E9E"/>
                </a:solidFill>
                <a:latin typeface="Arial"/>
                <a:cs typeface="Arial"/>
              </a:rPr>
              <a:t> </a:t>
            </a:r>
            <a:r>
              <a:rPr sz="1000" u="sng" spc="9" dirty="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Arial"/>
                <a:cs typeface="Arial"/>
                <a:hlinkClick r:id="rId16"/>
              </a:rPr>
              <a:t>www.osteoporosis.ca</a:t>
            </a:r>
            <a:r>
              <a:rPr sz="1000" spc="-93" dirty="0">
                <a:solidFill>
                  <a:srgbClr val="205E9E"/>
                </a:solidFill>
                <a:latin typeface="Arial"/>
                <a:cs typeface="Arial"/>
                <a:hlinkClick r:id="rId16"/>
              </a:rPr>
              <a:t> </a:t>
            </a:r>
            <a:r>
              <a:rPr sz="1000" spc="18" dirty="0">
                <a:latin typeface="Arial"/>
                <a:cs typeface="Arial"/>
              </a:rPr>
              <a:t>guidelines.</a:t>
            </a:r>
            <a:endParaRPr sz="1000" dirty="0">
              <a:latin typeface="Arial"/>
              <a:cs typeface="Arial"/>
            </a:endParaRPr>
          </a:p>
          <a:p>
            <a:pPr marL="465069" lvl="1" indent="-201717">
              <a:spcBef>
                <a:spcPts val="397"/>
              </a:spcBef>
              <a:buAutoNum type="alphaLcPeriod" startAt="4"/>
              <a:tabLst>
                <a:tab pos="465069" algn="l"/>
              </a:tabLst>
            </a:pPr>
            <a:r>
              <a:rPr sz="1000" spc="-9" dirty="0">
                <a:latin typeface="Arial"/>
                <a:cs typeface="Arial"/>
              </a:rPr>
              <a:t>Feet </a:t>
            </a:r>
            <a:r>
              <a:rPr sz="1000" spc="22" dirty="0">
                <a:latin typeface="Arial"/>
                <a:cs typeface="Arial"/>
              </a:rPr>
              <a:t>and</a:t>
            </a:r>
            <a:r>
              <a:rPr sz="1000" spc="-115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footwear</a:t>
            </a:r>
            <a:endParaRPr sz="1000" dirty="0">
              <a:latin typeface="Arial"/>
              <a:cs typeface="Arial"/>
            </a:endParaRPr>
          </a:p>
          <a:p>
            <a:pPr marL="465069" marR="199475" lvl="1" indent="-201717">
              <a:spcBef>
                <a:spcPts val="397"/>
              </a:spcBef>
              <a:buAutoNum type="alphaLcPeriod" startAt="4"/>
              <a:tabLst>
                <a:tab pos="465069" algn="l"/>
              </a:tabLst>
            </a:pPr>
            <a:r>
              <a:rPr sz="1000" spc="9" dirty="0">
                <a:latin typeface="Arial"/>
                <a:cs typeface="Arial"/>
              </a:rPr>
              <a:t>Environmental </a:t>
            </a:r>
            <a:r>
              <a:rPr sz="1000" spc="-4" dirty="0">
                <a:latin typeface="Arial"/>
                <a:cs typeface="Arial"/>
              </a:rPr>
              <a:t>hazards: </a:t>
            </a:r>
            <a:r>
              <a:rPr sz="1000" spc="-26" dirty="0">
                <a:latin typeface="Arial"/>
                <a:cs typeface="Arial"/>
              </a:rPr>
              <a:t>You </a:t>
            </a:r>
            <a:r>
              <a:rPr sz="1000" spc="-9" dirty="0">
                <a:latin typeface="Arial"/>
                <a:cs typeface="Arial"/>
              </a:rPr>
              <a:t>Can Prevent </a:t>
            </a:r>
            <a:r>
              <a:rPr sz="1000" spc="-22" dirty="0">
                <a:latin typeface="Arial"/>
                <a:cs typeface="Arial"/>
              </a:rPr>
              <a:t>Falls </a:t>
            </a:r>
            <a:r>
              <a:rPr sz="1000" spc="-4" dirty="0">
                <a:latin typeface="Arial"/>
                <a:cs typeface="Arial"/>
              </a:rPr>
              <a:t>(Public </a:t>
            </a:r>
            <a:r>
              <a:rPr sz="1000" spc="4" dirty="0">
                <a:latin typeface="Arial"/>
                <a:cs typeface="Arial"/>
              </a:rPr>
              <a:t>Health)</a:t>
            </a:r>
            <a:r>
              <a:rPr sz="1000" spc="-101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at </a:t>
            </a:r>
            <a:r>
              <a:rPr sz="1000" u="sng" dirty="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4" dirty="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Arial"/>
                <a:cs typeface="Arial"/>
                <a:hlinkClick r:id="rId4"/>
              </a:rPr>
              <a:t>www.stopfalls.ca</a:t>
            </a:r>
            <a:endParaRPr sz="1000" dirty="0">
              <a:latin typeface="Arial"/>
              <a:cs typeface="Arial"/>
            </a:endParaRPr>
          </a:p>
          <a:p>
            <a:pPr marL="263352">
              <a:spcBef>
                <a:spcPts val="397"/>
              </a:spcBef>
              <a:tabLst>
                <a:tab pos="464509" algn="l"/>
              </a:tabLst>
            </a:pPr>
            <a:r>
              <a:rPr sz="1000" spc="4" dirty="0">
                <a:latin typeface="Arial"/>
                <a:cs typeface="Arial"/>
              </a:rPr>
              <a:t>i.	</a:t>
            </a:r>
            <a:r>
              <a:rPr sz="1000" spc="9" dirty="0">
                <a:latin typeface="Arial"/>
                <a:cs typeface="Arial"/>
              </a:rPr>
              <a:t>Depression </a:t>
            </a:r>
            <a:r>
              <a:rPr sz="1000" spc="31" dirty="0">
                <a:latin typeface="Arial"/>
                <a:cs typeface="Arial"/>
              </a:rPr>
              <a:t>&amp; </a:t>
            </a:r>
            <a:r>
              <a:rPr sz="1000" spc="4" dirty="0">
                <a:latin typeface="Arial"/>
                <a:cs typeface="Arial"/>
              </a:rPr>
              <a:t>Behavioural </a:t>
            </a:r>
            <a:r>
              <a:rPr sz="1000" spc="-35" dirty="0">
                <a:latin typeface="Arial"/>
                <a:cs typeface="Arial"/>
              </a:rPr>
              <a:t>Risk </a:t>
            </a:r>
            <a:r>
              <a:rPr sz="1000" spc="-9" dirty="0">
                <a:latin typeface="Arial"/>
                <a:cs typeface="Arial"/>
              </a:rPr>
              <a:t>Factors </a:t>
            </a:r>
            <a:r>
              <a:rPr sz="1000" spc="4" dirty="0">
                <a:latin typeface="Arial"/>
                <a:cs typeface="Arial"/>
              </a:rPr>
              <a:t>i.e.:</a:t>
            </a:r>
            <a:r>
              <a:rPr sz="1000" spc="-154" dirty="0">
                <a:latin typeface="Arial"/>
                <a:cs typeface="Arial"/>
              </a:rPr>
              <a:t> </a:t>
            </a:r>
            <a:r>
              <a:rPr sz="1000" spc="-22" dirty="0">
                <a:latin typeface="Arial"/>
                <a:cs typeface="Arial"/>
              </a:rPr>
              <a:t>ETOH.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31" name="object 63">
            <a:extLst>
              <a:ext uri="{FF2B5EF4-FFF2-40B4-BE49-F238E27FC236}">
                <a16:creationId xmlns:a16="http://schemas.microsoft.com/office/drawing/2014/main" id="{FE20DACC-9C97-4361-9A12-E626D7CD6910}"/>
              </a:ext>
            </a:extLst>
          </p:cNvPr>
          <p:cNvSpPr txBox="1"/>
          <p:nvPr/>
        </p:nvSpPr>
        <p:spPr>
          <a:xfrm>
            <a:off x="6626021" y="2164690"/>
            <a:ext cx="4676935" cy="1128514"/>
          </a:xfrm>
          <a:prstGeom prst="rect">
            <a:avLst/>
          </a:prstGeom>
          <a:solidFill>
            <a:srgbClr val="FFFFFF"/>
          </a:solidFill>
          <a:ln w="12700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40379" indent="-202277">
              <a:lnSpc>
                <a:spcPts val="1015"/>
              </a:lnSpc>
              <a:buClr>
                <a:srgbClr val="000000"/>
              </a:buClr>
              <a:buFont typeface="Arial"/>
              <a:buAutoNum type="alphaLcPeriod"/>
              <a:tabLst>
                <a:tab pos="240379" algn="l"/>
                <a:tab pos="240939" algn="l"/>
              </a:tabLst>
            </a:pPr>
            <a:endParaRPr lang="en-US" sz="200" b="1" spc="-35" dirty="0">
              <a:solidFill>
                <a:srgbClr val="D2232A"/>
              </a:solidFill>
              <a:latin typeface="Arial"/>
              <a:cs typeface="Arial"/>
            </a:endParaRPr>
          </a:p>
          <a:p>
            <a:pPr marL="240379" indent="-202277">
              <a:lnSpc>
                <a:spcPts val="1015"/>
              </a:lnSpc>
              <a:buClr>
                <a:srgbClr val="000000"/>
              </a:buClr>
              <a:buFont typeface="Arial"/>
              <a:buAutoNum type="alphaLcPeriod"/>
              <a:tabLst>
                <a:tab pos="240379" algn="l"/>
                <a:tab pos="240939" algn="l"/>
              </a:tabLst>
            </a:pPr>
            <a:r>
              <a:rPr sz="1000" b="1" spc="-35" dirty="0">
                <a:solidFill>
                  <a:srgbClr val="D2232A"/>
                </a:solidFill>
                <a:latin typeface="Arial"/>
                <a:cs typeface="Arial"/>
              </a:rPr>
              <a:t>P</a:t>
            </a:r>
            <a:r>
              <a:rPr sz="1000" b="1" spc="-35" dirty="0">
                <a:latin typeface="Arial"/>
                <a:cs typeface="Arial"/>
              </a:rPr>
              <a:t>ostural </a:t>
            </a:r>
            <a:r>
              <a:rPr sz="1000" b="1" spc="-18" dirty="0">
                <a:latin typeface="Arial"/>
                <a:cs typeface="Arial"/>
              </a:rPr>
              <a:t>hypotension </a:t>
            </a:r>
            <a:r>
              <a:rPr sz="1000" b="1" spc="-13" dirty="0">
                <a:latin typeface="Arial"/>
                <a:cs typeface="Arial"/>
              </a:rPr>
              <a:t>- </a:t>
            </a:r>
            <a:r>
              <a:rPr sz="1000" spc="13" dirty="0">
                <a:latin typeface="Arial"/>
                <a:cs typeface="Arial"/>
              </a:rPr>
              <a:t>suggest </a:t>
            </a:r>
            <a:r>
              <a:rPr sz="1000" spc="22" dirty="0">
                <a:latin typeface="Arial"/>
                <a:cs typeface="Arial"/>
              </a:rPr>
              <a:t>lying and </a:t>
            </a:r>
            <a:r>
              <a:rPr sz="1000" spc="18" dirty="0">
                <a:latin typeface="Arial"/>
                <a:cs typeface="Arial"/>
              </a:rPr>
              <a:t>standing</a:t>
            </a:r>
            <a:r>
              <a:rPr sz="1000" spc="-176" dirty="0">
                <a:latin typeface="Arial"/>
                <a:cs typeface="Arial"/>
              </a:rPr>
              <a:t> </a:t>
            </a:r>
            <a:r>
              <a:rPr sz="1000" spc="-53" dirty="0">
                <a:latin typeface="Arial"/>
                <a:cs typeface="Arial"/>
              </a:rPr>
              <a:t>BP</a:t>
            </a:r>
            <a:endParaRPr sz="1000" dirty="0">
              <a:latin typeface="Arial"/>
              <a:cs typeface="Arial"/>
            </a:endParaRPr>
          </a:p>
          <a:p>
            <a:pPr marL="240379"/>
            <a:r>
              <a:rPr sz="1000" spc="9" dirty="0">
                <a:latin typeface="Arial"/>
                <a:cs typeface="Arial"/>
              </a:rPr>
              <a:t>(</a:t>
            </a:r>
            <a:r>
              <a:rPr sz="1000" u="sng" spc="9" dirty="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Arial"/>
                <a:cs typeface="Arial"/>
                <a:hlinkClick r:id="rId14"/>
              </a:rPr>
              <a:t>www.posturalhypotension.ca</a:t>
            </a:r>
            <a:r>
              <a:rPr sz="1000" spc="9" dirty="0">
                <a:latin typeface="Arial"/>
                <a:cs typeface="Arial"/>
              </a:rPr>
              <a:t>)</a:t>
            </a:r>
            <a:endParaRPr sz="1000" dirty="0">
              <a:latin typeface="Arial"/>
              <a:cs typeface="Arial"/>
            </a:endParaRPr>
          </a:p>
          <a:p>
            <a:pPr marL="240379" marR="271757" indent="-201717">
              <a:spcBef>
                <a:spcPts val="397"/>
              </a:spcBef>
              <a:buClr>
                <a:srgbClr val="000000"/>
              </a:buClr>
              <a:buFont typeface="Arial"/>
              <a:buAutoNum type="alphaLcPeriod" startAt="2"/>
              <a:tabLst>
                <a:tab pos="240939" algn="l"/>
              </a:tabLst>
            </a:pPr>
            <a:r>
              <a:rPr sz="1000" b="1" spc="-13" dirty="0">
                <a:solidFill>
                  <a:srgbClr val="D2232A"/>
                </a:solidFill>
                <a:latin typeface="Arial"/>
                <a:cs typeface="Arial"/>
              </a:rPr>
              <a:t>P</a:t>
            </a:r>
            <a:r>
              <a:rPr sz="1000" b="1" spc="-13" dirty="0">
                <a:latin typeface="Arial"/>
                <a:cs typeface="Arial"/>
              </a:rPr>
              <a:t>ills/medication:</a:t>
            </a:r>
            <a:r>
              <a:rPr sz="1000" b="1" spc="-26" dirty="0">
                <a:latin typeface="Arial"/>
                <a:cs typeface="Arial"/>
              </a:rPr>
              <a:t> </a:t>
            </a:r>
            <a:r>
              <a:rPr sz="1000" spc="18" dirty="0">
                <a:latin typeface="Arial"/>
                <a:cs typeface="Arial"/>
              </a:rPr>
              <a:t>minimize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18" dirty="0">
                <a:latin typeface="Arial"/>
                <a:cs typeface="Arial"/>
              </a:rPr>
              <a:t>meds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31" dirty="0">
                <a:latin typeface="Arial"/>
                <a:cs typeface="Arial"/>
              </a:rPr>
              <a:t>contributing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40" dirty="0">
                <a:latin typeface="Arial"/>
                <a:cs typeface="Arial"/>
              </a:rPr>
              <a:t>to</a:t>
            </a:r>
            <a:r>
              <a:rPr sz="1000" spc="-31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falls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and  </a:t>
            </a:r>
            <a:r>
              <a:rPr sz="1000" spc="18" dirty="0">
                <a:latin typeface="Arial"/>
                <a:cs typeface="Arial"/>
              </a:rPr>
              <a:t>consider</a:t>
            </a:r>
            <a:r>
              <a:rPr sz="1000" spc="-31" dirty="0">
                <a:latin typeface="Arial"/>
                <a:cs typeface="Arial"/>
              </a:rPr>
              <a:t> </a:t>
            </a:r>
            <a:r>
              <a:rPr sz="1000" spc="13" dirty="0">
                <a:latin typeface="Arial"/>
                <a:cs typeface="Arial"/>
              </a:rPr>
              <a:t>pharmacy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13" dirty="0">
                <a:latin typeface="Arial"/>
                <a:cs typeface="Arial"/>
              </a:rPr>
              <a:t>consult;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optimize</a:t>
            </a:r>
            <a:r>
              <a:rPr sz="1000" spc="-31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pain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management</a:t>
            </a:r>
            <a:endParaRPr sz="1000" dirty="0">
              <a:latin typeface="Arial"/>
              <a:cs typeface="Arial"/>
            </a:endParaRPr>
          </a:p>
          <a:p>
            <a:pPr marL="240379" marR="77325" indent="-201717">
              <a:spcBef>
                <a:spcPts val="397"/>
              </a:spcBef>
              <a:buClr>
                <a:srgbClr val="000000"/>
              </a:buClr>
              <a:buFont typeface="Arial"/>
              <a:buAutoNum type="alphaLcPeriod" startAt="2"/>
              <a:tabLst>
                <a:tab pos="240379" algn="l"/>
                <a:tab pos="240939" algn="l"/>
              </a:tabLst>
            </a:pPr>
            <a:r>
              <a:rPr sz="1000" b="1" spc="-35" dirty="0">
                <a:solidFill>
                  <a:srgbClr val="D2232A"/>
                </a:solidFill>
                <a:latin typeface="Arial"/>
                <a:cs typeface="Arial"/>
              </a:rPr>
              <a:t>P</a:t>
            </a:r>
            <a:r>
              <a:rPr sz="1000" b="1" spc="-35" dirty="0">
                <a:latin typeface="Arial"/>
                <a:cs typeface="Arial"/>
              </a:rPr>
              <a:t>ain,</a:t>
            </a:r>
            <a:r>
              <a:rPr sz="1000" b="1" spc="-26" dirty="0">
                <a:latin typeface="Arial"/>
                <a:cs typeface="Arial"/>
              </a:rPr>
              <a:t> </a:t>
            </a:r>
            <a:r>
              <a:rPr sz="1000" spc="18" dirty="0">
                <a:latin typeface="Arial"/>
                <a:cs typeface="Arial"/>
              </a:rPr>
              <a:t>gait,</a:t>
            </a:r>
            <a:r>
              <a:rPr sz="1000" spc="-53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balance,</a:t>
            </a:r>
            <a:r>
              <a:rPr sz="1000" spc="-53" dirty="0">
                <a:latin typeface="Arial"/>
                <a:cs typeface="Arial"/>
              </a:rPr>
              <a:t> </a:t>
            </a:r>
            <a:r>
              <a:rPr sz="1000" spc="31" dirty="0">
                <a:latin typeface="Arial"/>
                <a:cs typeface="Arial"/>
              </a:rPr>
              <a:t>mobility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and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muscle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18" dirty="0">
                <a:latin typeface="Arial"/>
                <a:cs typeface="Arial"/>
              </a:rPr>
              <a:t>strength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(i.e.:</a:t>
            </a:r>
            <a:r>
              <a:rPr sz="1000" spc="-49" dirty="0">
                <a:latin typeface="Arial"/>
                <a:cs typeface="Arial"/>
              </a:rPr>
              <a:t> </a:t>
            </a:r>
            <a:r>
              <a:rPr sz="1000" spc="-18" dirty="0">
                <a:latin typeface="Arial"/>
                <a:cs typeface="Arial"/>
              </a:rPr>
              <a:t>TUG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35" dirty="0">
                <a:latin typeface="Arial"/>
                <a:cs typeface="Arial"/>
              </a:rPr>
              <a:t>or  </a:t>
            </a:r>
            <a:r>
              <a:rPr sz="1000" spc="26" dirty="0">
                <a:latin typeface="Arial"/>
                <a:cs typeface="Arial"/>
              </a:rPr>
              <a:t>other </a:t>
            </a:r>
            <a:r>
              <a:rPr sz="1000" spc="-9" dirty="0">
                <a:latin typeface="Arial"/>
                <a:cs typeface="Arial"/>
              </a:rPr>
              <a:t>tests). Evaluate </a:t>
            </a:r>
            <a:r>
              <a:rPr sz="1000" spc="18" dirty="0">
                <a:latin typeface="Arial"/>
                <a:cs typeface="Arial"/>
              </a:rPr>
              <a:t>pain-related </a:t>
            </a:r>
            <a:r>
              <a:rPr sz="1000" spc="31" dirty="0">
                <a:latin typeface="Arial"/>
                <a:cs typeface="Arial"/>
              </a:rPr>
              <a:t>mobility: </a:t>
            </a:r>
            <a:r>
              <a:rPr sz="1000" spc="35" dirty="0">
                <a:latin typeface="Arial"/>
                <a:cs typeface="Arial"/>
              </a:rPr>
              <a:t>and/or </a:t>
            </a:r>
            <a:r>
              <a:rPr sz="1000" spc="26" dirty="0">
                <a:latin typeface="Arial"/>
                <a:cs typeface="Arial"/>
              </a:rPr>
              <a:t>need for  </a:t>
            </a:r>
            <a:r>
              <a:rPr sz="1000" spc="31" dirty="0">
                <a:latin typeface="Arial"/>
                <a:cs typeface="Arial"/>
              </a:rPr>
              <a:t>mobility</a:t>
            </a:r>
            <a:r>
              <a:rPr sz="1000" spc="-31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aids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8" name="Arrow: Down 67">
            <a:extLst>
              <a:ext uri="{FF2B5EF4-FFF2-40B4-BE49-F238E27FC236}">
                <a16:creationId xmlns:a16="http://schemas.microsoft.com/office/drawing/2014/main" id="{94BD2112-E145-4F34-A381-3F15B734D7BA}"/>
              </a:ext>
            </a:extLst>
          </p:cNvPr>
          <p:cNvSpPr/>
          <p:nvPr/>
        </p:nvSpPr>
        <p:spPr>
          <a:xfrm>
            <a:off x="2107415" y="2047989"/>
            <a:ext cx="576641" cy="514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1990760-EEAD-4EFB-AF35-AFA7418A1048}"/>
              </a:ext>
            </a:extLst>
          </p:cNvPr>
          <p:cNvSpPr/>
          <p:nvPr/>
        </p:nvSpPr>
        <p:spPr>
          <a:xfrm>
            <a:off x="5688002" y="3288753"/>
            <a:ext cx="5888680" cy="1645674"/>
          </a:xfrm>
          <a:prstGeom prst="ellipse">
            <a:avLst/>
          </a:prstGeom>
          <a:solidFill>
            <a:srgbClr val="113052">
              <a:alpha val="20000"/>
            </a:srgbClr>
          </a:solidFill>
          <a:ln w="28575">
            <a:solidFill>
              <a:srgbClr val="1130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Arrow: Down 78">
            <a:extLst>
              <a:ext uri="{FF2B5EF4-FFF2-40B4-BE49-F238E27FC236}">
                <a16:creationId xmlns:a16="http://schemas.microsoft.com/office/drawing/2014/main" id="{E6CF4C3B-8EBF-4BE3-B8E7-7FF4F1C73E37}"/>
              </a:ext>
            </a:extLst>
          </p:cNvPr>
          <p:cNvSpPr/>
          <p:nvPr/>
        </p:nvSpPr>
        <p:spPr>
          <a:xfrm rot="16200000">
            <a:off x="4659695" y="3982295"/>
            <a:ext cx="592579" cy="662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0" name="Arrow: Down 79">
            <a:extLst>
              <a:ext uri="{FF2B5EF4-FFF2-40B4-BE49-F238E27FC236}">
                <a16:creationId xmlns:a16="http://schemas.microsoft.com/office/drawing/2014/main" id="{C834292F-FAEE-48F0-8F9D-FCEAA7ADEDCF}"/>
              </a:ext>
            </a:extLst>
          </p:cNvPr>
          <p:cNvSpPr/>
          <p:nvPr/>
        </p:nvSpPr>
        <p:spPr>
          <a:xfrm>
            <a:off x="2549058" y="3235936"/>
            <a:ext cx="576641" cy="514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263733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"/>
            <a:ext cx="894588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rgbClr val="113052"/>
                </a:solidFill>
                <a:latin typeface="Franklin Gothic Heavy" panose="020B0903020102020204" pitchFamily="34" charset="0"/>
              </a:rPr>
              <a:t>Assessment – 2d. </a:t>
            </a:r>
            <a:r>
              <a:rPr lang="en-CA" dirty="0">
                <a:solidFill>
                  <a:srgbClr val="113052"/>
                </a:solidFill>
                <a:latin typeface="Franklin Gothic Demi" panose="020B0703020102020204" pitchFamily="34" charset="0"/>
              </a:rPr>
              <a:t>Visual Acuity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77964"/>
            <a:ext cx="10515600" cy="522763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CA" sz="2400" dirty="0">
                <a:latin typeface="Franklin Gothic Medium" panose="020B0603020102020204" pitchFamily="34" charset="0"/>
              </a:rPr>
              <a:t>Sudden vision changes with inadequate time to compensate</a:t>
            </a:r>
          </a:p>
          <a:p>
            <a:pPr eaLnBrk="1" hangingPunct="1">
              <a:lnSpc>
                <a:spcPct val="90000"/>
              </a:lnSpc>
            </a:pPr>
            <a:r>
              <a:rPr lang="en-CA" sz="2400" dirty="0">
                <a:latin typeface="Franklin Gothic Medium" panose="020B0603020102020204" pitchFamily="34" charset="0"/>
              </a:rPr>
              <a:t>Cognitive problems interfering with inability to compensate for poor vision. </a:t>
            </a:r>
          </a:p>
          <a:p>
            <a:pPr eaLnBrk="1" hangingPunct="1">
              <a:lnSpc>
                <a:spcPct val="90000"/>
              </a:lnSpc>
            </a:pPr>
            <a:r>
              <a:rPr lang="en-CA" sz="2400" dirty="0">
                <a:latin typeface="Franklin Gothic Medium" panose="020B0603020102020204" pitchFamily="34" charset="0"/>
              </a:rPr>
              <a:t>Severe vision problems beyond ability to compensate</a:t>
            </a:r>
          </a:p>
          <a:p>
            <a:pPr eaLnBrk="1" hangingPunct="1">
              <a:lnSpc>
                <a:spcPct val="90000"/>
              </a:lnSpc>
            </a:pPr>
            <a:r>
              <a:rPr lang="en-CA" sz="2400" dirty="0">
                <a:latin typeface="Franklin Gothic Medium" panose="020B0603020102020204" pitchFamily="34" charset="0"/>
              </a:rPr>
              <a:t>DDX:</a:t>
            </a:r>
            <a:r>
              <a:rPr lang="en-CA" dirty="0">
                <a:latin typeface="Franklin Gothic Medium" panose="020B0603020102020204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dirty="0">
                <a:latin typeface="Franklin Gothic Medium" panose="020B0603020102020204" pitchFamily="34" charset="0"/>
              </a:rPr>
              <a:t>Glaucoma (lose peripheral vision – tunnel vision)</a:t>
            </a:r>
          </a:p>
          <a:p>
            <a:pPr lvl="1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>
                <a:latin typeface="Franklin Gothic Medium" panose="020B0603020102020204" pitchFamily="34" charset="0"/>
              </a:rPr>
              <a:t>Cataracts</a:t>
            </a:r>
          </a:p>
          <a:p>
            <a:pPr lvl="1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b="1" u="sng" dirty="0">
                <a:latin typeface="Franklin Gothic Medium" panose="020B0603020102020204" pitchFamily="34" charset="0"/>
              </a:rPr>
              <a:t>A</a:t>
            </a:r>
            <a:r>
              <a:rPr lang="en-US" sz="2400" dirty="0">
                <a:latin typeface="Franklin Gothic Medium" panose="020B0603020102020204" pitchFamily="34" charset="0"/>
              </a:rPr>
              <a:t>ge </a:t>
            </a:r>
            <a:r>
              <a:rPr lang="en-US" sz="2400" b="1" u="sng" dirty="0">
                <a:latin typeface="Franklin Gothic Medium" panose="020B0603020102020204" pitchFamily="34" charset="0"/>
              </a:rPr>
              <a:t>R</a:t>
            </a:r>
            <a:r>
              <a:rPr lang="en-US" sz="2400" dirty="0">
                <a:latin typeface="Franklin Gothic Medium" panose="020B0603020102020204" pitchFamily="34" charset="0"/>
              </a:rPr>
              <a:t>elated </a:t>
            </a:r>
            <a:r>
              <a:rPr lang="en-US" sz="2400" b="1" u="sng" dirty="0">
                <a:latin typeface="Franklin Gothic Medium" panose="020B0603020102020204" pitchFamily="34" charset="0"/>
              </a:rPr>
              <a:t>M</a:t>
            </a:r>
            <a:r>
              <a:rPr lang="en-US" sz="2400" dirty="0">
                <a:latin typeface="Franklin Gothic Medium" panose="020B0603020102020204" pitchFamily="34" charset="0"/>
              </a:rPr>
              <a:t>acular </a:t>
            </a:r>
            <a:r>
              <a:rPr lang="en-US" sz="2400" b="1" u="sng" dirty="0">
                <a:latin typeface="Franklin Gothic Medium" panose="020B0603020102020204" pitchFamily="34" charset="0"/>
              </a:rPr>
              <a:t>D</a:t>
            </a:r>
            <a:r>
              <a:rPr lang="en-US" sz="2400" dirty="0">
                <a:latin typeface="Franklin Gothic Medium" panose="020B0603020102020204" pitchFamily="34" charset="0"/>
              </a:rPr>
              <a:t>egeneration (ARMD)</a:t>
            </a:r>
          </a:p>
          <a:p>
            <a:pPr lvl="2" eaLnBrk="1" hangingPunct="1">
              <a:lnSpc>
                <a:spcPct val="90000"/>
              </a:lnSpc>
              <a:buFontTx/>
              <a:buChar char="–"/>
            </a:pPr>
            <a:r>
              <a:rPr lang="en-US" sz="2400" dirty="0">
                <a:latin typeface="Franklin Gothic Medium" panose="020B0603020102020204" pitchFamily="34" charset="0"/>
              </a:rPr>
              <a:t>lose </a:t>
            </a:r>
            <a:r>
              <a:rPr lang="en-US" sz="2400" b="1" u="sng" dirty="0">
                <a:latin typeface="Franklin Gothic Medium" panose="020B0603020102020204" pitchFamily="34" charset="0"/>
              </a:rPr>
              <a:t>c</a:t>
            </a:r>
            <a:r>
              <a:rPr lang="en-US" sz="2400" dirty="0">
                <a:latin typeface="Franklin Gothic Medium" panose="020B0603020102020204" pitchFamily="34" charset="0"/>
              </a:rPr>
              <a:t>entral </a:t>
            </a:r>
            <a:r>
              <a:rPr lang="en-US" sz="2400" b="1" u="sng" dirty="0">
                <a:latin typeface="Franklin Gothic Medium" panose="020B0603020102020204" pitchFamily="34" charset="0"/>
              </a:rPr>
              <a:t>c</a:t>
            </a:r>
            <a:r>
              <a:rPr lang="en-US" sz="2400" dirty="0">
                <a:latin typeface="Franklin Gothic Medium" panose="020B0603020102020204" pitchFamily="34" charset="0"/>
              </a:rPr>
              <a:t>olor vision</a:t>
            </a:r>
          </a:p>
          <a:p>
            <a:pPr lvl="2" eaLnBrk="1" hangingPunct="1">
              <a:lnSpc>
                <a:spcPct val="90000"/>
              </a:lnSpc>
              <a:buFontTx/>
              <a:buChar char="–"/>
            </a:pPr>
            <a:r>
              <a:rPr lang="en-US" sz="2400" dirty="0">
                <a:latin typeface="Franklin Gothic Medium" panose="020B0603020102020204" pitchFamily="34" charset="0"/>
              </a:rPr>
              <a:t>Sudden change in vision in patient with ARMD is an ophthalmologic emergency – call ophthalmologist ASAP to have them determine if patient has a growing retinal tear and needs laser treatment on an urgent basis.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46F4A9B9-BBB5-41F1-B8BA-A8692905374F}" type="slidenum">
              <a:rPr lang="en-CA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56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7925"/>
            <a:ext cx="10972799" cy="11609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solidFill>
                  <a:srgbClr val="113052"/>
                </a:solidFill>
                <a:latin typeface="Franklin Gothic Heavy" panose="020B0903020102020204" pitchFamily="34" charset="0"/>
              </a:rPr>
              <a:t>Assessment - 2e: </a:t>
            </a:r>
            <a:r>
              <a:rPr lang="en-CA" sz="3800" dirty="0">
                <a:solidFill>
                  <a:srgbClr val="113052"/>
                </a:solidFill>
                <a:latin typeface="Franklin Gothic Demi" panose="020B0703020102020204" pitchFamily="34" charset="0"/>
              </a:rPr>
              <a:t>Other Neurological Impairments</a:t>
            </a:r>
            <a:br>
              <a:rPr lang="en-CA" sz="3600" dirty="0">
                <a:solidFill>
                  <a:srgbClr val="113052"/>
                </a:solidFill>
                <a:latin typeface="Franklin Gothic Demi" panose="020B0703020102020204" pitchFamily="34" charset="0"/>
              </a:rPr>
            </a:br>
            <a:r>
              <a:rPr lang="en-CA" sz="2800" dirty="0">
                <a:solidFill>
                  <a:srgbClr val="113052"/>
                </a:solidFill>
                <a:latin typeface="Franklin Gothic Medium" panose="020B0603020102020204" pitchFamily="34" charset="0"/>
              </a:rPr>
              <a:t>(list is illustrative, not exhaustive)</a:t>
            </a:r>
            <a:endParaRPr lang="en-CA" dirty="0">
              <a:solidFill>
                <a:srgbClr val="11305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8499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68460"/>
            <a:ext cx="9982200" cy="480060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2400" dirty="0">
                <a:latin typeface="Franklin Gothic Medium" panose="020B0603020102020204" pitchFamily="34" charset="0"/>
              </a:rPr>
              <a:t>3Ds - Dementia, Delirium, Depression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CA" sz="2400" dirty="0">
                <a:latin typeface="Franklin Gothic Medium" panose="020B0603020102020204" pitchFamily="34" charset="0"/>
              </a:rPr>
              <a:t>Apraxia, decreased compensation, slow mentation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2400" dirty="0">
                <a:latin typeface="Franklin Gothic Medium" panose="020B0603020102020204" pitchFamily="34" charset="0"/>
              </a:rPr>
              <a:t>Stroke, cerebellar disease, NPH, Seizures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2400" dirty="0">
                <a:latin typeface="Franklin Gothic Medium" panose="020B0603020102020204" pitchFamily="34" charset="0"/>
              </a:rPr>
              <a:t>subdural hematoma, subarachnoid bleed (cause and effect of falls)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2400" dirty="0">
                <a:latin typeface="Franklin Gothic Medium" panose="020B0603020102020204" pitchFamily="34" charset="0"/>
              </a:rPr>
              <a:t>Spinal stenosis, Myasthenia Gravis, ALS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2400" dirty="0">
                <a:latin typeface="Franklin Gothic Medium" panose="020B0603020102020204" pitchFamily="34" charset="0"/>
              </a:rPr>
              <a:t>Myopathy, myositis (not strictly neuro but do not forget)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2400" dirty="0">
                <a:latin typeface="Franklin Gothic Medium" panose="020B0603020102020204" pitchFamily="34" charset="0"/>
              </a:rPr>
              <a:t>Peripheral or Autonomic neuropathy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CA" sz="2400" dirty="0">
                <a:latin typeface="Franklin Gothic Medium" panose="020B0603020102020204" pitchFamily="34" charset="0"/>
              </a:rPr>
              <a:t>ETOH, DM, B12 …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2400" dirty="0">
                <a:latin typeface="Franklin Gothic Medium" panose="020B0603020102020204" pitchFamily="34" charset="0"/>
              </a:rPr>
              <a:t>Parkinsonism (next slide)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46F4A9B9-BBB5-41F1-B8BA-A8692905374F}" type="slidenum">
              <a:rPr lang="en-CA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57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971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"/>
            <a:ext cx="11353800" cy="761997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>
                <a:solidFill>
                  <a:srgbClr val="113052"/>
                </a:solidFill>
                <a:latin typeface="Franklin Gothic Heavy" panose="020B0903020102020204" pitchFamily="34" charset="0"/>
              </a:rPr>
              <a:t>Assessment - 2e: </a:t>
            </a:r>
            <a:r>
              <a:rPr lang="en-CA" sz="4000" dirty="0">
                <a:solidFill>
                  <a:srgbClr val="113052"/>
                </a:solidFill>
                <a:latin typeface="Franklin Gothic Demi" panose="020B0703020102020204" pitchFamily="34" charset="0"/>
              </a:rPr>
              <a:t>Other Neurological Impairments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914400"/>
            <a:ext cx="10591799" cy="594360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dirty="0" err="1">
                <a:latin typeface="Franklin Gothic Medium" panose="020B0603020102020204" pitchFamily="34" charset="0"/>
              </a:rPr>
              <a:t>DDx</a:t>
            </a:r>
            <a:r>
              <a:rPr lang="en-US" sz="2000" dirty="0">
                <a:latin typeface="Franklin Gothic Medium" panose="020B0603020102020204" pitchFamily="34" charset="0"/>
              </a:rPr>
              <a:t> of Parkinsonism (Parkinson’s Plus) - consider referral to Neurology</a:t>
            </a:r>
          </a:p>
          <a:p>
            <a:pPr lvl="1" eaLnBrk="1" hangingPunct="1">
              <a:lnSpc>
                <a:spcPct val="110000"/>
              </a:lnSpc>
              <a:buFontTx/>
              <a:buAutoNum type="arabicPeriod"/>
            </a:pPr>
            <a:r>
              <a:rPr lang="en-US" sz="2000" dirty="0">
                <a:latin typeface="Franklin Gothic Medium" panose="020B0603020102020204" pitchFamily="34" charset="0"/>
              </a:rPr>
              <a:t>Parkinson’s Disease (idiopathic parkinsonism)</a:t>
            </a:r>
          </a:p>
          <a:p>
            <a:pPr lvl="2" eaLnBrk="1" hangingPunct="1">
              <a:lnSpc>
                <a:spcPct val="110000"/>
              </a:lnSpc>
              <a:buFontTx/>
              <a:buChar char="–"/>
            </a:pPr>
            <a:r>
              <a:rPr lang="en-US" sz="1800" b="1" u="sng" dirty="0">
                <a:latin typeface="Franklin Gothic Medium" panose="020B0603020102020204" pitchFamily="34" charset="0"/>
              </a:rPr>
              <a:t>TRAP</a:t>
            </a:r>
            <a:r>
              <a:rPr lang="en-US" sz="1800" dirty="0">
                <a:latin typeface="Franklin Gothic Medium" panose="020B0603020102020204" pitchFamily="34" charset="0"/>
              </a:rPr>
              <a:t>: Resting </a:t>
            </a:r>
            <a:r>
              <a:rPr lang="en-US" sz="1800" b="1" u="sng" dirty="0">
                <a:latin typeface="Franklin Gothic Medium" panose="020B0603020102020204" pitchFamily="34" charset="0"/>
              </a:rPr>
              <a:t>T</a:t>
            </a:r>
            <a:r>
              <a:rPr lang="en-US" sz="1800" dirty="0">
                <a:latin typeface="Franklin Gothic Medium" panose="020B0603020102020204" pitchFamily="34" charset="0"/>
              </a:rPr>
              <a:t>remor, Cogwheel </a:t>
            </a:r>
            <a:r>
              <a:rPr lang="en-US" sz="1800" b="1" u="sng" dirty="0">
                <a:latin typeface="Franklin Gothic Medium" panose="020B0603020102020204" pitchFamily="34" charset="0"/>
              </a:rPr>
              <a:t>R</a:t>
            </a:r>
            <a:r>
              <a:rPr lang="en-US" sz="1800" dirty="0">
                <a:latin typeface="Franklin Gothic Medium" panose="020B0603020102020204" pitchFamily="34" charset="0"/>
              </a:rPr>
              <a:t>igidity, </a:t>
            </a:r>
            <a:r>
              <a:rPr lang="en-US" sz="1800" b="1" u="sng" dirty="0" err="1">
                <a:latin typeface="Franklin Gothic Medium" panose="020B0603020102020204" pitchFamily="34" charset="0"/>
              </a:rPr>
              <a:t>A</a:t>
            </a:r>
            <a:r>
              <a:rPr lang="en-US" sz="1800" dirty="0" err="1">
                <a:latin typeface="Franklin Gothic Medium" panose="020B0603020102020204" pitchFamily="34" charset="0"/>
              </a:rPr>
              <a:t>kinesia</a:t>
            </a:r>
            <a:r>
              <a:rPr lang="en-US" sz="1800" dirty="0">
                <a:latin typeface="Franklin Gothic Medium" panose="020B0603020102020204" pitchFamily="34" charset="0"/>
              </a:rPr>
              <a:t> / </a:t>
            </a:r>
            <a:r>
              <a:rPr lang="en-US" sz="1800" dirty="0" err="1">
                <a:latin typeface="Franklin Gothic Medium" panose="020B0603020102020204" pitchFamily="34" charset="0"/>
              </a:rPr>
              <a:t>bradikinesia</a:t>
            </a:r>
            <a:r>
              <a:rPr lang="en-US" sz="1800" dirty="0">
                <a:latin typeface="Franklin Gothic Medium" panose="020B0603020102020204" pitchFamily="34" charset="0"/>
              </a:rPr>
              <a:t> </a:t>
            </a:r>
          </a:p>
          <a:p>
            <a:pPr lvl="2" eaLnBrk="1" hangingPunct="1">
              <a:lnSpc>
                <a:spcPct val="110000"/>
              </a:lnSpc>
              <a:buFontTx/>
              <a:buChar char="–"/>
            </a:pPr>
            <a:r>
              <a:rPr lang="en-US" sz="1800" dirty="0">
                <a:latin typeface="Franklin Gothic Medium" panose="020B0603020102020204" pitchFamily="34" charset="0"/>
              </a:rPr>
              <a:t>(slowness), </a:t>
            </a:r>
            <a:r>
              <a:rPr lang="en-US" sz="1800" b="1" u="sng" dirty="0">
                <a:latin typeface="Franklin Gothic Medium" panose="020B0603020102020204" pitchFamily="34" charset="0"/>
              </a:rPr>
              <a:t>P</a:t>
            </a:r>
            <a:r>
              <a:rPr lang="en-US" sz="1800" dirty="0">
                <a:latin typeface="Franklin Gothic Medium" panose="020B0603020102020204" pitchFamily="34" charset="0"/>
              </a:rPr>
              <a:t>ostural Instability (decreased balance, falls)</a:t>
            </a:r>
          </a:p>
          <a:p>
            <a:pPr lvl="1" eaLnBrk="1" hangingPunct="1">
              <a:lnSpc>
                <a:spcPct val="110000"/>
              </a:lnSpc>
              <a:buFontTx/>
              <a:buAutoNum type="arabicPeriod"/>
            </a:pPr>
            <a:r>
              <a:rPr lang="en-US" sz="2000" dirty="0">
                <a:latin typeface="Franklin Gothic Medium" panose="020B0603020102020204" pitchFamily="34" charset="0"/>
              </a:rPr>
              <a:t>Vascular parkinsonism</a:t>
            </a:r>
          </a:p>
          <a:p>
            <a:pPr lvl="2" eaLnBrk="1" hangingPunct="1">
              <a:lnSpc>
                <a:spcPct val="110000"/>
              </a:lnSpc>
              <a:buFontTx/>
              <a:buChar char="–"/>
            </a:pPr>
            <a:r>
              <a:rPr lang="en-US" sz="1800" dirty="0">
                <a:latin typeface="Franklin Gothic Medium" panose="020B0603020102020204" pitchFamily="34" charset="0"/>
              </a:rPr>
              <a:t>TRAP, limited to no response to Parkinson's meds, basal ganglia strokes</a:t>
            </a:r>
          </a:p>
          <a:p>
            <a:pPr lvl="1" eaLnBrk="1" hangingPunct="1">
              <a:lnSpc>
                <a:spcPct val="110000"/>
              </a:lnSpc>
              <a:buFontTx/>
              <a:buAutoNum type="arabicPeriod"/>
            </a:pPr>
            <a:r>
              <a:rPr lang="en-US" sz="2000" dirty="0">
                <a:latin typeface="Franklin Gothic Medium" panose="020B0603020102020204" pitchFamily="34" charset="0"/>
              </a:rPr>
              <a:t>Drugs (antipsychotics, GI drugs [</a:t>
            </a:r>
            <a:r>
              <a:rPr lang="en-US" sz="2000" dirty="0" err="1">
                <a:latin typeface="Franklin Gothic Medium" panose="020B0603020102020204" pitchFamily="34" charset="0"/>
              </a:rPr>
              <a:t>stemetil</a:t>
            </a:r>
            <a:r>
              <a:rPr lang="en-US" sz="2000" dirty="0">
                <a:latin typeface="Franklin Gothic Medium" panose="020B0603020102020204" pitchFamily="34" charset="0"/>
              </a:rPr>
              <a:t>, </a:t>
            </a:r>
            <a:r>
              <a:rPr lang="en-US" sz="2000" dirty="0" err="1">
                <a:latin typeface="Franklin Gothic Medium" panose="020B0603020102020204" pitchFamily="34" charset="0"/>
              </a:rPr>
              <a:t>maxeran</a:t>
            </a:r>
            <a:r>
              <a:rPr lang="en-US" sz="2000" dirty="0">
                <a:latin typeface="Franklin Gothic Medium" panose="020B0603020102020204" pitchFamily="34" charset="0"/>
              </a:rPr>
              <a:t>])</a:t>
            </a:r>
          </a:p>
          <a:p>
            <a:pPr lvl="1" eaLnBrk="1" hangingPunct="1">
              <a:lnSpc>
                <a:spcPct val="110000"/>
              </a:lnSpc>
              <a:buFontTx/>
              <a:buAutoNum type="arabicPeriod"/>
            </a:pPr>
            <a:r>
              <a:rPr lang="en-US" sz="2000" dirty="0" err="1">
                <a:latin typeface="Franklin Gothic Medium" panose="020B0603020102020204" pitchFamily="34" charset="0"/>
              </a:rPr>
              <a:t>Lewy</a:t>
            </a:r>
            <a:r>
              <a:rPr lang="en-US" sz="2000" dirty="0">
                <a:latin typeface="Franklin Gothic Medium" panose="020B0603020102020204" pitchFamily="34" charset="0"/>
              </a:rPr>
              <a:t> Body disease (referral to Specialized Geriatric Services)</a:t>
            </a:r>
          </a:p>
          <a:p>
            <a:pPr lvl="2" eaLnBrk="1" hangingPunct="1">
              <a:lnSpc>
                <a:spcPct val="110000"/>
              </a:lnSpc>
              <a:buFontTx/>
              <a:buChar char="–"/>
            </a:pPr>
            <a:r>
              <a:rPr lang="en-US" sz="1800" dirty="0">
                <a:latin typeface="Franklin Gothic Medium" panose="020B0603020102020204" pitchFamily="34" charset="0"/>
              </a:rPr>
              <a:t>Dementia, Longstanding Hallucinations, Longstanding Fluctuation</a:t>
            </a:r>
          </a:p>
          <a:p>
            <a:pPr lvl="1" eaLnBrk="1" hangingPunct="1">
              <a:lnSpc>
                <a:spcPct val="110000"/>
              </a:lnSpc>
              <a:buFontTx/>
              <a:buAutoNum type="arabicPeriod"/>
            </a:pPr>
            <a:r>
              <a:rPr lang="en-US" sz="2000" dirty="0">
                <a:latin typeface="Franklin Gothic Medium" panose="020B0603020102020204" pitchFamily="34" charset="0"/>
              </a:rPr>
              <a:t>Progressive </a:t>
            </a:r>
            <a:r>
              <a:rPr lang="en-US" sz="2000" dirty="0" err="1">
                <a:latin typeface="Franklin Gothic Medium" panose="020B0603020102020204" pitchFamily="34" charset="0"/>
              </a:rPr>
              <a:t>Supranuclear</a:t>
            </a:r>
            <a:r>
              <a:rPr lang="en-US" sz="2000" dirty="0">
                <a:latin typeface="Franklin Gothic Medium" panose="020B0603020102020204" pitchFamily="34" charset="0"/>
              </a:rPr>
              <a:t> Palsy (PSP)</a:t>
            </a:r>
          </a:p>
          <a:p>
            <a:pPr lvl="2" eaLnBrk="1" hangingPunct="1">
              <a:lnSpc>
                <a:spcPct val="110000"/>
              </a:lnSpc>
              <a:buFontTx/>
              <a:buChar char="–"/>
            </a:pPr>
            <a:r>
              <a:rPr lang="en-US" sz="1800" dirty="0">
                <a:latin typeface="Franklin Gothic Medium" panose="020B0603020102020204" pitchFamily="34" charset="0"/>
              </a:rPr>
              <a:t>Loss of downward gaze and then all eye movements </a:t>
            </a:r>
          </a:p>
          <a:p>
            <a:pPr lvl="2">
              <a:lnSpc>
                <a:spcPct val="110000"/>
              </a:lnSpc>
              <a:buFontTx/>
              <a:buChar char="–"/>
            </a:pPr>
            <a:r>
              <a:rPr lang="en-US" dirty="0">
                <a:latin typeface="Franklin Gothic Medium" panose="020B0603020102020204" pitchFamily="34" charset="0"/>
              </a:rPr>
              <a:t>depression, </a:t>
            </a:r>
            <a:r>
              <a:rPr lang="en-US" sz="1800" dirty="0">
                <a:latin typeface="Franklin Gothic Medium" panose="020B0603020102020204" pitchFamily="34" charset="0"/>
              </a:rPr>
              <a:t>anxiety, psychosis, dementia</a:t>
            </a:r>
          </a:p>
          <a:p>
            <a:pPr lvl="1" eaLnBrk="1" hangingPunct="1">
              <a:lnSpc>
                <a:spcPct val="110000"/>
              </a:lnSpc>
              <a:buFontTx/>
              <a:buAutoNum type="arabicPeriod"/>
            </a:pPr>
            <a:r>
              <a:rPr lang="en-US" sz="2000" dirty="0">
                <a:latin typeface="Franklin Gothic Medium" panose="020B0603020102020204" pitchFamily="34" charset="0"/>
              </a:rPr>
              <a:t>Late Alzheimer’s</a:t>
            </a:r>
          </a:p>
          <a:p>
            <a:pPr lvl="1" eaLnBrk="1" hangingPunct="1">
              <a:lnSpc>
                <a:spcPct val="110000"/>
              </a:lnSpc>
              <a:buFontTx/>
              <a:buAutoNum type="arabicPeriod"/>
            </a:pPr>
            <a:r>
              <a:rPr lang="en-US" sz="2000" dirty="0">
                <a:latin typeface="Franklin Gothic Medium" panose="020B0603020102020204" pitchFamily="34" charset="0"/>
              </a:rPr>
              <a:t>Multisystem atrophies (MSA – multiple neurologic symptoms)</a:t>
            </a:r>
          </a:p>
          <a:p>
            <a:pPr lvl="2" eaLnBrk="1" hangingPunct="1">
              <a:lnSpc>
                <a:spcPct val="110000"/>
              </a:lnSpc>
              <a:buFontTx/>
              <a:buAutoNum type="arabicPeriod"/>
            </a:pPr>
            <a:r>
              <a:rPr lang="en-US" sz="1800" dirty="0">
                <a:latin typeface="Franklin Gothic Medium" panose="020B0603020102020204" pitchFamily="34" charset="0"/>
              </a:rPr>
              <a:t>Shy-dragger, OPCD, SND etc.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46F4A9B9-BBB5-41F1-B8BA-A8692905374F}" type="slidenum">
              <a:rPr lang="en-CA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58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2172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96512-0EE6-409B-8ED6-1CC768732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2200" y="76200"/>
            <a:ext cx="7269480" cy="12344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Assessment - 2e: </a:t>
            </a:r>
            <a:br>
              <a:rPr lang="en-US" sz="3700" dirty="0"/>
            </a:br>
            <a:r>
              <a:rPr lang="en-US" sz="3700" dirty="0"/>
              <a:t>Other Neurological Impairments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E307E-3CDF-4FEB-8BA7-652E898C1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93631" y="6172202"/>
            <a:ext cx="685800" cy="593725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F7FE8A56-8C29-48DE-B3EE-3A485C5C5A7C}" type="slidenum">
              <a:rPr lang="en-US" altLang="en-US" sz="3100">
                <a:solidFill>
                  <a:srgbClr val="46464A">
                    <a:lumMod val="60000"/>
                    <a:lumOff val="40000"/>
                  </a:srgbClr>
                </a:solidFill>
              </a:rPr>
              <a:pPr>
                <a:spcAft>
                  <a:spcPts val="600"/>
                </a:spcAft>
                <a:defRPr/>
              </a:pPr>
              <a:t>59</a:t>
            </a:fld>
            <a:endParaRPr lang="en-US" altLang="en-US" sz="310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332BD5-83D8-4585-BA0D-3060CB4A419B}"/>
              </a:ext>
            </a:extLst>
          </p:cNvPr>
          <p:cNvSpPr txBox="1"/>
          <p:nvPr/>
        </p:nvSpPr>
        <p:spPr>
          <a:xfrm>
            <a:off x="1981205" y="1933580"/>
            <a:ext cx="4368545" cy="4695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75" defTabSz="914377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b="1" u="sng" dirty="0"/>
              <a:t>Vertebrobasilar Insufficiency</a:t>
            </a:r>
          </a:p>
          <a:p>
            <a:pPr indent="-182875" defTabSz="914377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/>
              <a:t>Provoked by head or neck movement</a:t>
            </a:r>
          </a:p>
          <a:p>
            <a:pPr indent="-182875" defTabSz="914377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/>
              <a:t>Seconds to minutes</a:t>
            </a:r>
          </a:p>
          <a:p>
            <a:pPr indent="-182875" defTabSz="914377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/>
              <a:t>Other brainstem symptoms</a:t>
            </a:r>
          </a:p>
          <a:p>
            <a:pPr lvl="1" indent="-182875" defTabSz="914377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/>
              <a:t>Diplopia</a:t>
            </a:r>
          </a:p>
          <a:p>
            <a:pPr lvl="1" indent="-182875" defTabSz="914377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/>
              <a:t>Dysarthria</a:t>
            </a:r>
          </a:p>
          <a:p>
            <a:pPr lvl="1" indent="-182875" defTabSz="914377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/>
              <a:t>Facial numbness</a:t>
            </a:r>
          </a:p>
          <a:p>
            <a:pPr lvl="1" indent="-182875" defTabSz="914377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/>
              <a:t>Ataxia</a:t>
            </a:r>
          </a:p>
          <a:p>
            <a:pPr indent="-182875" defTabSz="914377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/>
              <a:t>Reduced vertebral artery flow on doppler or angiography</a:t>
            </a:r>
          </a:p>
          <a:p>
            <a:pPr indent="-182875" defTabSz="914377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/>
              <a:t>Treatment:</a:t>
            </a:r>
          </a:p>
          <a:p>
            <a:pPr lvl="1" indent="-182875" defTabSz="914377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 err="1"/>
              <a:t>Behaviour</a:t>
            </a:r>
            <a:r>
              <a:rPr lang="en-US" sz="2000" dirty="0"/>
              <a:t> modification</a:t>
            </a:r>
          </a:p>
          <a:p>
            <a:pPr indent="-182875" defTabSz="914377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17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4F5B2A9-4C3A-44C2-AB95-58F20FAAC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9750" y="2590803"/>
            <a:ext cx="3605465" cy="242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108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CC99B-D002-4F92-91A7-97A59B25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46F4A9B9-BBB5-41F1-B8BA-A8692905374F}" type="slidenum">
              <a:rPr lang="en-CA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6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703921B-190C-4B2D-B5EB-83615F5F625B}"/>
              </a:ext>
            </a:extLst>
          </p:cNvPr>
          <p:cNvSpPr txBox="1">
            <a:spLocks/>
          </p:cNvSpPr>
          <p:nvPr/>
        </p:nvSpPr>
        <p:spPr>
          <a:xfrm>
            <a:off x="303276" y="10175"/>
            <a:ext cx="10820400" cy="953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Other Geriatric 5Ms that are relevant to Falls</a:t>
            </a:r>
            <a:endParaRPr lang="en-CA" sz="4000" b="1" dirty="0">
              <a:solidFill>
                <a:srgbClr val="C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5A3B68-80A8-4ACE-B6C7-B72854F0F741}"/>
              </a:ext>
            </a:extLst>
          </p:cNvPr>
          <p:cNvSpPr txBox="1">
            <a:spLocks/>
          </p:cNvSpPr>
          <p:nvPr/>
        </p:nvSpPr>
        <p:spPr>
          <a:xfrm>
            <a:off x="389334" y="1192670"/>
            <a:ext cx="5374087" cy="52853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75" indent="-182875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02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15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28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MIND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>
                <a:latin typeface="Franklin Gothic Medium" panose="020B0603020102020204" pitchFamily="34" charset="0"/>
              </a:rPr>
              <a:t>– cognitive impairment can contribute to falls and also mandates a more tailored individualized  approach to Falls Prevention (as employed in Geriatric Day Hospitals).</a:t>
            </a:r>
          </a:p>
          <a:p>
            <a:r>
              <a:rPr lang="en-US" sz="24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MEDICATIONS</a:t>
            </a:r>
            <a:r>
              <a:rPr lang="en-US" sz="2400" dirty="0">
                <a:latin typeface="Franklin Gothic Medium" panose="020B0603020102020204" pitchFamily="34" charset="0"/>
              </a:rPr>
              <a:t> – This presentation will highlight medications that can cause falls and those that can help with Fall Prevention</a:t>
            </a:r>
          </a:p>
          <a:p>
            <a:r>
              <a:rPr lang="en-US" sz="24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MULTI-COMPLEXITY</a:t>
            </a:r>
            <a:r>
              <a:rPr lang="en-US" sz="2400" dirty="0">
                <a:latin typeface="Franklin Gothic Medium" panose="020B0603020102020204" pitchFamily="34" charset="0"/>
              </a:rPr>
              <a:t> – the multiple interacting medical conditions, social and environmental issues (Bio-psychosocial model) that can contribute to falls or that may serve as parts of a strategy to prevent falls will be reviewed.</a:t>
            </a:r>
            <a:endParaRPr lang="en-CA" sz="2400" dirty="0">
              <a:latin typeface="Franklin Gothic Medium" panose="020B06030201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B851B05-3942-48AB-8A78-920F0D3BA460}"/>
              </a:ext>
            </a:extLst>
          </p:cNvPr>
          <p:cNvGrpSpPr/>
          <p:nvPr/>
        </p:nvGrpSpPr>
        <p:grpSpPr>
          <a:xfrm>
            <a:off x="6122894" y="1873624"/>
            <a:ext cx="4525931" cy="4298578"/>
            <a:chOff x="1482315" y="2331183"/>
            <a:chExt cx="4290713" cy="3926141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58CE2C9-49DE-493C-A3BD-BDD437C83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82315" y="2547882"/>
              <a:ext cx="3678802" cy="370944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B70F4A-8BA6-4D62-827E-EFE44F229DA3}"/>
                </a:ext>
              </a:extLst>
            </p:cNvPr>
            <p:cNvSpPr/>
            <p:nvPr/>
          </p:nvSpPr>
          <p:spPr>
            <a:xfrm>
              <a:off x="1567742" y="3757323"/>
              <a:ext cx="1054776" cy="448713"/>
            </a:xfrm>
            <a:prstGeom prst="rect">
              <a:avLst/>
            </a:prstGeom>
            <a:noFill/>
          </p:spPr>
          <p:txBody>
            <a:bodyPr wrap="none" lIns="38100" tIns="19050" rIns="38100" bIns="19050">
              <a:spAutoFit/>
            </a:bodyPr>
            <a:lstStyle/>
            <a:p>
              <a:pPr algn="ctr"/>
              <a:r>
                <a:rPr lang="en-US" sz="1333" b="1" dirty="0">
                  <a:ln w="0"/>
                </a:rPr>
                <a:t>MATTERS </a:t>
              </a:r>
            </a:p>
            <a:p>
              <a:pPr algn="ctr"/>
              <a:r>
                <a:rPr lang="en-US" sz="1333" b="1" dirty="0">
                  <a:ln w="0"/>
                </a:rPr>
                <a:t>MOST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71EFF0-2D13-4DB2-8D32-E0502BD249E6}"/>
                </a:ext>
              </a:extLst>
            </p:cNvPr>
            <p:cNvSpPr/>
            <p:nvPr/>
          </p:nvSpPr>
          <p:spPr>
            <a:xfrm>
              <a:off x="2314142" y="2605135"/>
              <a:ext cx="605936" cy="243593"/>
            </a:xfrm>
            <a:prstGeom prst="rect">
              <a:avLst/>
            </a:prstGeom>
            <a:noFill/>
          </p:spPr>
          <p:txBody>
            <a:bodyPr wrap="none" lIns="38100" tIns="19050" rIns="38100" bIns="19050">
              <a:spAutoFit/>
            </a:bodyPr>
            <a:lstStyle/>
            <a:p>
              <a:pPr algn="ctr"/>
              <a:r>
                <a:rPr lang="en-US" sz="1333" b="1" dirty="0">
                  <a:ln w="0"/>
                </a:rPr>
                <a:t>MIND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E0E9534-4C43-41EE-A63C-35B3E8BD1D61}"/>
                </a:ext>
              </a:extLst>
            </p:cNvPr>
            <p:cNvSpPr/>
            <p:nvPr/>
          </p:nvSpPr>
          <p:spPr>
            <a:xfrm>
              <a:off x="3047905" y="2331183"/>
              <a:ext cx="1041952" cy="243593"/>
            </a:xfrm>
            <a:prstGeom prst="rect">
              <a:avLst/>
            </a:prstGeom>
            <a:noFill/>
          </p:spPr>
          <p:txBody>
            <a:bodyPr wrap="none" lIns="38100" tIns="19050" rIns="38100" bIns="19050">
              <a:spAutoFit/>
            </a:bodyPr>
            <a:lstStyle/>
            <a:p>
              <a:pPr algn="ctr"/>
              <a:r>
                <a:rPr lang="en-US" sz="1333" b="1" dirty="0">
                  <a:ln w="0"/>
                </a:rPr>
                <a:t>MOBILITY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20A15E0-4710-4C37-8031-7B10ED7256B5}"/>
                </a:ext>
              </a:extLst>
            </p:cNvPr>
            <p:cNvSpPr/>
            <p:nvPr/>
          </p:nvSpPr>
          <p:spPr>
            <a:xfrm>
              <a:off x="3959627" y="2580215"/>
              <a:ext cx="1453924" cy="243593"/>
            </a:xfrm>
            <a:prstGeom prst="rect">
              <a:avLst/>
            </a:prstGeom>
            <a:noFill/>
          </p:spPr>
          <p:txBody>
            <a:bodyPr wrap="none" lIns="38100" tIns="19050" rIns="38100" bIns="19050">
              <a:spAutoFit/>
            </a:bodyPr>
            <a:lstStyle/>
            <a:p>
              <a:pPr algn="ctr"/>
              <a:r>
                <a:rPr lang="en-US" sz="1333" b="1" dirty="0">
                  <a:ln w="0"/>
                </a:rPr>
                <a:t>MEDICATIONS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5911400-4EC2-4C24-A645-C220A1D349BF}"/>
                </a:ext>
              </a:extLst>
            </p:cNvPr>
            <p:cNvSpPr/>
            <p:nvPr/>
          </p:nvSpPr>
          <p:spPr>
            <a:xfrm>
              <a:off x="4423300" y="3053203"/>
              <a:ext cx="1349728" cy="448713"/>
            </a:xfrm>
            <a:prstGeom prst="rect">
              <a:avLst/>
            </a:prstGeom>
            <a:noFill/>
          </p:spPr>
          <p:txBody>
            <a:bodyPr wrap="none" lIns="38100" tIns="19050" rIns="38100" bIns="19050">
              <a:spAutoFit/>
            </a:bodyPr>
            <a:lstStyle/>
            <a:p>
              <a:pPr algn="ctr"/>
              <a:r>
                <a:rPr lang="en-US" sz="1333" b="1" dirty="0">
                  <a:ln w="0"/>
                </a:rPr>
                <a:t>MULTI-</a:t>
              </a:r>
            </a:p>
            <a:p>
              <a:pPr algn="ctr"/>
              <a:r>
                <a:rPr lang="en-US" sz="1333" b="1" dirty="0">
                  <a:ln w="0"/>
                </a:rPr>
                <a:t>COMPLEXITY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AD94C0D-6694-4871-8D30-873DDD4768F0}"/>
              </a:ext>
            </a:extLst>
          </p:cNvPr>
          <p:cNvSpPr txBox="1"/>
          <p:nvPr/>
        </p:nvSpPr>
        <p:spPr>
          <a:xfrm>
            <a:off x="9085348" y="5290184"/>
            <a:ext cx="22074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 Frank Molnar &amp; Allen Huang, University of Ottawa; </a:t>
            </a:r>
          </a:p>
          <a:p>
            <a:r>
              <a:rPr lang="en-US" sz="1000" dirty="0"/>
              <a:t>Mary Tinetti, Yale University</a:t>
            </a:r>
          </a:p>
        </p:txBody>
      </p:sp>
    </p:spTree>
    <p:extLst>
      <p:ext uri="{BB962C8B-B14F-4D97-AF65-F5344CB8AC3E}">
        <p14:creationId xmlns:p14="http://schemas.microsoft.com/office/powerpoint/2010/main" val="38160615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1"/>
            <a:ext cx="10896600" cy="762000"/>
          </a:xfrm>
        </p:spPr>
        <p:txBody>
          <a:bodyPr>
            <a:normAutofit fontScale="90000"/>
          </a:bodyPr>
          <a:lstStyle/>
          <a:p>
            <a:br>
              <a:rPr lang="en-US" sz="2800" dirty="0">
                <a:solidFill>
                  <a:srgbClr val="113052"/>
                </a:solidFill>
                <a:latin typeface="Franklin Gothic Heavy" panose="020B0903020102020204" pitchFamily="34" charset="0"/>
              </a:rPr>
            </a:br>
            <a:r>
              <a:rPr lang="en-US" dirty="0">
                <a:solidFill>
                  <a:srgbClr val="113052"/>
                </a:solidFill>
                <a:latin typeface="Franklin Gothic Heavy" panose="020B0903020102020204" pitchFamily="34" charset="0"/>
              </a:rPr>
              <a:t>Assessment - 2f: </a:t>
            </a:r>
            <a:r>
              <a:rPr lang="en-CA" dirty="0">
                <a:solidFill>
                  <a:srgbClr val="113052"/>
                </a:solidFill>
                <a:latin typeface="Franklin Gothic Demi" panose="020B0703020102020204" pitchFamily="34" charset="0"/>
              </a:rPr>
              <a:t>Bone Health; nutritional review</a:t>
            </a:r>
          </a:p>
        </p:txBody>
      </p:sp>
      <p:sp>
        <p:nvSpPr>
          <p:cNvPr id="616450" name="Rectangle 3"/>
          <p:cNvSpPr>
            <a:spLocks noGrp="1" noChangeArrowheads="1"/>
          </p:cNvSpPr>
          <p:nvPr>
            <p:ph idx="1"/>
          </p:nvPr>
        </p:nvSpPr>
        <p:spPr>
          <a:xfrm>
            <a:off x="246529" y="1066800"/>
            <a:ext cx="10896600" cy="5897563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dirty="0">
                <a:latin typeface="Franklin Gothic Medium" panose="020B0603020102020204" pitchFamily="34" charset="0"/>
              </a:rPr>
              <a:t>Currently, Ottawa Public Health recommends daily for adults 51 years and older:</a:t>
            </a:r>
          </a:p>
          <a:p>
            <a:pPr lvl="1" eaLnBrk="1" hangingPunct="1"/>
            <a:r>
              <a:rPr lang="en-GB" sz="2400" dirty="0">
                <a:latin typeface="Franklin Gothic Medium" panose="020B0603020102020204" pitchFamily="34" charset="0"/>
              </a:rPr>
              <a:t>3 or more servings of Milk and Alternatives  </a:t>
            </a:r>
          </a:p>
          <a:p>
            <a:pPr lvl="1" eaLnBrk="1" hangingPunct="1"/>
            <a:r>
              <a:rPr lang="en-GB" sz="2400" dirty="0">
                <a:latin typeface="Franklin Gothic Medium" panose="020B0603020102020204" pitchFamily="34" charset="0"/>
              </a:rPr>
              <a:t>Adequate amounts of calcium and vitamin D rich foods</a:t>
            </a:r>
          </a:p>
          <a:p>
            <a:pPr lvl="1" eaLnBrk="1" hangingPunct="1"/>
            <a:r>
              <a:rPr lang="en-GB" sz="2400" dirty="0">
                <a:latin typeface="Franklin Gothic Medium" panose="020B0603020102020204" pitchFamily="34" charset="0"/>
              </a:rPr>
              <a:t>A  vitamin D supplement of 400 IU</a:t>
            </a:r>
          </a:p>
          <a:p>
            <a:pPr eaLnBrk="1" hangingPunct="1"/>
            <a:r>
              <a:rPr lang="en-GB" sz="2800" dirty="0">
                <a:latin typeface="Franklin Gothic Medium" panose="020B0603020102020204" pitchFamily="34" charset="0"/>
              </a:rPr>
              <a:t>RCTs and meta-analyses have demonstrated a beneficial effect of Vitamin D in fall prevention distinct from its effect on bone health</a:t>
            </a:r>
          </a:p>
          <a:p>
            <a:pPr lvl="1" eaLnBrk="1" hangingPunct="1"/>
            <a:r>
              <a:rPr lang="en-GB" sz="2400" dirty="0">
                <a:latin typeface="Franklin Gothic Medium" panose="020B0603020102020204" pitchFamily="34" charset="0"/>
              </a:rPr>
              <a:t>Possibly via muscle strength and neuromuscular function. </a:t>
            </a:r>
          </a:p>
          <a:p>
            <a:pPr lvl="1" eaLnBrk="1" hangingPunct="1"/>
            <a:r>
              <a:rPr lang="en-CA" sz="2400" dirty="0">
                <a:latin typeface="Franklin Gothic Medium" panose="020B0603020102020204" pitchFamily="34" charset="0"/>
              </a:rPr>
              <a:t>Recommended article; </a:t>
            </a:r>
            <a:r>
              <a:rPr lang="en-US" sz="2400" dirty="0">
                <a:latin typeface="Franklin Gothic Medium" panose="020B0603020102020204" pitchFamily="34" charset="0"/>
              </a:rPr>
              <a:t>THE ROLE OF VITAMIN D IN BONE </a:t>
            </a:r>
            <a:r>
              <a:rPr lang="en-CA" sz="2400" dirty="0">
                <a:latin typeface="Franklin Gothic Medium" panose="020B0603020102020204" pitchFamily="34" charset="0"/>
              </a:rPr>
              <a:t>METABOLISM AND BEYOND (Martha Spencer, Roger Wong)</a:t>
            </a:r>
          </a:p>
          <a:p>
            <a:pPr lvl="2"/>
            <a:r>
              <a:rPr lang="en-CA" sz="2400" b="1" dirty="0">
                <a:solidFill>
                  <a:srgbClr val="3333CC"/>
                </a:solidFill>
                <a:latin typeface="Franklin Gothic Medium" panose="020B0603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www.geriatricsjournal.ca</a:t>
            </a:r>
            <a:r>
              <a:rPr lang="en-CA" sz="2400" b="1" dirty="0">
                <a:solidFill>
                  <a:srgbClr val="3333CC"/>
                </a:solidFill>
                <a:latin typeface="Franklin Gothic Medium" panose="020B0603020102020204" pitchFamily="34" charset="0"/>
              </a:rPr>
              <a:t> </a:t>
            </a:r>
          </a:p>
          <a:p>
            <a:pPr lvl="2"/>
            <a:r>
              <a:rPr lang="en-CA" sz="2400" b="1" dirty="0">
                <a:solidFill>
                  <a:srgbClr val="3333CC"/>
                </a:solidFill>
                <a:latin typeface="Franklin Gothic Medium" panose="020B0603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http://canadiangeriatrics.ca/wp-content/uploads/2016/11/The-Role-of-Vitamin-D-in-Bone-Metabolism-and-Beyond.pdf</a:t>
            </a:r>
            <a:r>
              <a:rPr lang="en-CA" sz="2400" b="1" dirty="0">
                <a:solidFill>
                  <a:srgbClr val="3333CC"/>
                </a:solidFill>
                <a:latin typeface="Franklin Gothic Medium" panose="020B0603020102020204" pitchFamily="34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46F4A9B9-BBB5-41F1-B8BA-A8692905374F}" type="slidenum">
              <a:rPr lang="en-CA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60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6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1541772" y="2123236"/>
            <a:ext cx="3651871" cy="43513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3200" b="1" dirty="0">
                <a:latin typeface="Franklin Gothic Medium" panose="020B0603020102020204" pitchFamily="34" charset="0"/>
              </a:rPr>
              <a:t>Calcium from food and/or supplement:  </a:t>
            </a:r>
          </a:p>
          <a:p>
            <a:pPr eaLnBrk="1" hangingPunct="1"/>
            <a:r>
              <a:rPr lang="en-CA" sz="3200" u="sng" dirty="0">
                <a:latin typeface="Franklin Gothic Medium" panose="020B0603020102020204" pitchFamily="34" charset="0"/>
              </a:rPr>
              <a:t>Women</a:t>
            </a:r>
          </a:p>
          <a:p>
            <a:pPr lvl="1" eaLnBrk="1" hangingPunct="1"/>
            <a:r>
              <a:rPr lang="en-CA" sz="2800" dirty="0">
                <a:latin typeface="Franklin Gothic Medium" panose="020B0603020102020204" pitchFamily="34" charset="0"/>
              </a:rPr>
              <a:t>51-70 </a:t>
            </a:r>
            <a:r>
              <a:rPr lang="en-CA" sz="2800" dirty="0" err="1">
                <a:latin typeface="Franklin Gothic Medium" panose="020B0603020102020204" pitchFamily="34" charset="0"/>
              </a:rPr>
              <a:t>yrs</a:t>
            </a:r>
            <a:r>
              <a:rPr lang="en-CA" sz="2800" dirty="0">
                <a:latin typeface="Franklin Gothic Medium" panose="020B0603020102020204" pitchFamily="34" charset="0"/>
              </a:rPr>
              <a:t> : </a:t>
            </a:r>
            <a:r>
              <a:rPr lang="en-CA" sz="2800" b="1" dirty="0">
                <a:latin typeface="Franklin Gothic Medium" panose="020B0603020102020204" pitchFamily="34" charset="0"/>
              </a:rPr>
              <a:t>1200 mg</a:t>
            </a:r>
          </a:p>
          <a:p>
            <a:pPr lvl="1" eaLnBrk="1" hangingPunct="1"/>
            <a:r>
              <a:rPr lang="en-CA" sz="2800" dirty="0">
                <a:latin typeface="Franklin Gothic Medium" panose="020B0603020102020204" pitchFamily="34" charset="0"/>
              </a:rPr>
              <a:t>71yrs + :    </a:t>
            </a:r>
            <a:r>
              <a:rPr lang="en-CA" sz="2800" b="1" dirty="0">
                <a:latin typeface="Franklin Gothic Medium" panose="020B0603020102020204" pitchFamily="34" charset="0"/>
              </a:rPr>
              <a:t>1200 mg</a:t>
            </a:r>
          </a:p>
          <a:p>
            <a:pPr lvl="1" eaLnBrk="1" hangingPunct="1"/>
            <a:endParaRPr lang="en-CA" sz="2800" b="1" dirty="0">
              <a:latin typeface="Franklin Gothic Medium" panose="020B0603020102020204" pitchFamily="34" charset="0"/>
            </a:endParaRPr>
          </a:p>
          <a:p>
            <a:pPr eaLnBrk="1" hangingPunct="1"/>
            <a:r>
              <a:rPr lang="en-CA" sz="3200" u="sng" dirty="0">
                <a:latin typeface="Franklin Gothic Medium" panose="020B0603020102020204" pitchFamily="34" charset="0"/>
              </a:rPr>
              <a:t>Men</a:t>
            </a:r>
          </a:p>
          <a:p>
            <a:pPr lvl="1" eaLnBrk="1" hangingPunct="1"/>
            <a:r>
              <a:rPr lang="en-CA" sz="2800" dirty="0">
                <a:latin typeface="Franklin Gothic Medium" panose="020B0603020102020204" pitchFamily="34" charset="0"/>
              </a:rPr>
              <a:t>51-70 </a:t>
            </a:r>
            <a:r>
              <a:rPr lang="en-CA" sz="2800" dirty="0" err="1">
                <a:latin typeface="Franklin Gothic Medium" panose="020B0603020102020204" pitchFamily="34" charset="0"/>
              </a:rPr>
              <a:t>yrs</a:t>
            </a:r>
            <a:r>
              <a:rPr lang="en-CA" sz="2800" dirty="0">
                <a:latin typeface="Franklin Gothic Medium" panose="020B0603020102020204" pitchFamily="34" charset="0"/>
              </a:rPr>
              <a:t> : </a:t>
            </a:r>
            <a:r>
              <a:rPr lang="en-CA" sz="2800" b="1" dirty="0">
                <a:latin typeface="Franklin Gothic Medium" panose="020B0603020102020204" pitchFamily="34" charset="0"/>
              </a:rPr>
              <a:t>1000 mg</a:t>
            </a:r>
          </a:p>
          <a:p>
            <a:pPr lvl="1" eaLnBrk="1" hangingPunct="1"/>
            <a:r>
              <a:rPr lang="en-CA" sz="2800" dirty="0">
                <a:latin typeface="Franklin Gothic Medium" panose="020B0603020102020204" pitchFamily="34" charset="0"/>
              </a:rPr>
              <a:t>71yrs+ :     </a:t>
            </a:r>
            <a:r>
              <a:rPr lang="en-CA" sz="2800" b="1" dirty="0">
                <a:latin typeface="Franklin Gothic Medium" panose="020B0603020102020204" pitchFamily="34" charset="0"/>
              </a:rPr>
              <a:t>1200 mg</a:t>
            </a:r>
          </a:p>
        </p:txBody>
      </p:sp>
      <p:sp>
        <p:nvSpPr>
          <p:cNvPr id="617475" name="Rectangle 10"/>
          <p:cNvSpPr>
            <a:spLocks noGrp="1" noChangeArrowheads="1"/>
          </p:cNvSpPr>
          <p:nvPr>
            <p:ph sz="half" idx="2"/>
          </p:nvPr>
        </p:nvSpPr>
        <p:spPr>
          <a:xfrm>
            <a:off x="6104965" y="2049462"/>
            <a:ext cx="4648200" cy="4351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 err="1">
                <a:latin typeface="Franklin Gothic Demi" panose="020B0703020102020204" pitchFamily="34" charset="0"/>
              </a:rPr>
              <a:t>Vit</a:t>
            </a:r>
            <a:r>
              <a:rPr lang="en-CA" sz="2800" dirty="0">
                <a:latin typeface="Franklin Gothic Demi" panose="020B0703020102020204" pitchFamily="34" charset="0"/>
              </a:rPr>
              <a:t> D from food and supplement, ( ♀ and ♂)</a:t>
            </a:r>
          </a:p>
          <a:p>
            <a:pPr eaLnBrk="1" hangingPunct="1"/>
            <a:r>
              <a:rPr lang="en-CA" sz="2800" dirty="0">
                <a:latin typeface="Franklin Gothic Demi" panose="020B0703020102020204" pitchFamily="34" charset="0"/>
              </a:rPr>
              <a:t>51-70 </a:t>
            </a:r>
            <a:r>
              <a:rPr lang="en-CA" sz="2800" dirty="0" err="1">
                <a:latin typeface="Franklin Gothic Demi" panose="020B0703020102020204" pitchFamily="34" charset="0"/>
              </a:rPr>
              <a:t>yrs</a:t>
            </a:r>
            <a:r>
              <a:rPr lang="en-CA" sz="2800" dirty="0">
                <a:latin typeface="Franklin Gothic Demi" panose="020B0703020102020204" pitchFamily="34" charset="0"/>
              </a:rPr>
              <a:t> : 600 IU</a:t>
            </a:r>
          </a:p>
          <a:p>
            <a:pPr eaLnBrk="1" hangingPunct="1"/>
            <a:r>
              <a:rPr lang="en-CA" sz="2800" dirty="0">
                <a:latin typeface="Franklin Gothic Demi" panose="020B0703020102020204" pitchFamily="34" charset="0"/>
              </a:rPr>
              <a:t>71yrs + :    800 IU</a:t>
            </a:r>
            <a:endParaRPr lang="en-CA" sz="2800" u="sng" dirty="0">
              <a:latin typeface="Franklin Gothic Demi" panose="020B0703020102020204" pitchFamily="34" charset="0"/>
            </a:endParaRPr>
          </a:p>
          <a:p>
            <a:pPr eaLnBrk="1" hangingPunct="1"/>
            <a:r>
              <a:rPr lang="en-CA" sz="2800" u="sng" dirty="0">
                <a:latin typeface="Franklin Gothic Demi" panose="020B0703020102020204" pitchFamily="34" charset="0"/>
              </a:rPr>
              <a:t>Recommendations include a </a:t>
            </a:r>
            <a:r>
              <a:rPr lang="en-CA" sz="2800" b="1" u="sng" dirty="0">
                <a:latin typeface="Franklin Gothic Demi" panose="020B0703020102020204" pitchFamily="34" charset="0"/>
              </a:rPr>
              <a:t>supplement for all adults 50 </a:t>
            </a:r>
            <a:r>
              <a:rPr lang="en-CA" sz="2800" b="1" u="sng" dirty="0" err="1">
                <a:latin typeface="Franklin Gothic Demi" panose="020B0703020102020204" pitchFamily="34" charset="0"/>
              </a:rPr>
              <a:t>yrs</a:t>
            </a:r>
            <a:r>
              <a:rPr lang="en-CA" sz="2800" b="1" u="sng" dirty="0">
                <a:latin typeface="Franklin Gothic Demi" panose="020B0703020102020204" pitchFamily="34" charset="0"/>
              </a:rPr>
              <a:t> +</a:t>
            </a:r>
            <a:r>
              <a:rPr lang="en-CA" sz="2800" b="1" dirty="0">
                <a:latin typeface="Franklin Gothic Demi" panose="020B0703020102020204" pitchFamily="34" charset="0"/>
              </a:rPr>
              <a:t> of 400 IU</a:t>
            </a:r>
            <a:endParaRPr lang="en-CA" sz="2800" dirty="0">
              <a:latin typeface="Franklin Gothic Demi" panose="020B0703020102020204" pitchFamily="34" charset="0"/>
            </a:endParaRPr>
          </a:p>
          <a:p>
            <a:pPr eaLnBrk="1" hangingPunct="1"/>
            <a:r>
              <a:rPr lang="en-CA" sz="2800" dirty="0">
                <a:latin typeface="Franklin Gothic Demi" panose="020B0703020102020204" pitchFamily="34" charset="0"/>
              </a:rPr>
              <a:t>Upper maximum intake: 4000 IU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20F1326F-36D7-4131-8FD3-B3B722A36C9A}" type="slidenum">
              <a:rPr lang="en-CA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61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02E9E83-8D5C-44F4-8C59-18BB09F9E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7708" y="228600"/>
            <a:ext cx="4846983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472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9372600" cy="762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13052"/>
                </a:solidFill>
                <a:latin typeface="Franklin Gothic Heavy" panose="020B0903020102020204" pitchFamily="34" charset="0"/>
              </a:rPr>
              <a:t>Bone health and nutrition </a:t>
            </a:r>
            <a:endParaRPr lang="en-CA" dirty="0">
              <a:solidFill>
                <a:srgbClr val="11305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46F4A9B9-BBB5-41F1-B8BA-A8692905374F}" type="slidenum">
              <a:rPr lang="en-CA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62</a:t>
            </a:fld>
            <a:endParaRPr lang="en-CA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0DB9B3D-61D0-469F-A237-35F0B083A3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4189831"/>
              </p:ext>
            </p:extLst>
          </p:nvPr>
        </p:nvGraphicFramePr>
        <p:xfrm>
          <a:off x="762000" y="1447800"/>
          <a:ext cx="10058399" cy="4724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9237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3"/>
          <p:cNvSpPr>
            <a:spLocks noGrp="1" noChangeArrowheads="1"/>
          </p:cNvSpPr>
          <p:nvPr>
            <p:ph idx="1"/>
          </p:nvPr>
        </p:nvSpPr>
        <p:spPr>
          <a:xfrm>
            <a:off x="452718" y="1749226"/>
            <a:ext cx="10566858" cy="204300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CA" sz="2400" dirty="0">
                <a:latin typeface="Franklin Gothic Medium" panose="020B0603020102020204" pitchFamily="34" charset="0"/>
              </a:rPr>
              <a:t>Don’t forget to take off the socks and shoes to assess the feet. The feet reveal a great deal about a person. Neglected feet can be a marker of many things including inability to reach feet to care for them, depression, neglect, cognitive impairment…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46F4A9B9-BBB5-41F1-B8BA-A8692905374F}" type="slidenum">
              <a:rPr lang="en-CA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63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C782D58-DAD3-480C-91A1-0519EF82F3F1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07625"/>
            <a:ext cx="8793480" cy="13401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113052"/>
                </a:solidFill>
                <a:latin typeface="Franklin Gothic Heavy" panose="020B0903020102020204" pitchFamily="34" charset="0"/>
              </a:rPr>
              <a:t>Assessment - 2g: </a:t>
            </a:r>
            <a:br>
              <a:rPr lang="en-US" sz="4400" dirty="0">
                <a:solidFill>
                  <a:srgbClr val="113052"/>
                </a:solidFill>
                <a:latin typeface="Franklin Gothic Heavy" panose="020B0903020102020204" pitchFamily="34" charset="0"/>
              </a:rPr>
            </a:br>
            <a:r>
              <a:rPr lang="en-CA" sz="4400" dirty="0">
                <a:solidFill>
                  <a:srgbClr val="113052"/>
                </a:solidFill>
                <a:latin typeface="Franklin Gothic Heavy" panose="020B0903020102020204" pitchFamily="34" charset="0"/>
              </a:rPr>
              <a:t>Feet and Footwear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DA154A-CF2A-4D46-ADA2-6A13FC4AD4F5}"/>
              </a:ext>
            </a:extLst>
          </p:cNvPr>
          <p:cNvSpPr/>
          <p:nvPr/>
        </p:nvSpPr>
        <p:spPr>
          <a:xfrm>
            <a:off x="457200" y="3262775"/>
            <a:ext cx="9220199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CA" sz="2800" u="sng" dirty="0">
                <a:solidFill>
                  <a:srgbClr val="113052"/>
                </a:solidFill>
                <a:latin typeface="Franklin Gothic Medium" panose="020B0603020102020204" pitchFamily="34" charset="0"/>
              </a:rPr>
              <a:t>Examine for</a:t>
            </a:r>
          </a:p>
          <a:p>
            <a:pPr lvl="1">
              <a:lnSpc>
                <a:spcPct val="90000"/>
              </a:lnSpc>
            </a:pPr>
            <a:r>
              <a:rPr lang="en-CA" sz="2400" dirty="0">
                <a:latin typeface="Franklin Gothic Medium" panose="020B0603020102020204" pitchFamily="34" charset="0"/>
              </a:rPr>
              <a:t>Moderate or severe bunions</a:t>
            </a:r>
          </a:p>
          <a:p>
            <a:pPr lvl="1">
              <a:lnSpc>
                <a:spcPct val="90000"/>
              </a:lnSpc>
            </a:pPr>
            <a:r>
              <a:rPr lang="en-CA" sz="2400" dirty="0">
                <a:latin typeface="Franklin Gothic Medium" panose="020B0603020102020204" pitchFamily="34" charset="0"/>
              </a:rPr>
              <a:t>Toe / nail deformities</a:t>
            </a:r>
          </a:p>
          <a:p>
            <a:pPr lvl="1">
              <a:lnSpc>
                <a:spcPct val="90000"/>
              </a:lnSpc>
            </a:pPr>
            <a:r>
              <a:rPr lang="en-CA" sz="2400" dirty="0">
                <a:latin typeface="Franklin Gothic Medium" panose="020B0603020102020204" pitchFamily="34" charset="0"/>
              </a:rPr>
              <a:t>Ulcers</a:t>
            </a:r>
          </a:p>
          <a:p>
            <a:pPr lvl="1">
              <a:lnSpc>
                <a:spcPct val="90000"/>
              </a:lnSpc>
            </a:pPr>
            <a:r>
              <a:rPr lang="en-CA" sz="2400" dirty="0">
                <a:latin typeface="Franklin Gothic Medium" panose="020B0603020102020204" pitchFamily="34" charset="0"/>
              </a:rPr>
              <a:t>Loss of position sense (proprioception)</a:t>
            </a:r>
          </a:p>
          <a:p>
            <a:pPr lvl="2">
              <a:lnSpc>
                <a:spcPct val="90000"/>
              </a:lnSpc>
            </a:pPr>
            <a:r>
              <a:rPr lang="en-CA" sz="2000" dirty="0">
                <a:latin typeface="Franklin Gothic Medium" panose="020B0603020102020204" pitchFamily="34" charset="0"/>
              </a:rPr>
              <a:t>Filament test, vibration sensation may be more sensitive but less specific</a:t>
            </a:r>
          </a:p>
          <a:p>
            <a:pPr lvl="1">
              <a:lnSpc>
                <a:spcPct val="90000"/>
              </a:lnSpc>
            </a:pPr>
            <a:r>
              <a:rPr lang="en-CA" sz="2400" dirty="0">
                <a:latin typeface="Franklin Gothic Medium" panose="020B0603020102020204" pitchFamily="34" charset="0"/>
              </a:rPr>
              <a:t>Edema</a:t>
            </a:r>
          </a:p>
          <a:p>
            <a:pPr lvl="1">
              <a:lnSpc>
                <a:spcPct val="90000"/>
              </a:lnSpc>
            </a:pPr>
            <a:r>
              <a:rPr lang="en-CA" sz="2400" dirty="0">
                <a:latin typeface="Franklin Gothic Medium" panose="020B0603020102020204" pitchFamily="34" charset="0"/>
              </a:rPr>
              <a:t>Pain on weight bearing</a:t>
            </a:r>
          </a:p>
          <a:p>
            <a:pPr lvl="1">
              <a:lnSpc>
                <a:spcPct val="90000"/>
              </a:lnSpc>
            </a:pPr>
            <a:r>
              <a:rPr lang="en-CA" sz="2400" dirty="0">
                <a:latin typeface="Franklin Gothic Medium" panose="020B0603020102020204" pitchFamily="34" charset="0"/>
              </a:rPr>
              <a:t>Deformity with altered biomechanics</a:t>
            </a:r>
          </a:p>
        </p:txBody>
      </p:sp>
      <p:pic>
        <p:nvPicPr>
          <p:cNvPr id="8" name="Graphic 7" descr="Foot">
            <a:extLst>
              <a:ext uri="{FF2B5EF4-FFF2-40B4-BE49-F238E27FC236}">
                <a16:creationId xmlns:a16="http://schemas.microsoft.com/office/drawing/2014/main" id="{E513D3B8-6A36-4725-83B3-701457BDE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225119" y="4039804"/>
            <a:ext cx="2798939" cy="279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589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6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237"/>
            <a:ext cx="9511287" cy="127392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113052"/>
                </a:solidFill>
                <a:latin typeface="Franklin Gothic Heavy" panose="020B0903020102020204" pitchFamily="34" charset="0"/>
              </a:rPr>
              <a:t>Assessment - 2g: </a:t>
            </a:r>
            <a:br>
              <a:rPr lang="en-US" dirty="0">
                <a:solidFill>
                  <a:srgbClr val="113052"/>
                </a:solidFill>
                <a:latin typeface="Franklin Gothic Heavy" panose="020B0903020102020204" pitchFamily="34" charset="0"/>
              </a:rPr>
            </a:br>
            <a:r>
              <a:rPr lang="en-CA" dirty="0">
                <a:solidFill>
                  <a:srgbClr val="113052"/>
                </a:solidFill>
                <a:latin typeface="Franklin Gothic Heavy" panose="020B0903020102020204" pitchFamily="34" charset="0"/>
              </a:rPr>
              <a:t>Feet and Footwear</a:t>
            </a:r>
          </a:p>
        </p:txBody>
      </p:sp>
      <p:sp>
        <p:nvSpPr>
          <p:cNvPr id="621570" name="Rectangle 3"/>
          <p:cNvSpPr>
            <a:spLocks noGrp="1" noChangeArrowheads="1"/>
          </p:cNvSpPr>
          <p:nvPr>
            <p:ph idx="1"/>
          </p:nvPr>
        </p:nvSpPr>
        <p:spPr>
          <a:xfrm>
            <a:off x="4419600" y="2970051"/>
            <a:ext cx="6934200" cy="3873023"/>
          </a:xfrm>
        </p:spPr>
        <p:txBody>
          <a:bodyPr>
            <a:normAutofit/>
          </a:bodyPr>
          <a:lstStyle/>
          <a:p>
            <a:pPr lvl="1" eaLnBrk="1" hangingPunct="1"/>
            <a:endParaRPr lang="en-CA" sz="800" dirty="0">
              <a:latin typeface="Franklin Gothic Medium" panose="020B0603020102020204" pitchFamily="34" charset="0"/>
            </a:endParaRPr>
          </a:p>
          <a:p>
            <a:pPr lvl="2" eaLnBrk="1" hangingPunct="1">
              <a:buClr>
                <a:srgbClr val="0070C0"/>
              </a:buClr>
            </a:pPr>
            <a:r>
              <a:rPr lang="en-CA" sz="2400" dirty="0">
                <a:latin typeface="Franklin Gothic Medium" panose="020B0603020102020204" pitchFamily="34" charset="0"/>
              </a:rPr>
              <a:t>Poor fit (foot moving in shoe)</a:t>
            </a:r>
          </a:p>
          <a:p>
            <a:pPr lvl="2" eaLnBrk="1" hangingPunct="1">
              <a:buClr>
                <a:srgbClr val="0070C0"/>
              </a:buClr>
            </a:pPr>
            <a:r>
              <a:rPr lang="en-CA" sz="2400" dirty="0">
                <a:latin typeface="Franklin Gothic Medium" panose="020B0603020102020204" pitchFamily="34" charset="0"/>
              </a:rPr>
              <a:t>Lack of support (not laced or buckled)</a:t>
            </a:r>
          </a:p>
          <a:p>
            <a:pPr lvl="2" eaLnBrk="1" hangingPunct="1">
              <a:buClr>
                <a:srgbClr val="0070C0"/>
              </a:buClr>
            </a:pPr>
            <a:r>
              <a:rPr lang="en-CA" sz="2400" dirty="0">
                <a:latin typeface="Franklin Gothic Medium" panose="020B0603020102020204" pitchFamily="34" charset="0"/>
              </a:rPr>
              <a:t>High heels </a:t>
            </a:r>
          </a:p>
          <a:p>
            <a:pPr lvl="3" eaLnBrk="1" hangingPunct="1">
              <a:buClr>
                <a:srgbClr val="0070C0"/>
              </a:buClr>
            </a:pPr>
            <a:r>
              <a:rPr lang="en-CA" sz="2400" dirty="0">
                <a:latin typeface="Franklin Gothic Medium" panose="020B0603020102020204" pitchFamily="34" charset="0"/>
              </a:rPr>
              <a:t>Note: some women develop Achilles tendon shortening with chronic high heel use and have difficulty transitioning to lower shoes</a:t>
            </a:r>
          </a:p>
          <a:p>
            <a:pPr lvl="2" eaLnBrk="1" hangingPunct="1">
              <a:buClr>
                <a:srgbClr val="0070C0"/>
              </a:buClr>
            </a:pPr>
            <a:r>
              <a:rPr lang="en-CA" sz="2400" dirty="0">
                <a:latin typeface="Franklin Gothic Medium" panose="020B0603020102020204" pitchFamily="34" charset="0"/>
              </a:rPr>
              <a:t>Small surface area contact with floor</a:t>
            </a:r>
          </a:p>
          <a:p>
            <a:pPr lvl="2" eaLnBrk="1" hangingPunct="1">
              <a:buClr>
                <a:srgbClr val="0070C0"/>
              </a:buClr>
            </a:pPr>
            <a:r>
              <a:rPr lang="en-CA" sz="2400" dirty="0">
                <a:latin typeface="Franklin Gothic Medium" panose="020B0603020102020204" pitchFamily="34" charset="0"/>
              </a:rPr>
              <a:t>Smooth slippery sole (lack of functional anti-slip surface by design or if worn out)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466492" y="6172200"/>
            <a:ext cx="685800" cy="5937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46F4A9B9-BBB5-41F1-B8BA-A8692905374F}" type="slidenum">
              <a:rPr lang="en-CA" altLang="en-US" sz="3100">
                <a:solidFill>
                  <a:srgbClr val="46464A">
                    <a:lumMod val="60000"/>
                    <a:lumOff val="40000"/>
                  </a:srgbClr>
                </a:solidFill>
              </a:rPr>
              <a:pPr>
                <a:spcAft>
                  <a:spcPts val="600"/>
                </a:spcAft>
                <a:defRPr/>
              </a:pPr>
              <a:t>64</a:t>
            </a:fld>
            <a:endParaRPr lang="en-CA" altLang="en-US" sz="3100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D99EDB-14C1-42FE-95EB-CADC16F1E93F}"/>
              </a:ext>
            </a:extLst>
          </p:cNvPr>
          <p:cNvSpPr/>
          <p:nvPr/>
        </p:nvSpPr>
        <p:spPr>
          <a:xfrm>
            <a:off x="228600" y="1286164"/>
            <a:ext cx="10820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1" u="sng" dirty="0">
                <a:latin typeface="Franklin Gothic Medium" panose="020B0603020102020204" pitchFamily="34" charset="0"/>
              </a:rPr>
              <a:t>Footwear –</a:t>
            </a:r>
            <a:r>
              <a:rPr lang="en-CA" sz="2800" dirty="0">
                <a:latin typeface="Franklin Gothic Medium" panose="020B0603020102020204" pitchFamily="34" charset="0"/>
              </a:rPr>
              <a:t> Extrinsic factors are not part of the traditional medical examination but </a:t>
            </a:r>
            <a:r>
              <a:rPr lang="en-CA" sz="2800" u="sng" dirty="0">
                <a:latin typeface="Franklin Gothic Medium" panose="020B0603020102020204" pitchFamily="34" charset="0"/>
              </a:rPr>
              <a:t>critical to assess </a:t>
            </a:r>
            <a:r>
              <a:rPr lang="en-CA" sz="2800" dirty="0">
                <a:latin typeface="Franklin Gothic Medium" panose="020B0603020102020204" pitchFamily="34" charset="0"/>
              </a:rPr>
              <a:t>in patient with falls and near falls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F2D17C-1A10-476A-93F0-FB8D99372343}"/>
              </a:ext>
            </a:extLst>
          </p:cNvPr>
          <p:cNvSpPr/>
          <p:nvPr/>
        </p:nvSpPr>
        <p:spPr>
          <a:xfrm>
            <a:off x="-228600" y="2351474"/>
            <a:ext cx="111367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CA" sz="2400" dirty="0">
                <a:latin typeface="Franklin Gothic Medium" panose="020B0603020102020204" pitchFamily="34" charset="0"/>
              </a:rPr>
              <a:t>Ask to see </a:t>
            </a:r>
            <a:r>
              <a:rPr lang="en-CA" sz="2400" u="sng" dirty="0">
                <a:latin typeface="Franklin Gothic Medium" panose="020B0603020102020204" pitchFamily="34" charset="0"/>
              </a:rPr>
              <a:t>shoes they were wearing when they fell </a:t>
            </a:r>
            <a:r>
              <a:rPr lang="en-CA" sz="2400" dirty="0">
                <a:latin typeface="Franklin Gothic Medium" panose="020B0603020102020204" pitchFamily="34" charset="0"/>
              </a:rPr>
              <a:t>(if possible) or at least get a description of the shoes. Look for: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4C795F5A-7FA3-4E70-90D6-9EDBDF300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t="5778" r="8500" b="14198"/>
          <a:stretch/>
        </p:blipFill>
        <p:spPr bwMode="auto">
          <a:xfrm>
            <a:off x="346688" y="3234885"/>
            <a:ext cx="4637555" cy="334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2195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9025275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rgbClr val="113052"/>
                </a:solidFill>
                <a:latin typeface="Franklin Gothic Heavy" panose="020B0903020102020204" pitchFamily="34" charset="0"/>
              </a:rPr>
              <a:t>Assessment - 2h</a:t>
            </a:r>
            <a:br>
              <a:rPr lang="en-US" dirty="0">
                <a:solidFill>
                  <a:srgbClr val="113052"/>
                </a:solidFill>
                <a:latin typeface="Franklin Gothic Heavy" panose="020B0903020102020204" pitchFamily="34" charset="0"/>
              </a:rPr>
            </a:br>
            <a:r>
              <a:rPr lang="en-US" dirty="0">
                <a:solidFill>
                  <a:srgbClr val="113052"/>
                </a:solidFill>
                <a:latin typeface="Franklin Gothic Heavy" panose="020B0903020102020204" pitchFamily="34" charset="0"/>
              </a:rPr>
              <a:t>Environmental hazards </a:t>
            </a:r>
            <a:endParaRPr lang="en-CA" dirty="0">
              <a:solidFill>
                <a:srgbClr val="11305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2361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8458200" cy="449580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>
                <a:latin typeface="Franklin Gothic Medium" panose="020B0603020102020204" pitchFamily="34" charset="0"/>
              </a:rPr>
              <a:t>Difficult to assess in the office</a:t>
            </a:r>
          </a:p>
          <a:p>
            <a:pPr eaLnBrk="1" hangingPunct="1"/>
            <a:r>
              <a:rPr lang="en-US" sz="2800" b="1" dirty="0">
                <a:latin typeface="Franklin Gothic Medium" panose="020B0603020102020204" pitchFamily="34" charset="0"/>
              </a:rPr>
              <a:t>Consider referral for in-home OT assessment </a:t>
            </a:r>
          </a:p>
          <a:p>
            <a:pPr eaLnBrk="1" hangingPunct="1"/>
            <a:r>
              <a:rPr lang="en-US" sz="2800" b="1" dirty="0">
                <a:latin typeface="Franklin Gothic Medium" panose="020B0603020102020204" pitchFamily="34" charset="0"/>
              </a:rPr>
              <a:t>Alternatively can ask patient and/or family to gather information via the Home Hazard checklist - </a:t>
            </a:r>
            <a:r>
              <a:rPr lang="en-US" sz="2800" dirty="0">
                <a:latin typeface="Franklin Gothic Medium" panose="020B0603020102020204" pitchFamily="34" charset="0"/>
              </a:rPr>
              <a:t>Available free through Public Health Agency of Canada </a:t>
            </a:r>
          </a:p>
          <a:p>
            <a:pPr lvl="1">
              <a:buClr>
                <a:srgbClr val="93A299"/>
              </a:buClr>
            </a:pPr>
            <a:r>
              <a:rPr lang="en-CA" sz="2400" dirty="0">
                <a:solidFill>
                  <a:srgbClr val="0000FF"/>
                </a:solidFill>
                <a:latin typeface="Franklin Gothic Medium" panose="020B0603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http://www.phac-aspc.gc.ca/seniors-aines/publications/public/injury-blessure/prevent-eviter/index-eng.php</a:t>
            </a:r>
            <a:r>
              <a:rPr lang="en-CA" sz="2400" dirty="0">
                <a:solidFill>
                  <a:srgbClr val="0000FF"/>
                </a:solidFill>
                <a:latin typeface="Franklin Gothic Medium" panose="020B0603020102020204" pitchFamily="34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430000" y="6188075"/>
            <a:ext cx="685800" cy="5937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46F4A9B9-BBB5-41F1-B8BA-A8692905374F}" type="slidenum">
              <a:rPr lang="en-CA" altLang="en-US" sz="3100">
                <a:solidFill>
                  <a:srgbClr val="46464A">
                    <a:lumMod val="60000"/>
                    <a:lumOff val="40000"/>
                  </a:srgbClr>
                </a:solidFill>
              </a:rPr>
              <a:pPr>
                <a:spcAft>
                  <a:spcPts val="600"/>
                </a:spcAft>
                <a:defRPr/>
              </a:pPr>
              <a:t>65</a:t>
            </a:fld>
            <a:endParaRPr lang="en-CA" altLang="en-US" sz="3100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0" name="Graphic 69" descr="House">
            <a:extLst>
              <a:ext uri="{FF2B5EF4-FFF2-40B4-BE49-F238E27FC236}">
                <a16:creationId xmlns:a16="http://schemas.microsoft.com/office/drawing/2014/main" id="{FD06A629-25FA-4FE8-B267-B3F2B87E1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0" y="2743200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376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081"/>
            <a:ext cx="11049000" cy="72308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bg1"/>
                </a:solidFill>
                <a:latin typeface="Franklin Gothic Heavy" panose="020B0903020102020204" pitchFamily="34" charset="0"/>
              </a:rPr>
              <a:t>Assessment - 2h: Environmental hazards</a:t>
            </a:r>
            <a:endParaRPr lang="en-CA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23618" name="Rectangle 3"/>
          <p:cNvSpPr>
            <a:spLocks noGrp="1" noChangeArrowheads="1"/>
          </p:cNvSpPr>
          <p:nvPr>
            <p:ph idx="1"/>
          </p:nvPr>
        </p:nvSpPr>
        <p:spPr>
          <a:xfrm>
            <a:off x="3352800" y="2416530"/>
            <a:ext cx="7772401" cy="4175127"/>
          </a:xfrm>
        </p:spPr>
        <p:txBody>
          <a:bodyPr>
            <a:normAutofit/>
          </a:bodyPr>
          <a:lstStyle/>
          <a:p>
            <a:pPr lvl="1" eaLnBrk="1" hangingPunct="1"/>
            <a:r>
              <a:rPr lang="en-CA" sz="2400" dirty="0">
                <a:latin typeface="Franklin Gothic Medium" panose="020B0603020102020204" pitchFamily="34" charset="0"/>
              </a:rPr>
              <a:t>Poorly lit stairs, ramps or doorways</a:t>
            </a:r>
          </a:p>
          <a:p>
            <a:pPr lvl="1" eaLnBrk="1" hangingPunct="1"/>
            <a:r>
              <a:rPr lang="en-CA" sz="2400" dirty="0">
                <a:latin typeface="Franklin Gothic Medium" panose="020B0603020102020204" pitchFamily="34" charset="0"/>
              </a:rPr>
              <a:t>Stairs with irregular step width or height</a:t>
            </a:r>
          </a:p>
          <a:p>
            <a:pPr lvl="1" eaLnBrk="1" hangingPunct="1"/>
            <a:r>
              <a:rPr lang="en-CA" sz="2400" dirty="0">
                <a:latin typeface="Franklin Gothic Medium" panose="020B0603020102020204" pitchFamily="34" charset="0"/>
              </a:rPr>
              <a:t>Stairs without handrails or marking on the edges</a:t>
            </a:r>
          </a:p>
          <a:p>
            <a:pPr lvl="1" eaLnBrk="1" hangingPunct="1"/>
            <a:r>
              <a:rPr lang="en-CA" sz="2400" dirty="0">
                <a:latin typeface="Franklin Gothic Medium" panose="020B0603020102020204" pitchFamily="34" charset="0"/>
              </a:rPr>
              <a:t>Slippery floors, throw rugs, loose carpets</a:t>
            </a:r>
          </a:p>
          <a:p>
            <a:pPr lvl="1" eaLnBrk="1" hangingPunct="1"/>
            <a:r>
              <a:rPr lang="en-CA" sz="2400" dirty="0">
                <a:latin typeface="Franklin Gothic Medium" panose="020B0603020102020204" pitchFamily="34" charset="0"/>
              </a:rPr>
              <a:t>Raised sills in door jams</a:t>
            </a:r>
          </a:p>
          <a:p>
            <a:pPr lvl="1" eaLnBrk="1" hangingPunct="1"/>
            <a:r>
              <a:rPr lang="en-CA" sz="2400" dirty="0">
                <a:latin typeface="Franklin Gothic Medium" panose="020B0603020102020204" pitchFamily="34" charset="0"/>
              </a:rPr>
              <a:t>Clutter</a:t>
            </a:r>
          </a:p>
          <a:p>
            <a:pPr lvl="1" eaLnBrk="1" hangingPunct="1"/>
            <a:r>
              <a:rPr lang="en-CA" sz="2400" dirty="0">
                <a:latin typeface="Franklin Gothic Medium" panose="020B0603020102020204" pitchFamily="34" charset="0"/>
              </a:rPr>
              <a:t>Low toilet seats</a:t>
            </a:r>
          </a:p>
          <a:p>
            <a:pPr lvl="1" eaLnBrk="1" hangingPunct="1"/>
            <a:r>
              <a:rPr lang="en-CA" sz="2400" dirty="0">
                <a:latin typeface="Franklin Gothic Medium" panose="020B0603020102020204" pitchFamily="34" charset="0"/>
              </a:rPr>
              <a:t>Lack of grab bars in bathrooms</a:t>
            </a:r>
          </a:p>
          <a:p>
            <a:pPr lvl="1" eaLnBrk="1" hangingPunct="1"/>
            <a:r>
              <a:rPr lang="en-CA" sz="2400" dirty="0">
                <a:latin typeface="Franklin Gothic Medium" panose="020B0603020102020204" pitchFamily="34" charset="0"/>
              </a:rPr>
              <a:t>Poorly maintained or improperly used mobility aids and equipment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53800" y="6199096"/>
            <a:ext cx="685800" cy="5937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46F4A9B9-BBB5-41F1-B8BA-A8692905374F}" type="slidenum">
              <a:rPr lang="en-CA" altLang="en-US" sz="3100">
                <a:solidFill>
                  <a:srgbClr val="46464A">
                    <a:lumMod val="60000"/>
                    <a:lumOff val="40000"/>
                  </a:srgbClr>
                </a:solidFill>
              </a:rPr>
              <a:pPr>
                <a:spcAft>
                  <a:spcPts val="600"/>
                </a:spcAft>
                <a:defRPr/>
              </a:pPr>
              <a:t>66</a:t>
            </a:fld>
            <a:endParaRPr lang="en-CA" altLang="en-US" sz="3100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5" name="Graphic 4" descr="Suburban scene">
            <a:extLst>
              <a:ext uri="{FF2B5EF4-FFF2-40B4-BE49-F238E27FC236}">
                <a16:creationId xmlns:a16="http://schemas.microsoft.com/office/drawing/2014/main" id="{D07A7454-88A9-429D-B510-7B99D61AE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0905" y="2905505"/>
            <a:ext cx="2961895" cy="29618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7C67B8-7EBA-45EB-AF4D-7CE77E10C54B}"/>
              </a:ext>
            </a:extLst>
          </p:cNvPr>
          <p:cNvSpPr/>
          <p:nvPr/>
        </p:nvSpPr>
        <p:spPr>
          <a:xfrm>
            <a:off x="228600" y="1462423"/>
            <a:ext cx="104597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>
                <a:latin typeface="Franklin Gothic Medium" panose="020B0603020102020204" pitchFamily="34" charset="0"/>
              </a:rPr>
              <a:t>Home hazards </a:t>
            </a:r>
            <a:r>
              <a:rPr lang="en-CA" sz="2400" b="1" dirty="0">
                <a:latin typeface="Franklin Gothic Medium" panose="020B0603020102020204" pitchFamily="34" charset="0"/>
              </a:rPr>
              <a:t>(may ask family members to take pictures with smart phones)</a:t>
            </a:r>
            <a:endParaRPr lang="en-CA" sz="2800" b="1" dirty="0">
              <a:latin typeface="Franklin Gothic Medium" panose="020B06030201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FE1390C-280D-43E1-AD44-BFDF99D77DC5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76200"/>
            <a:ext cx="902527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113052"/>
                </a:solidFill>
                <a:latin typeface="Franklin Gothic Heavy" panose="020B0903020102020204" pitchFamily="34" charset="0"/>
              </a:rPr>
              <a:t>Assessment - 2h</a:t>
            </a:r>
            <a:br>
              <a:rPr lang="en-US">
                <a:solidFill>
                  <a:srgbClr val="113052"/>
                </a:solidFill>
                <a:latin typeface="Franklin Gothic Heavy" panose="020B0903020102020204" pitchFamily="34" charset="0"/>
              </a:rPr>
            </a:br>
            <a:r>
              <a:rPr lang="en-US">
                <a:solidFill>
                  <a:srgbClr val="113052"/>
                </a:solidFill>
                <a:latin typeface="Franklin Gothic Heavy" panose="020B0903020102020204" pitchFamily="34" charset="0"/>
              </a:rPr>
              <a:t>Environmental hazards </a:t>
            </a:r>
            <a:endParaRPr lang="en-CA" dirty="0">
              <a:solidFill>
                <a:srgbClr val="113052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8191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4" y="182878"/>
            <a:ext cx="7269480" cy="7010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13052"/>
                </a:solidFill>
                <a:latin typeface="Franklin Gothic Heavy" panose="020B0903020102020204" pitchFamily="34" charset="0"/>
              </a:rPr>
              <a:t>2i. Mood and Behavior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A5313CA-D686-4FD8-876F-DAAB252197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807958"/>
              </p:ext>
            </p:extLst>
          </p:nvPr>
        </p:nvGraphicFramePr>
        <p:xfrm>
          <a:off x="400054" y="1219200"/>
          <a:ext cx="10496546" cy="5105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30000" y="6172202"/>
            <a:ext cx="685800" cy="593725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defRPr/>
            </a:pPr>
            <a:fld id="{46F4A9B9-BBB5-41F1-B8BA-A8692905374F}" type="slidenum">
              <a:rPr lang="en-CA" alt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67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075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F2D61-FB81-443F-907F-AF31FAD6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F7FE8A56-8C29-48DE-B3EE-3A485C5C5A7C}" type="slidenum">
              <a:rPr lang="en-CA" altLang="en-US" smtClean="0"/>
              <a:pPr>
                <a:defRPr/>
              </a:pPr>
              <a:t>68</a:t>
            </a:fld>
            <a:endParaRPr lang="en-CA" altLang="en-US"/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35A9CFF7-404E-4E06-BFC9-CF6361D602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812774"/>
              </p:ext>
            </p:extLst>
          </p:nvPr>
        </p:nvGraphicFramePr>
        <p:xfrm>
          <a:off x="762000" y="3048000"/>
          <a:ext cx="1053084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Organization Chart" r:id="rId3" imgW="6095880" imgH="1600200" progId="OrgPlusWOPX.4">
                  <p:embed followColorScheme="full"/>
                </p:oleObj>
              </mc:Choice>
              <mc:Fallback>
                <p:oleObj name="Organization Chart" r:id="rId3" imgW="6095880" imgH="1600200" progId="OrgPlusWOPX.4">
                  <p:embed followColorScheme="full"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35A9CFF7-404E-4E06-BFC9-CF6361D602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48000"/>
                        <a:ext cx="1053084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187322B-107A-4561-9141-FDF9E1D900A1}"/>
              </a:ext>
            </a:extLst>
          </p:cNvPr>
          <p:cNvSpPr txBox="1">
            <a:spLocks/>
          </p:cNvSpPr>
          <p:nvPr/>
        </p:nvSpPr>
        <p:spPr>
          <a:xfrm>
            <a:off x="614362" y="1066800"/>
            <a:ext cx="114300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Franklin Gothic Medium" panose="020B0603020102020204" pitchFamily="34" charset="0"/>
              </a:rPr>
              <a:t>Refer to Neurology or ENT if </a:t>
            </a:r>
          </a:p>
          <a:p>
            <a:pPr lvl="1"/>
            <a:r>
              <a:rPr lang="en-US" sz="2400" dirty="0">
                <a:latin typeface="Franklin Gothic Medium" panose="020B0603020102020204" pitchFamily="34" charset="0"/>
              </a:rPr>
              <a:t>Persistent</a:t>
            </a:r>
          </a:p>
          <a:p>
            <a:pPr lvl="1"/>
            <a:r>
              <a:rPr lang="en-US" sz="2400" dirty="0">
                <a:latin typeface="Franklin Gothic Medium" panose="020B0603020102020204" pitchFamily="34" charset="0"/>
              </a:rPr>
              <a:t>CNS finding(s) that cannot be attributed to inner ear (symptoms aside from vertigo, tinnitus, decreased hearing, nausea) suggesting central cause</a:t>
            </a:r>
          </a:p>
          <a:p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D967F2F-7271-41BA-8208-71C0FF060B9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-29627"/>
            <a:ext cx="11734799" cy="9440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6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Franklin Gothic Heavy" panose="020B0903020102020204" pitchFamily="34" charset="0"/>
              </a:rPr>
              <a:t>Vertigo - not covered in this module</a:t>
            </a:r>
          </a:p>
        </p:txBody>
      </p:sp>
    </p:spTree>
    <p:extLst>
      <p:ext uri="{BB962C8B-B14F-4D97-AF65-F5344CB8AC3E}">
        <p14:creationId xmlns:p14="http://schemas.microsoft.com/office/powerpoint/2010/main" val="20366142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7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39065"/>
            <a:ext cx="8610600" cy="109347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113052"/>
                </a:solidFill>
                <a:latin typeface="Franklin Gothic Heavy" panose="020B0903020102020204" pitchFamily="34" charset="0"/>
              </a:rPr>
              <a:t>While assessing and addressing cause(s) of near falls and falls</a:t>
            </a:r>
          </a:p>
        </p:txBody>
      </p:sp>
      <p:sp>
        <p:nvSpPr>
          <p:cNvPr id="63385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0" y="2369658"/>
            <a:ext cx="6869431" cy="3360742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buNone/>
            </a:pPr>
            <a:r>
              <a:rPr lang="en-US" sz="2800" b="1" dirty="0">
                <a:latin typeface="Franklin Gothic Medium" panose="020B0603020102020204" pitchFamily="34" charset="0"/>
              </a:rPr>
              <a:t>Consider</a:t>
            </a:r>
            <a:r>
              <a:rPr lang="en-US" sz="2800" dirty="0">
                <a:latin typeface="Franklin Gothic Medium" panose="020B0603020102020204" pitchFamily="34" charset="0"/>
              </a:rPr>
              <a:t> ordering a </a:t>
            </a:r>
            <a:r>
              <a:rPr lang="en-US" sz="2800" b="1" u="sng" dirty="0">
                <a:latin typeface="Franklin Gothic Medium" panose="020B0603020102020204" pitchFamily="34" charset="0"/>
              </a:rPr>
              <a:t>Bone Mineral Density</a:t>
            </a:r>
            <a:r>
              <a:rPr lang="en-US" sz="2800" dirty="0">
                <a:latin typeface="Franklin Gothic Medium" panose="020B0603020102020204" pitchFamily="34" charset="0"/>
              </a:rPr>
              <a:t> if you feel there is a risk of fall occurrence / recurrence and if you feel their life expectancy merits treatment of osteoporosis</a:t>
            </a:r>
          </a:p>
          <a:p>
            <a:endParaRPr lang="en-US" sz="24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marL="693720" lvl="2">
              <a:buNone/>
            </a:pPr>
            <a:endParaRPr lang="en-US" sz="1800" dirty="0"/>
          </a:p>
        </p:txBody>
      </p:sp>
      <p:pic>
        <p:nvPicPr>
          <p:cNvPr id="621570" name="Picture 2" descr="C:\Users\fmolnar\AppData\Local\Microsoft\Windows\INetCache\IE\90SH44Q2\Communitive_midshaft_humeral_fracture_callus[1]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1" t="-2" r="3862" b="1"/>
          <a:stretch/>
        </p:blipFill>
        <p:spPr bwMode="auto">
          <a:xfrm>
            <a:off x="-33338" y="0"/>
            <a:ext cx="31361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476628" y="6264275"/>
            <a:ext cx="685800" cy="593725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defTabSz="914377">
              <a:lnSpc>
                <a:spcPct val="90000"/>
              </a:lnSpc>
              <a:spcAft>
                <a:spcPts val="600"/>
              </a:spcAft>
              <a:defRPr/>
            </a:pPr>
            <a:fld id="{46F4A9B9-BBB5-41F1-B8BA-A8692905374F}" type="slidenum">
              <a:rPr lang="en-US" alt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377">
                <a:lnSpc>
                  <a:spcPct val="90000"/>
                </a:lnSpc>
                <a:spcAft>
                  <a:spcPts val="600"/>
                </a:spcAft>
                <a:defRPr/>
              </a:pPr>
              <a:t>69</a:t>
            </a:fld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5668"/>
            <a:ext cx="8686800" cy="685800"/>
          </a:xfrm>
        </p:spPr>
        <p:txBody>
          <a:bodyPr>
            <a:noAutofit/>
          </a:bodyPr>
          <a:lstStyle/>
          <a:p>
            <a:r>
              <a:rPr lang="en-CA" dirty="0">
                <a:solidFill>
                  <a:srgbClr val="113052"/>
                </a:solidFill>
                <a:latin typeface="Franklin Gothic Heavy" panose="020B0903020102020204" pitchFamily="34" charset="0"/>
              </a:rPr>
              <a:t>Learning 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884" y="1066800"/>
            <a:ext cx="10866119" cy="612219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b="1" u="sng" dirty="0">
                <a:solidFill>
                  <a:srgbClr val="113052"/>
                </a:solidFill>
                <a:latin typeface="Franklin Gothic Demi" panose="020B0703020102020204" pitchFamily="34" charset="0"/>
              </a:rPr>
              <a:t>Lesson 1 - Background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dirty="0">
                <a:latin typeface="Franklin Gothic Demi" panose="020B0703020102020204" pitchFamily="34" charset="0"/>
              </a:rPr>
              <a:t>Describe the importance of the Falls Prevention</a:t>
            </a:r>
          </a:p>
          <a:p>
            <a:pPr marL="806431" lvl="1" indent="-457189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Franklin Gothic Demi" panose="020B0703020102020204" pitchFamily="34" charset="0"/>
              </a:rPr>
              <a:t>Incidence</a:t>
            </a:r>
          </a:p>
          <a:p>
            <a:pPr marL="806431" lvl="1" indent="-457189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Franklin Gothic Demi" panose="020B0703020102020204" pitchFamily="34" charset="0"/>
              </a:rPr>
              <a:t>Impact</a:t>
            </a:r>
          </a:p>
          <a:p>
            <a:pPr marL="806431" lvl="1" indent="-457189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Franklin Gothic Demi" panose="020B0703020102020204" pitchFamily="34" charset="0"/>
              </a:rPr>
              <a:t>Opportunity - Near Falls, Vital sign concept</a:t>
            </a:r>
          </a:p>
          <a:p>
            <a:pPr marL="349242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Franklin Gothic Demi" panose="020B07030201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b="1" u="sng" dirty="0">
                <a:solidFill>
                  <a:srgbClr val="113052"/>
                </a:solidFill>
                <a:latin typeface="Franklin Gothic Demi" panose="020B0703020102020204" pitchFamily="34" charset="0"/>
              </a:rPr>
              <a:t>Lesson 2 - Screening for Fall Risk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CA" b="1" u="sng" dirty="0">
              <a:latin typeface="Franklin Gothic Demi" panose="020B07030201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b="1" u="sng" dirty="0">
                <a:solidFill>
                  <a:srgbClr val="113052"/>
                </a:solidFill>
                <a:latin typeface="Franklin Gothic Demi" panose="020B0703020102020204" pitchFamily="34" charset="0"/>
              </a:rPr>
              <a:t>Lesson 3 - Basic Assessment every patient with falls or near falls should have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dirty="0">
                <a:latin typeface="Franklin Gothic Demi" panose="020B0703020102020204" pitchFamily="34" charset="0"/>
              </a:rPr>
              <a:t>Screen and clinically assess patients for </a:t>
            </a:r>
            <a:r>
              <a:rPr lang="en-CA" sz="2400" b="1" i="1" u="sng" dirty="0">
                <a:solidFill>
                  <a:srgbClr val="C00000"/>
                </a:solidFill>
                <a:latin typeface="Franklin Gothic Demi" panose="020B0703020102020204" pitchFamily="34" charset="0"/>
              </a:rPr>
              <a:t>the 3PS</a:t>
            </a:r>
          </a:p>
          <a:p>
            <a:pPr marL="806391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2400" b="1" u="sng" dirty="0">
                <a:solidFill>
                  <a:srgbClr val="C00000"/>
                </a:solidFill>
                <a:latin typeface="Franklin Gothic Demi" panose="020B0703020102020204" pitchFamily="34" charset="0"/>
              </a:rPr>
              <a:t>P</a:t>
            </a:r>
            <a:r>
              <a:rPr lang="en-CA" sz="2400" dirty="0">
                <a:latin typeface="Franklin Gothic Demi" panose="020B0703020102020204" pitchFamily="34" charset="0"/>
              </a:rPr>
              <a:t>ostural Hypotension</a:t>
            </a:r>
          </a:p>
          <a:p>
            <a:pPr marL="806391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2400" b="1" u="sng" dirty="0">
                <a:solidFill>
                  <a:srgbClr val="C00000"/>
                </a:solidFill>
                <a:latin typeface="Franklin Gothic Demi" panose="020B0703020102020204" pitchFamily="34" charset="0"/>
              </a:rPr>
              <a:t>P</a:t>
            </a:r>
            <a:r>
              <a:rPr lang="en-CA" sz="2400" dirty="0">
                <a:latin typeface="Franklin Gothic Demi" panose="020B0703020102020204" pitchFamily="34" charset="0"/>
              </a:rPr>
              <a:t>ills</a:t>
            </a:r>
          </a:p>
          <a:p>
            <a:pPr marL="806391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2400" b="1" u="sng" dirty="0">
                <a:solidFill>
                  <a:srgbClr val="C00000"/>
                </a:solidFill>
                <a:latin typeface="Franklin Gothic Demi" panose="020B0703020102020204" pitchFamily="34" charset="0"/>
              </a:rPr>
              <a:t>P</a:t>
            </a:r>
            <a:r>
              <a:rPr lang="en-CA" sz="2400" dirty="0">
                <a:latin typeface="Franklin Gothic Demi" panose="020B0703020102020204" pitchFamily="34" charset="0"/>
              </a:rPr>
              <a:t>ain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CA" dirty="0">
              <a:latin typeface="Franklin Gothic Demi" panose="020B07030201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b="1" u="sng" dirty="0">
                <a:solidFill>
                  <a:srgbClr val="113052"/>
                </a:solidFill>
                <a:latin typeface="Franklin Gothic Demi" panose="020B0703020102020204" pitchFamily="34" charset="0"/>
              </a:rPr>
              <a:t>Lesson 4 - More in-depth Assessment of patients with falls or near falls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dirty="0">
                <a:latin typeface="Franklin Gothic Demi" panose="020B0703020102020204" pitchFamily="34" charset="0"/>
              </a:rPr>
              <a:t>Assessing beyond the 3Ps and/or Referral to </a:t>
            </a:r>
            <a:r>
              <a:rPr lang="en-CA" sz="2400" u="sng" dirty="0">
                <a:latin typeface="Franklin Gothic Demi" panose="020B0703020102020204" pitchFamily="34" charset="0"/>
              </a:rPr>
              <a:t>Specialized Geriatric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46F4A9B9-BBB5-41F1-B8BA-A8692905374F}" type="slidenum">
              <a:rPr lang="en-CA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7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4987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6A37D3E7-BEE7-4F06-9262-05ED728C0B2F}"/>
              </a:ext>
            </a:extLst>
          </p:cNvPr>
          <p:cNvGrpSpPr/>
          <p:nvPr/>
        </p:nvGrpSpPr>
        <p:grpSpPr>
          <a:xfrm>
            <a:off x="355241" y="1611037"/>
            <a:ext cx="450803" cy="4080604"/>
            <a:chOff x="355241" y="1611037"/>
            <a:chExt cx="450803" cy="4080604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A9B8DB5-81A9-4FB8-B2B9-4223576041AA}"/>
                </a:ext>
              </a:extLst>
            </p:cNvPr>
            <p:cNvCxnSpPr>
              <a:cxnSpLocks/>
            </p:cNvCxnSpPr>
            <p:nvPr/>
          </p:nvCxnSpPr>
          <p:spPr>
            <a:xfrm>
              <a:off x="381000" y="1635277"/>
              <a:ext cx="262518" cy="0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AF82C93-4D86-4B45-9E50-EBC7B5550DFB}"/>
                </a:ext>
              </a:extLst>
            </p:cNvPr>
            <p:cNvCxnSpPr/>
            <p:nvPr/>
          </p:nvCxnSpPr>
          <p:spPr>
            <a:xfrm>
              <a:off x="381000" y="1611037"/>
              <a:ext cx="0" cy="4079723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52B0574-D5C2-4E70-BE6E-A3984041C474}"/>
                </a:ext>
              </a:extLst>
            </p:cNvPr>
            <p:cNvCxnSpPr>
              <a:cxnSpLocks/>
            </p:cNvCxnSpPr>
            <p:nvPr/>
          </p:nvCxnSpPr>
          <p:spPr>
            <a:xfrm>
              <a:off x="355241" y="5691641"/>
              <a:ext cx="450803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5F6C515-5CD1-46AD-A8B4-6765474E466E}"/>
              </a:ext>
            </a:extLst>
          </p:cNvPr>
          <p:cNvSpPr/>
          <p:nvPr/>
        </p:nvSpPr>
        <p:spPr>
          <a:xfrm>
            <a:off x="11291450" y="0"/>
            <a:ext cx="9305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626308" y="-35729"/>
            <a:ext cx="11819721" cy="996543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 algn="ctr"/>
            <a:r>
              <a:rPr sz="3200" b="1" spc="-5" dirty="0">
                <a:solidFill>
                  <a:srgbClr val="113052"/>
                </a:solidFill>
                <a:latin typeface="Arial"/>
                <a:cs typeface="Arial"/>
              </a:rPr>
              <a:t>Champlain </a:t>
            </a:r>
            <a:r>
              <a:rPr sz="3200" b="1" dirty="0">
                <a:solidFill>
                  <a:srgbClr val="113052"/>
                </a:solidFill>
                <a:latin typeface="Arial"/>
                <a:cs typeface="Arial"/>
              </a:rPr>
              <a:t>Falls </a:t>
            </a:r>
            <a:r>
              <a:rPr sz="3200" b="1" spc="-5" dirty="0">
                <a:solidFill>
                  <a:srgbClr val="113052"/>
                </a:solidFill>
                <a:latin typeface="Arial"/>
                <a:cs typeface="Arial"/>
              </a:rPr>
              <a:t>Prevention Strategy: </a:t>
            </a:r>
            <a:endParaRPr lang="en-US" sz="3200" b="1" spc="-5" dirty="0">
              <a:solidFill>
                <a:srgbClr val="113052"/>
              </a:solidFill>
              <a:latin typeface="Arial"/>
              <a:cs typeface="Arial"/>
            </a:endParaRPr>
          </a:p>
          <a:p>
            <a:pPr marL="11545" algn="ctr"/>
            <a:r>
              <a:rPr sz="3200" b="1" spc="-5" dirty="0">
                <a:solidFill>
                  <a:srgbClr val="113052"/>
                </a:solidFill>
                <a:latin typeface="Arial"/>
                <a:cs typeface="Arial"/>
              </a:rPr>
              <a:t>Stay </a:t>
            </a:r>
            <a:r>
              <a:rPr sz="3200" b="1" dirty="0">
                <a:solidFill>
                  <a:srgbClr val="113052"/>
                </a:solidFill>
                <a:latin typeface="Arial"/>
                <a:cs typeface="Arial"/>
              </a:rPr>
              <a:t>on </a:t>
            </a:r>
            <a:r>
              <a:rPr sz="3200" b="1" spc="-5" dirty="0">
                <a:solidFill>
                  <a:srgbClr val="113052"/>
                </a:solidFill>
                <a:latin typeface="Arial"/>
                <a:cs typeface="Arial"/>
              </a:rPr>
              <a:t>Your </a:t>
            </a:r>
            <a:r>
              <a:rPr sz="3200" b="1" dirty="0">
                <a:solidFill>
                  <a:srgbClr val="113052"/>
                </a:solidFill>
                <a:latin typeface="Arial"/>
                <a:cs typeface="Arial"/>
              </a:rPr>
              <a:t>Feet ® </a:t>
            </a:r>
            <a:r>
              <a:rPr sz="3200" b="1" spc="-5" dirty="0">
                <a:solidFill>
                  <a:srgbClr val="113052"/>
                </a:solidFill>
                <a:latin typeface="Arial"/>
                <a:cs typeface="Arial"/>
              </a:rPr>
              <a:t>Screening</a:t>
            </a:r>
            <a:r>
              <a:rPr sz="3200" b="1" spc="41" dirty="0">
                <a:solidFill>
                  <a:srgbClr val="11305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113052"/>
                </a:solidFill>
                <a:latin typeface="Arial"/>
                <a:cs typeface="Arial"/>
              </a:rPr>
              <a:t>Algorithm</a:t>
            </a:r>
            <a:endParaRPr sz="3200" dirty="0">
              <a:solidFill>
                <a:srgbClr val="113052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3518" y="313291"/>
            <a:ext cx="1682750" cy="400482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lnSpc>
                <a:spcPts val="977"/>
              </a:lnSpc>
              <a:spcBef>
                <a:spcPts val="91"/>
              </a:spcBef>
            </a:pPr>
            <a:r>
              <a:rPr sz="818" dirty="0">
                <a:latin typeface="Arial"/>
                <a:cs typeface="Arial"/>
              </a:rPr>
              <a:t>= </a:t>
            </a:r>
            <a:r>
              <a:rPr sz="727" spc="-5" dirty="0">
                <a:latin typeface="Arial"/>
                <a:cs typeface="Arial"/>
              </a:rPr>
              <a:t>Community Health</a:t>
            </a:r>
            <a:r>
              <a:rPr sz="727" spc="-14" dirty="0">
                <a:latin typeface="Arial"/>
                <a:cs typeface="Arial"/>
              </a:rPr>
              <a:t> </a:t>
            </a:r>
            <a:r>
              <a:rPr sz="727" spc="-9" dirty="0">
                <a:latin typeface="Arial"/>
                <a:cs typeface="Arial"/>
              </a:rPr>
              <a:t>Agencies</a:t>
            </a:r>
            <a:endParaRPr sz="727" dirty="0">
              <a:latin typeface="Arial"/>
              <a:cs typeface="Arial"/>
            </a:endParaRPr>
          </a:p>
          <a:p>
            <a:pPr marL="11545">
              <a:lnSpc>
                <a:spcPts val="959"/>
              </a:lnSpc>
            </a:pPr>
            <a:r>
              <a:rPr sz="818" dirty="0">
                <a:latin typeface="Arial"/>
                <a:cs typeface="Arial"/>
              </a:rPr>
              <a:t>= </a:t>
            </a:r>
            <a:r>
              <a:rPr sz="727" spc="-5" dirty="0">
                <a:latin typeface="Arial"/>
                <a:cs typeface="Arial"/>
              </a:rPr>
              <a:t>Primary Care </a:t>
            </a:r>
            <a:r>
              <a:rPr sz="727" spc="-9" dirty="0">
                <a:latin typeface="Arial"/>
                <a:cs typeface="Arial"/>
              </a:rPr>
              <a:t>Providers</a:t>
            </a:r>
            <a:endParaRPr sz="727" dirty="0">
              <a:latin typeface="Arial"/>
              <a:cs typeface="Arial"/>
            </a:endParaRPr>
          </a:p>
          <a:p>
            <a:pPr marL="11545">
              <a:lnSpc>
                <a:spcPts val="1068"/>
              </a:lnSpc>
            </a:pPr>
            <a:r>
              <a:rPr sz="909" dirty="0">
                <a:latin typeface="Arial"/>
                <a:cs typeface="Arial"/>
              </a:rPr>
              <a:t>= </a:t>
            </a:r>
            <a:r>
              <a:rPr sz="727" spc="-5" dirty="0">
                <a:latin typeface="Arial"/>
                <a:cs typeface="Arial"/>
              </a:rPr>
              <a:t>Specialized or Tertiary Care</a:t>
            </a:r>
            <a:r>
              <a:rPr sz="727" spc="-55" dirty="0">
                <a:latin typeface="Arial"/>
                <a:cs typeface="Arial"/>
              </a:rPr>
              <a:t> </a:t>
            </a:r>
            <a:r>
              <a:rPr sz="727" spc="-5" dirty="0">
                <a:latin typeface="Arial"/>
                <a:cs typeface="Arial"/>
              </a:rPr>
              <a:t>Providers</a:t>
            </a:r>
            <a:endParaRPr sz="727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81834" y="2644583"/>
            <a:ext cx="300759" cy="179524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1091" b="1" spc="-5" dirty="0">
                <a:latin typeface="Arial"/>
                <a:cs typeface="Arial"/>
              </a:rPr>
              <a:t>YES</a:t>
            </a:r>
            <a:endParaRPr sz="1091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9475" y="3359301"/>
            <a:ext cx="230909" cy="179524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1091" b="1" spc="-5" dirty="0">
                <a:latin typeface="Arial"/>
                <a:cs typeface="Arial"/>
              </a:rPr>
              <a:t>N</a:t>
            </a:r>
            <a:r>
              <a:rPr sz="1091" b="1" dirty="0">
                <a:latin typeface="Arial"/>
                <a:cs typeface="Arial"/>
              </a:rPr>
              <a:t>O</a:t>
            </a:r>
            <a:endParaRPr sz="1091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12900" y="3834513"/>
            <a:ext cx="299605" cy="179524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1091" b="1" spc="-5" dirty="0">
                <a:latin typeface="Arial"/>
                <a:cs typeface="Arial"/>
              </a:rPr>
              <a:t>YES</a:t>
            </a:r>
            <a:endParaRPr sz="1091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09776" y="3821623"/>
            <a:ext cx="299605" cy="179524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1091" b="1" spc="-5" dirty="0">
                <a:latin typeface="Arial"/>
                <a:cs typeface="Arial"/>
              </a:rPr>
              <a:t>YES</a:t>
            </a:r>
            <a:endParaRPr sz="1091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90175" y="4469732"/>
            <a:ext cx="230332" cy="179524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1091" b="1" spc="-5" dirty="0">
                <a:latin typeface="Arial"/>
                <a:cs typeface="Arial"/>
              </a:rPr>
              <a:t>NO</a:t>
            </a:r>
            <a:endParaRPr sz="1091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44372" y="4461254"/>
            <a:ext cx="230909" cy="179524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1091" b="1" spc="-5" dirty="0">
                <a:latin typeface="Arial"/>
                <a:cs typeface="Arial"/>
              </a:rPr>
              <a:t>N</a:t>
            </a:r>
            <a:r>
              <a:rPr sz="1091" b="1" dirty="0">
                <a:latin typeface="Arial"/>
                <a:cs typeface="Arial"/>
              </a:rPr>
              <a:t>O</a:t>
            </a:r>
            <a:endParaRPr sz="1091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41075" y="5145513"/>
            <a:ext cx="532246" cy="193567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1182" b="1" spc="-5" dirty="0">
                <a:latin typeface="Arial"/>
                <a:cs typeface="Arial"/>
              </a:rPr>
              <a:t>REFER</a:t>
            </a:r>
            <a:endParaRPr sz="1182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937259" y="6470073"/>
            <a:ext cx="25977" cy="6927"/>
          </a:xfrm>
          <a:custGeom>
            <a:avLst/>
            <a:gdLst/>
            <a:ahLst/>
            <a:cxnLst/>
            <a:rect l="l" t="t" r="r" b="b"/>
            <a:pathLst>
              <a:path w="28575" h="7620">
                <a:moveTo>
                  <a:pt x="0" y="0"/>
                </a:moveTo>
                <a:lnTo>
                  <a:pt x="0" y="7620"/>
                </a:lnTo>
                <a:lnTo>
                  <a:pt x="28194" y="7620"/>
                </a:lnTo>
                <a:lnTo>
                  <a:pt x="2819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12" name="object 12"/>
          <p:cNvSpPr txBox="1"/>
          <p:nvPr/>
        </p:nvSpPr>
        <p:spPr>
          <a:xfrm>
            <a:off x="121228" y="6458574"/>
            <a:ext cx="11949542" cy="234278"/>
          </a:xfrm>
          <a:prstGeom prst="rect">
            <a:avLst/>
          </a:prstGeom>
        </p:spPr>
        <p:txBody>
          <a:bodyPr vert="horz" wrap="square" lIns="0" tIns="10968" rIns="0" bIns="0" rtlCol="0">
            <a:spAutoFit/>
          </a:bodyPr>
          <a:lstStyle/>
          <a:p>
            <a:pPr marL="11545">
              <a:lnSpc>
                <a:spcPts val="854"/>
              </a:lnSpc>
              <a:spcBef>
                <a:spcPts val="87"/>
              </a:spcBef>
            </a:pPr>
            <a:r>
              <a:rPr sz="727" b="1" spc="-9" dirty="0">
                <a:latin typeface="Arial"/>
                <a:cs typeface="Arial"/>
              </a:rPr>
              <a:t>AGS </a:t>
            </a:r>
            <a:r>
              <a:rPr sz="727" b="1" spc="-5" dirty="0">
                <a:latin typeface="Arial"/>
                <a:cs typeface="Arial"/>
              </a:rPr>
              <a:t>&amp; BGS Guideline</a:t>
            </a:r>
            <a:r>
              <a:rPr sz="727" spc="-5" dirty="0">
                <a:latin typeface="Arial"/>
                <a:cs typeface="Arial"/>
              </a:rPr>
              <a:t>: </a:t>
            </a:r>
            <a:r>
              <a:rPr sz="727" u="sng" spc="-5" dirty="0">
                <a:solidFill>
                  <a:srgbClr val="344EA2"/>
                </a:solidFill>
                <a:uFill>
                  <a:solidFill>
                    <a:srgbClr val="344EA2"/>
                  </a:solidFill>
                </a:uFill>
                <a:latin typeface="Arial"/>
                <a:cs typeface="Arial"/>
                <a:hlinkClick r:id="rId2"/>
              </a:rPr>
              <a:t>http://www.americangeriatrics.org/health_care_professionals/clinical_practice/clinical_guidelines_recommendations/prevention_of_falls_summary_of_recommendations/</a:t>
            </a:r>
            <a:r>
              <a:rPr sz="727" u="sng" spc="5" dirty="0">
                <a:solidFill>
                  <a:srgbClr val="344EA2"/>
                </a:solidFill>
                <a:uFill>
                  <a:solidFill>
                    <a:srgbClr val="344EA2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727" spc="-5" dirty="0">
                <a:latin typeface="Arial"/>
                <a:cs typeface="Arial"/>
                <a:hlinkClick r:id="rId2"/>
              </a:rPr>
              <a:t>;</a:t>
            </a:r>
            <a:r>
              <a:rPr sz="727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RNAO </a:t>
            </a:r>
            <a:r>
              <a:rPr sz="727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(2017) Prevention of Fall &amp; Fall Injuries in Older Adults;</a:t>
            </a:r>
            <a:r>
              <a:rPr sz="727" u="sng" spc="4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727" u="sng" spc="-5" dirty="0">
                <a:solidFill>
                  <a:srgbClr val="344EA2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https://rnao.ca/news/updated-bpg-preventing-falls-and-reducing-injury-falls</a:t>
            </a:r>
            <a:r>
              <a:rPr lang="en-US" sz="727" u="sng" spc="-5" dirty="0">
                <a:solidFill>
                  <a:srgbClr val="344EA2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727" spc="-5" dirty="0">
                <a:latin typeface="Arial"/>
                <a:cs typeface="Arial"/>
              </a:rPr>
              <a:t>*Staying Independent Checklist available online at </a:t>
            </a:r>
            <a:r>
              <a:rPr sz="727" dirty="0">
                <a:latin typeface="Arial"/>
                <a:cs typeface="Arial"/>
              </a:rPr>
              <a:t>(</a:t>
            </a:r>
            <a:r>
              <a:rPr sz="727" u="sng" dirty="0">
                <a:solidFill>
                  <a:srgbClr val="344EA2"/>
                </a:solidFill>
                <a:uFill>
                  <a:solidFill>
                    <a:srgbClr val="344EA2"/>
                  </a:solidFill>
                </a:uFill>
                <a:latin typeface="Arial"/>
                <a:cs typeface="Arial"/>
                <a:hlinkClick r:id="rId4"/>
              </a:rPr>
              <a:t>www.stopfalls.ca</a:t>
            </a:r>
            <a:r>
              <a:rPr sz="727" dirty="0">
                <a:solidFill>
                  <a:srgbClr val="344EA2"/>
                </a:solidFill>
                <a:latin typeface="Arial"/>
                <a:cs typeface="Arial"/>
                <a:hlinkClick r:id="rId4"/>
              </a:rPr>
              <a:t> </a:t>
            </a:r>
            <a:r>
              <a:rPr sz="727" spc="-5" dirty="0">
                <a:latin typeface="Arial"/>
                <a:cs typeface="Arial"/>
              </a:rPr>
              <a:t>).   Health</a:t>
            </a:r>
            <a:r>
              <a:rPr sz="727" spc="104" dirty="0">
                <a:latin typeface="Arial"/>
                <a:cs typeface="Arial"/>
              </a:rPr>
              <a:t> </a:t>
            </a:r>
            <a:r>
              <a:rPr sz="727" spc="-5" dirty="0">
                <a:latin typeface="Arial"/>
                <a:cs typeface="Arial"/>
              </a:rPr>
              <a:t>Canada </a:t>
            </a:r>
            <a:r>
              <a:rPr sz="727" u="sng" spc="22" dirty="0">
                <a:solidFill>
                  <a:srgbClr val="344EA2"/>
                </a:solidFill>
                <a:uFill>
                  <a:solidFill>
                    <a:srgbClr val="344EA2"/>
                  </a:solidFill>
                </a:uFill>
                <a:latin typeface="Arial"/>
                <a:cs typeface="Arial"/>
              </a:rPr>
              <a:t> </a:t>
            </a:r>
            <a:r>
              <a:rPr sz="727" u="sng" spc="-5" dirty="0">
                <a:solidFill>
                  <a:srgbClr val="344EA2"/>
                </a:solidFill>
                <a:uFill>
                  <a:solidFill>
                    <a:srgbClr val="344EA2"/>
                  </a:solidFill>
                </a:uFill>
                <a:latin typeface="Arial"/>
                <a:cs typeface="Arial"/>
                <a:hlinkClick r:id="rId5"/>
              </a:rPr>
              <a:t>http://hc-sc.gc.ca/fn-an/food-guide-aliment/index-eng.php</a:t>
            </a:r>
            <a:r>
              <a:rPr sz="727" spc="-5" dirty="0">
                <a:latin typeface="Arial"/>
                <a:cs typeface="Arial"/>
                <a:hlinkClick r:id="rId5"/>
              </a:rPr>
              <a:t>;</a:t>
            </a:r>
            <a:r>
              <a:rPr sz="727" spc="-5" dirty="0">
                <a:latin typeface="Arial"/>
                <a:cs typeface="Arial"/>
              </a:rPr>
              <a:t>	</a:t>
            </a:r>
            <a:r>
              <a:rPr lang="en-US" sz="727" spc="-5" dirty="0">
                <a:latin typeface="Arial"/>
                <a:cs typeface="Arial"/>
              </a:rPr>
              <a:t>			            </a:t>
            </a:r>
            <a:r>
              <a:rPr sz="727" b="1" spc="-5" dirty="0">
                <a:latin typeface="Arial"/>
                <a:cs typeface="Arial"/>
              </a:rPr>
              <a:t>Document reviewed / revised</a:t>
            </a:r>
            <a:r>
              <a:rPr sz="727" b="1" dirty="0">
                <a:latin typeface="Arial"/>
                <a:cs typeface="Arial"/>
              </a:rPr>
              <a:t> </a:t>
            </a:r>
            <a:r>
              <a:rPr sz="727" b="1" spc="-9" dirty="0">
                <a:latin typeface="Arial"/>
                <a:cs typeface="Arial"/>
              </a:rPr>
              <a:t>2018</a:t>
            </a:r>
            <a:endParaRPr sz="727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0065" y="1294825"/>
            <a:ext cx="3694780" cy="8111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14" name="object 14"/>
          <p:cNvSpPr/>
          <p:nvPr/>
        </p:nvSpPr>
        <p:spPr>
          <a:xfrm>
            <a:off x="661408" y="1273186"/>
            <a:ext cx="3712094" cy="837046"/>
          </a:xfrm>
          <a:custGeom>
            <a:avLst/>
            <a:gdLst/>
            <a:ahLst/>
            <a:cxnLst/>
            <a:rect l="l" t="t" r="r" b="b"/>
            <a:pathLst>
              <a:path w="3770629" h="920750">
                <a:moveTo>
                  <a:pt x="3770376" y="920495"/>
                </a:moveTo>
                <a:lnTo>
                  <a:pt x="3770376" y="0"/>
                </a:lnTo>
                <a:lnTo>
                  <a:pt x="0" y="0"/>
                </a:lnTo>
                <a:lnTo>
                  <a:pt x="0" y="920495"/>
                </a:lnTo>
                <a:lnTo>
                  <a:pt x="14478" y="920495"/>
                </a:lnTo>
                <a:lnTo>
                  <a:pt x="14478" y="28955"/>
                </a:lnTo>
                <a:lnTo>
                  <a:pt x="28956" y="14477"/>
                </a:lnTo>
                <a:lnTo>
                  <a:pt x="28956" y="28955"/>
                </a:lnTo>
                <a:lnTo>
                  <a:pt x="3742182" y="28955"/>
                </a:lnTo>
                <a:lnTo>
                  <a:pt x="3742182" y="14477"/>
                </a:lnTo>
                <a:lnTo>
                  <a:pt x="3756660" y="28955"/>
                </a:lnTo>
                <a:lnTo>
                  <a:pt x="3756660" y="920495"/>
                </a:lnTo>
                <a:lnTo>
                  <a:pt x="3770376" y="920495"/>
                </a:lnTo>
                <a:close/>
              </a:path>
              <a:path w="3770629" h="920750">
                <a:moveTo>
                  <a:pt x="28956" y="28955"/>
                </a:moveTo>
                <a:lnTo>
                  <a:pt x="28956" y="14477"/>
                </a:lnTo>
                <a:lnTo>
                  <a:pt x="14478" y="28955"/>
                </a:lnTo>
                <a:lnTo>
                  <a:pt x="28956" y="28955"/>
                </a:lnTo>
                <a:close/>
              </a:path>
              <a:path w="3770629" h="920750">
                <a:moveTo>
                  <a:pt x="28956" y="892301"/>
                </a:moveTo>
                <a:lnTo>
                  <a:pt x="28956" y="28955"/>
                </a:lnTo>
                <a:lnTo>
                  <a:pt x="14478" y="28955"/>
                </a:lnTo>
                <a:lnTo>
                  <a:pt x="14478" y="892301"/>
                </a:lnTo>
                <a:lnTo>
                  <a:pt x="28956" y="892301"/>
                </a:lnTo>
                <a:close/>
              </a:path>
              <a:path w="3770629" h="920750">
                <a:moveTo>
                  <a:pt x="3756660" y="892301"/>
                </a:moveTo>
                <a:lnTo>
                  <a:pt x="14478" y="892301"/>
                </a:lnTo>
                <a:lnTo>
                  <a:pt x="28956" y="906779"/>
                </a:lnTo>
                <a:lnTo>
                  <a:pt x="28955" y="920495"/>
                </a:lnTo>
                <a:lnTo>
                  <a:pt x="3742182" y="920495"/>
                </a:lnTo>
                <a:lnTo>
                  <a:pt x="3742182" y="906779"/>
                </a:lnTo>
                <a:lnTo>
                  <a:pt x="3756660" y="892301"/>
                </a:lnTo>
                <a:close/>
              </a:path>
              <a:path w="3770629" h="920750">
                <a:moveTo>
                  <a:pt x="28955" y="920495"/>
                </a:moveTo>
                <a:lnTo>
                  <a:pt x="28956" y="906779"/>
                </a:lnTo>
                <a:lnTo>
                  <a:pt x="14478" y="892301"/>
                </a:lnTo>
                <a:lnTo>
                  <a:pt x="14478" y="920495"/>
                </a:lnTo>
                <a:lnTo>
                  <a:pt x="28955" y="920495"/>
                </a:lnTo>
                <a:close/>
              </a:path>
              <a:path w="3770629" h="920750">
                <a:moveTo>
                  <a:pt x="3756660" y="28955"/>
                </a:moveTo>
                <a:lnTo>
                  <a:pt x="3742182" y="14477"/>
                </a:lnTo>
                <a:lnTo>
                  <a:pt x="3742182" y="28955"/>
                </a:lnTo>
                <a:lnTo>
                  <a:pt x="3756660" y="28955"/>
                </a:lnTo>
                <a:close/>
              </a:path>
              <a:path w="3770629" h="920750">
                <a:moveTo>
                  <a:pt x="3756660" y="892301"/>
                </a:moveTo>
                <a:lnTo>
                  <a:pt x="3756660" y="28955"/>
                </a:lnTo>
                <a:lnTo>
                  <a:pt x="3742182" y="28955"/>
                </a:lnTo>
                <a:lnTo>
                  <a:pt x="3742182" y="892301"/>
                </a:lnTo>
                <a:lnTo>
                  <a:pt x="3756660" y="892301"/>
                </a:lnTo>
                <a:close/>
              </a:path>
              <a:path w="3770629" h="920750">
                <a:moveTo>
                  <a:pt x="3756660" y="920495"/>
                </a:moveTo>
                <a:lnTo>
                  <a:pt x="3756660" y="892301"/>
                </a:lnTo>
                <a:lnTo>
                  <a:pt x="3742182" y="906779"/>
                </a:lnTo>
                <a:lnTo>
                  <a:pt x="3742182" y="920495"/>
                </a:lnTo>
                <a:lnTo>
                  <a:pt x="3756660" y="92049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15" name="object 15"/>
          <p:cNvSpPr txBox="1"/>
          <p:nvPr/>
        </p:nvSpPr>
        <p:spPr>
          <a:xfrm>
            <a:off x="754118" y="1329693"/>
            <a:ext cx="2925734" cy="305584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955" b="1" spc="-5" dirty="0">
                <a:latin typeface="Arial"/>
                <a:cs typeface="Arial"/>
              </a:rPr>
              <a:t>Screen for fall(s) or near</a:t>
            </a:r>
            <a:r>
              <a:rPr sz="955" b="1" spc="-14" dirty="0">
                <a:latin typeface="Arial"/>
                <a:cs typeface="Arial"/>
              </a:rPr>
              <a:t> </a:t>
            </a:r>
            <a:r>
              <a:rPr sz="955" b="1" spc="-5" dirty="0">
                <a:latin typeface="Arial"/>
                <a:cs typeface="Arial"/>
              </a:rPr>
              <a:t>falls:</a:t>
            </a:r>
            <a:endParaRPr sz="955" dirty="0">
              <a:latin typeface="Arial"/>
              <a:cs typeface="Arial"/>
            </a:endParaRPr>
          </a:p>
          <a:p>
            <a:pPr marL="270727" indent="-208385">
              <a:spcBef>
                <a:spcPts val="18"/>
              </a:spcBef>
              <a:buFont typeface="Symbol"/>
              <a:buChar char=""/>
              <a:tabLst>
                <a:tab pos="270727" algn="l"/>
                <a:tab pos="271304" algn="l"/>
              </a:tabLst>
            </a:pPr>
            <a:r>
              <a:rPr sz="955" b="1" dirty="0">
                <a:latin typeface="Arial"/>
                <a:cs typeface="Arial"/>
              </a:rPr>
              <a:t>Two </a:t>
            </a:r>
            <a:r>
              <a:rPr sz="955" b="1" spc="-5" dirty="0">
                <a:latin typeface="Arial"/>
                <a:cs typeface="Arial"/>
              </a:rPr>
              <a:t>or more falls or near falls in </a:t>
            </a:r>
            <a:r>
              <a:rPr sz="955" b="1" dirty="0">
                <a:latin typeface="Arial"/>
                <a:cs typeface="Arial"/>
              </a:rPr>
              <a:t>past</a:t>
            </a:r>
            <a:r>
              <a:rPr sz="955" b="1" spc="-9" dirty="0">
                <a:latin typeface="Arial"/>
                <a:cs typeface="Arial"/>
              </a:rPr>
              <a:t> year</a:t>
            </a:r>
            <a:endParaRPr sz="955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6044" y="1611037"/>
            <a:ext cx="3532850" cy="452548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219352" indent="-207807">
              <a:spcBef>
                <a:spcPts val="91"/>
              </a:spcBef>
              <a:buFont typeface="Symbol"/>
              <a:buChar char=""/>
              <a:tabLst>
                <a:tab pos="218775" algn="l"/>
                <a:tab pos="219352" algn="l"/>
              </a:tabLst>
            </a:pPr>
            <a:r>
              <a:rPr sz="955" b="1" spc="-5" dirty="0">
                <a:latin typeface="Arial"/>
                <a:cs typeface="Arial"/>
              </a:rPr>
              <a:t>Fall </a:t>
            </a:r>
            <a:r>
              <a:rPr sz="955" b="1" dirty="0">
                <a:latin typeface="Arial"/>
                <a:cs typeface="Arial"/>
              </a:rPr>
              <a:t>with</a:t>
            </a:r>
            <a:r>
              <a:rPr sz="955" b="1" spc="-22" dirty="0">
                <a:latin typeface="Arial"/>
                <a:cs typeface="Arial"/>
              </a:rPr>
              <a:t> </a:t>
            </a:r>
            <a:r>
              <a:rPr sz="955" b="1" spc="-5" dirty="0">
                <a:latin typeface="Arial"/>
                <a:cs typeface="Arial"/>
              </a:rPr>
              <a:t>injury</a:t>
            </a:r>
            <a:endParaRPr sz="955" dirty="0">
              <a:latin typeface="Arial"/>
              <a:cs typeface="Arial"/>
            </a:endParaRPr>
          </a:p>
          <a:p>
            <a:pPr marL="219352" indent="-207807">
              <a:spcBef>
                <a:spcPts val="18"/>
              </a:spcBef>
              <a:buFont typeface="Symbol"/>
              <a:buChar char=""/>
              <a:tabLst>
                <a:tab pos="218775" algn="l"/>
                <a:tab pos="219352" algn="l"/>
              </a:tabLst>
            </a:pPr>
            <a:r>
              <a:rPr sz="955" b="1" spc="-5" dirty="0">
                <a:latin typeface="Arial"/>
                <a:cs typeface="Arial"/>
              </a:rPr>
              <a:t>Difficulty </a:t>
            </a:r>
            <a:r>
              <a:rPr sz="955" b="1" dirty="0">
                <a:latin typeface="Arial"/>
                <a:cs typeface="Arial"/>
              </a:rPr>
              <a:t>with </a:t>
            </a:r>
            <a:r>
              <a:rPr sz="955" b="1" spc="-5" dirty="0">
                <a:latin typeface="Arial"/>
                <a:cs typeface="Arial"/>
              </a:rPr>
              <a:t>walking or</a:t>
            </a:r>
            <a:r>
              <a:rPr sz="955" b="1" spc="-50" dirty="0">
                <a:latin typeface="Arial"/>
                <a:cs typeface="Arial"/>
              </a:rPr>
              <a:t> </a:t>
            </a:r>
            <a:r>
              <a:rPr sz="955" b="1" spc="-5" dirty="0">
                <a:latin typeface="Arial"/>
                <a:cs typeface="Arial"/>
              </a:rPr>
              <a:t>balance</a:t>
            </a:r>
            <a:endParaRPr sz="955" dirty="0">
              <a:latin typeface="Arial"/>
              <a:cs typeface="Arial"/>
            </a:endParaRPr>
          </a:p>
          <a:p>
            <a:pPr marL="219352" indent="-207807">
              <a:spcBef>
                <a:spcPts val="14"/>
              </a:spcBef>
              <a:buFont typeface="Symbol"/>
              <a:buChar char=""/>
              <a:tabLst>
                <a:tab pos="218775" algn="l"/>
                <a:tab pos="219352" algn="l"/>
              </a:tabLst>
            </a:pPr>
            <a:r>
              <a:rPr sz="955" b="1" spc="-5" dirty="0">
                <a:latin typeface="Arial"/>
                <a:cs typeface="Arial"/>
              </a:rPr>
              <a:t>Score of </a:t>
            </a:r>
            <a:r>
              <a:rPr sz="955" b="1" dirty="0">
                <a:latin typeface="Arial"/>
                <a:cs typeface="Arial"/>
              </a:rPr>
              <a:t>4 </a:t>
            </a:r>
            <a:r>
              <a:rPr sz="955" b="1" spc="-5" dirty="0">
                <a:latin typeface="Arial"/>
                <a:cs typeface="Arial"/>
              </a:rPr>
              <a:t>or more on Staying Independent</a:t>
            </a:r>
            <a:r>
              <a:rPr sz="955" b="1" spc="-22" dirty="0">
                <a:latin typeface="Arial"/>
                <a:cs typeface="Arial"/>
              </a:rPr>
              <a:t> </a:t>
            </a:r>
            <a:r>
              <a:rPr sz="955" b="1" spc="-5" dirty="0">
                <a:latin typeface="Arial"/>
                <a:cs typeface="Arial"/>
              </a:rPr>
              <a:t>Checklist</a:t>
            </a:r>
            <a:endParaRPr sz="955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69375" y="443175"/>
            <a:ext cx="338282" cy="102177"/>
          </a:xfrm>
          <a:custGeom>
            <a:avLst/>
            <a:gdLst/>
            <a:ahLst/>
            <a:cxnLst/>
            <a:rect l="l" t="t" r="r" b="b"/>
            <a:pathLst>
              <a:path w="372109" h="112395">
                <a:moveTo>
                  <a:pt x="0" y="0"/>
                </a:moveTo>
                <a:lnTo>
                  <a:pt x="0" y="112013"/>
                </a:lnTo>
                <a:lnTo>
                  <a:pt x="371856" y="112013"/>
                </a:lnTo>
                <a:lnTo>
                  <a:pt x="371856" y="0"/>
                </a:lnTo>
                <a:lnTo>
                  <a:pt x="0" y="0"/>
                </a:lnTo>
                <a:close/>
              </a:path>
            </a:pathLst>
          </a:custGeom>
          <a:solidFill>
            <a:srgbClr val="FAF8CC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30" name="object 30"/>
          <p:cNvSpPr/>
          <p:nvPr/>
        </p:nvSpPr>
        <p:spPr>
          <a:xfrm>
            <a:off x="256213" y="430012"/>
            <a:ext cx="364836" cy="128155"/>
          </a:xfrm>
          <a:custGeom>
            <a:avLst/>
            <a:gdLst/>
            <a:ahLst/>
            <a:cxnLst/>
            <a:rect l="l" t="t" r="r" b="b"/>
            <a:pathLst>
              <a:path w="401319" h="140970">
                <a:moveTo>
                  <a:pt x="400812" y="140970"/>
                </a:moveTo>
                <a:lnTo>
                  <a:pt x="400812" y="0"/>
                </a:lnTo>
                <a:lnTo>
                  <a:pt x="0" y="0"/>
                </a:lnTo>
                <a:lnTo>
                  <a:pt x="0" y="140970"/>
                </a:lnTo>
                <a:lnTo>
                  <a:pt x="14478" y="140970"/>
                </a:lnTo>
                <a:lnTo>
                  <a:pt x="14478" y="28956"/>
                </a:lnTo>
                <a:lnTo>
                  <a:pt x="28956" y="14478"/>
                </a:lnTo>
                <a:lnTo>
                  <a:pt x="28956" y="28956"/>
                </a:lnTo>
                <a:lnTo>
                  <a:pt x="372618" y="28956"/>
                </a:lnTo>
                <a:lnTo>
                  <a:pt x="372618" y="14478"/>
                </a:lnTo>
                <a:lnTo>
                  <a:pt x="386334" y="28956"/>
                </a:lnTo>
                <a:lnTo>
                  <a:pt x="386334" y="140970"/>
                </a:lnTo>
                <a:lnTo>
                  <a:pt x="400812" y="140970"/>
                </a:lnTo>
                <a:close/>
              </a:path>
              <a:path w="401319" h="140970">
                <a:moveTo>
                  <a:pt x="28956" y="28956"/>
                </a:moveTo>
                <a:lnTo>
                  <a:pt x="28956" y="14478"/>
                </a:lnTo>
                <a:lnTo>
                  <a:pt x="14478" y="28956"/>
                </a:lnTo>
                <a:lnTo>
                  <a:pt x="28956" y="28956"/>
                </a:lnTo>
                <a:close/>
              </a:path>
              <a:path w="401319" h="140970">
                <a:moveTo>
                  <a:pt x="28956" y="112014"/>
                </a:moveTo>
                <a:lnTo>
                  <a:pt x="28956" y="28956"/>
                </a:lnTo>
                <a:lnTo>
                  <a:pt x="14478" y="28956"/>
                </a:lnTo>
                <a:lnTo>
                  <a:pt x="14478" y="112014"/>
                </a:lnTo>
                <a:lnTo>
                  <a:pt x="28956" y="112014"/>
                </a:lnTo>
                <a:close/>
              </a:path>
              <a:path w="401319" h="140970">
                <a:moveTo>
                  <a:pt x="386334" y="112014"/>
                </a:moveTo>
                <a:lnTo>
                  <a:pt x="14478" y="112014"/>
                </a:lnTo>
                <a:lnTo>
                  <a:pt x="28956" y="126492"/>
                </a:lnTo>
                <a:lnTo>
                  <a:pt x="28956" y="140970"/>
                </a:lnTo>
                <a:lnTo>
                  <a:pt x="372618" y="140970"/>
                </a:lnTo>
                <a:lnTo>
                  <a:pt x="372618" y="126492"/>
                </a:lnTo>
                <a:lnTo>
                  <a:pt x="386334" y="112014"/>
                </a:lnTo>
                <a:close/>
              </a:path>
              <a:path w="401319" h="140970">
                <a:moveTo>
                  <a:pt x="28956" y="140970"/>
                </a:moveTo>
                <a:lnTo>
                  <a:pt x="28956" y="126492"/>
                </a:lnTo>
                <a:lnTo>
                  <a:pt x="14478" y="112014"/>
                </a:lnTo>
                <a:lnTo>
                  <a:pt x="14478" y="140970"/>
                </a:lnTo>
                <a:lnTo>
                  <a:pt x="28956" y="140970"/>
                </a:lnTo>
                <a:close/>
              </a:path>
              <a:path w="401319" h="140970">
                <a:moveTo>
                  <a:pt x="386334" y="28956"/>
                </a:moveTo>
                <a:lnTo>
                  <a:pt x="372618" y="14478"/>
                </a:lnTo>
                <a:lnTo>
                  <a:pt x="372618" y="28956"/>
                </a:lnTo>
                <a:lnTo>
                  <a:pt x="386334" y="28956"/>
                </a:lnTo>
                <a:close/>
              </a:path>
              <a:path w="401319" h="140970">
                <a:moveTo>
                  <a:pt x="386334" y="112014"/>
                </a:moveTo>
                <a:lnTo>
                  <a:pt x="386334" y="28956"/>
                </a:lnTo>
                <a:lnTo>
                  <a:pt x="372618" y="28956"/>
                </a:lnTo>
                <a:lnTo>
                  <a:pt x="372618" y="112014"/>
                </a:lnTo>
                <a:lnTo>
                  <a:pt x="386334" y="112014"/>
                </a:lnTo>
                <a:close/>
              </a:path>
              <a:path w="401319" h="140970">
                <a:moveTo>
                  <a:pt x="386334" y="140970"/>
                </a:moveTo>
                <a:lnTo>
                  <a:pt x="386334" y="112014"/>
                </a:lnTo>
                <a:lnTo>
                  <a:pt x="372618" y="126492"/>
                </a:lnTo>
                <a:lnTo>
                  <a:pt x="372618" y="140970"/>
                </a:lnTo>
                <a:lnTo>
                  <a:pt x="386334" y="140970"/>
                </a:lnTo>
                <a:close/>
              </a:path>
            </a:pathLst>
          </a:custGeom>
          <a:solidFill>
            <a:srgbClr val="F4971F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31" name="object 31"/>
          <p:cNvSpPr/>
          <p:nvPr/>
        </p:nvSpPr>
        <p:spPr>
          <a:xfrm>
            <a:off x="269375" y="545006"/>
            <a:ext cx="338282" cy="122959"/>
          </a:xfrm>
          <a:custGeom>
            <a:avLst/>
            <a:gdLst/>
            <a:ahLst/>
            <a:cxnLst/>
            <a:rect l="l" t="t" r="r" b="b"/>
            <a:pathLst>
              <a:path w="372109" h="135254">
                <a:moveTo>
                  <a:pt x="0" y="0"/>
                </a:moveTo>
                <a:lnTo>
                  <a:pt x="0" y="134874"/>
                </a:lnTo>
                <a:lnTo>
                  <a:pt x="371856" y="134874"/>
                </a:lnTo>
                <a:lnTo>
                  <a:pt x="371856" y="0"/>
                </a:lnTo>
                <a:lnTo>
                  <a:pt x="0" y="0"/>
                </a:lnTo>
                <a:close/>
              </a:path>
            </a:pathLst>
          </a:custGeom>
          <a:solidFill>
            <a:srgbClr val="FACACA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32" name="object 32"/>
          <p:cNvSpPr/>
          <p:nvPr/>
        </p:nvSpPr>
        <p:spPr>
          <a:xfrm>
            <a:off x="256213" y="531843"/>
            <a:ext cx="364836" cy="148936"/>
          </a:xfrm>
          <a:custGeom>
            <a:avLst/>
            <a:gdLst/>
            <a:ahLst/>
            <a:cxnLst/>
            <a:rect l="l" t="t" r="r" b="b"/>
            <a:pathLst>
              <a:path w="401319" h="163829">
                <a:moveTo>
                  <a:pt x="400812" y="163829"/>
                </a:moveTo>
                <a:lnTo>
                  <a:pt x="400812" y="0"/>
                </a:lnTo>
                <a:lnTo>
                  <a:pt x="0" y="0"/>
                </a:lnTo>
                <a:lnTo>
                  <a:pt x="0" y="163829"/>
                </a:lnTo>
                <a:lnTo>
                  <a:pt x="14478" y="163829"/>
                </a:lnTo>
                <a:lnTo>
                  <a:pt x="14478" y="28956"/>
                </a:lnTo>
                <a:lnTo>
                  <a:pt x="28956" y="14478"/>
                </a:lnTo>
                <a:lnTo>
                  <a:pt x="28956" y="28956"/>
                </a:lnTo>
                <a:lnTo>
                  <a:pt x="372618" y="28955"/>
                </a:lnTo>
                <a:lnTo>
                  <a:pt x="372618" y="14477"/>
                </a:lnTo>
                <a:lnTo>
                  <a:pt x="386334" y="28955"/>
                </a:lnTo>
                <a:lnTo>
                  <a:pt x="386334" y="163829"/>
                </a:lnTo>
                <a:lnTo>
                  <a:pt x="400812" y="163829"/>
                </a:lnTo>
                <a:close/>
              </a:path>
              <a:path w="401319" h="163829">
                <a:moveTo>
                  <a:pt x="28956" y="28956"/>
                </a:moveTo>
                <a:lnTo>
                  <a:pt x="28956" y="14478"/>
                </a:lnTo>
                <a:lnTo>
                  <a:pt x="14478" y="28956"/>
                </a:lnTo>
                <a:lnTo>
                  <a:pt x="28956" y="28956"/>
                </a:lnTo>
                <a:close/>
              </a:path>
              <a:path w="401319" h="163829">
                <a:moveTo>
                  <a:pt x="28956" y="135636"/>
                </a:moveTo>
                <a:lnTo>
                  <a:pt x="28956" y="28956"/>
                </a:lnTo>
                <a:lnTo>
                  <a:pt x="14478" y="28956"/>
                </a:lnTo>
                <a:lnTo>
                  <a:pt x="14478" y="135636"/>
                </a:lnTo>
                <a:lnTo>
                  <a:pt x="28956" y="135636"/>
                </a:lnTo>
                <a:close/>
              </a:path>
              <a:path w="401319" h="163829">
                <a:moveTo>
                  <a:pt x="386334" y="135635"/>
                </a:moveTo>
                <a:lnTo>
                  <a:pt x="14478" y="135636"/>
                </a:lnTo>
                <a:lnTo>
                  <a:pt x="28956" y="149351"/>
                </a:lnTo>
                <a:lnTo>
                  <a:pt x="28956" y="163829"/>
                </a:lnTo>
                <a:lnTo>
                  <a:pt x="372618" y="163829"/>
                </a:lnTo>
                <a:lnTo>
                  <a:pt x="372618" y="149351"/>
                </a:lnTo>
                <a:lnTo>
                  <a:pt x="386334" y="135635"/>
                </a:lnTo>
                <a:close/>
              </a:path>
              <a:path w="401319" h="163829">
                <a:moveTo>
                  <a:pt x="28956" y="163829"/>
                </a:moveTo>
                <a:lnTo>
                  <a:pt x="28956" y="149351"/>
                </a:lnTo>
                <a:lnTo>
                  <a:pt x="14478" y="135636"/>
                </a:lnTo>
                <a:lnTo>
                  <a:pt x="14478" y="163829"/>
                </a:lnTo>
                <a:lnTo>
                  <a:pt x="28956" y="163829"/>
                </a:lnTo>
                <a:close/>
              </a:path>
              <a:path w="401319" h="163829">
                <a:moveTo>
                  <a:pt x="386334" y="28955"/>
                </a:moveTo>
                <a:lnTo>
                  <a:pt x="372618" y="14477"/>
                </a:lnTo>
                <a:lnTo>
                  <a:pt x="372618" y="28955"/>
                </a:lnTo>
                <a:lnTo>
                  <a:pt x="386334" y="28955"/>
                </a:lnTo>
                <a:close/>
              </a:path>
              <a:path w="401319" h="163829">
                <a:moveTo>
                  <a:pt x="386334" y="135635"/>
                </a:moveTo>
                <a:lnTo>
                  <a:pt x="386334" y="28955"/>
                </a:lnTo>
                <a:lnTo>
                  <a:pt x="372618" y="28955"/>
                </a:lnTo>
                <a:lnTo>
                  <a:pt x="372618" y="135635"/>
                </a:lnTo>
                <a:lnTo>
                  <a:pt x="386334" y="135635"/>
                </a:lnTo>
                <a:close/>
              </a:path>
              <a:path w="401319" h="163829">
                <a:moveTo>
                  <a:pt x="386334" y="163829"/>
                </a:moveTo>
                <a:lnTo>
                  <a:pt x="386334" y="135635"/>
                </a:lnTo>
                <a:lnTo>
                  <a:pt x="372618" y="149351"/>
                </a:lnTo>
                <a:lnTo>
                  <a:pt x="372618" y="163829"/>
                </a:lnTo>
                <a:lnTo>
                  <a:pt x="386334" y="163829"/>
                </a:lnTo>
                <a:close/>
              </a:path>
            </a:pathLst>
          </a:custGeom>
          <a:solidFill>
            <a:srgbClr val="C02026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33" name="object 33"/>
          <p:cNvSpPr/>
          <p:nvPr/>
        </p:nvSpPr>
        <p:spPr>
          <a:xfrm>
            <a:off x="6482173" y="1339988"/>
            <a:ext cx="5040622" cy="3505667"/>
          </a:xfrm>
          <a:custGeom>
            <a:avLst/>
            <a:gdLst/>
            <a:ahLst/>
            <a:cxnLst/>
            <a:rect l="l" t="t" r="r" b="b"/>
            <a:pathLst>
              <a:path w="3678554" h="4114800">
                <a:moveTo>
                  <a:pt x="0" y="0"/>
                </a:moveTo>
                <a:lnTo>
                  <a:pt x="0" y="4114799"/>
                </a:lnTo>
                <a:lnTo>
                  <a:pt x="3678174" y="4114799"/>
                </a:lnTo>
                <a:lnTo>
                  <a:pt x="3678174" y="0"/>
                </a:lnTo>
                <a:lnTo>
                  <a:pt x="0" y="0"/>
                </a:lnTo>
                <a:close/>
              </a:path>
            </a:pathLst>
          </a:custGeom>
          <a:solidFill>
            <a:srgbClr val="FCFADC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34" name="object 34"/>
          <p:cNvSpPr/>
          <p:nvPr/>
        </p:nvSpPr>
        <p:spPr>
          <a:xfrm>
            <a:off x="6456368" y="1312607"/>
            <a:ext cx="5066427" cy="3529815"/>
          </a:xfrm>
          <a:custGeom>
            <a:avLst/>
            <a:gdLst/>
            <a:ahLst/>
            <a:cxnLst/>
            <a:rect l="l" t="t" r="r" b="b"/>
            <a:pathLst>
              <a:path w="3707129" h="4143375">
                <a:moveTo>
                  <a:pt x="3707129" y="4142994"/>
                </a:moveTo>
                <a:lnTo>
                  <a:pt x="3707129" y="0"/>
                </a:lnTo>
                <a:lnTo>
                  <a:pt x="0" y="0"/>
                </a:lnTo>
                <a:lnTo>
                  <a:pt x="0" y="4142994"/>
                </a:lnTo>
                <a:lnTo>
                  <a:pt x="14478" y="4142994"/>
                </a:lnTo>
                <a:lnTo>
                  <a:pt x="14478" y="28194"/>
                </a:lnTo>
                <a:lnTo>
                  <a:pt x="28194" y="13716"/>
                </a:lnTo>
                <a:lnTo>
                  <a:pt x="28194" y="28194"/>
                </a:lnTo>
                <a:lnTo>
                  <a:pt x="3678174" y="28194"/>
                </a:lnTo>
                <a:lnTo>
                  <a:pt x="3678174" y="13716"/>
                </a:lnTo>
                <a:lnTo>
                  <a:pt x="3692652" y="28194"/>
                </a:lnTo>
                <a:lnTo>
                  <a:pt x="3692652" y="4142994"/>
                </a:lnTo>
                <a:lnTo>
                  <a:pt x="3707129" y="4142994"/>
                </a:lnTo>
                <a:close/>
              </a:path>
              <a:path w="3707129" h="4143375">
                <a:moveTo>
                  <a:pt x="28194" y="28194"/>
                </a:moveTo>
                <a:lnTo>
                  <a:pt x="28194" y="13716"/>
                </a:lnTo>
                <a:lnTo>
                  <a:pt x="14478" y="28194"/>
                </a:lnTo>
                <a:lnTo>
                  <a:pt x="28194" y="28194"/>
                </a:lnTo>
                <a:close/>
              </a:path>
              <a:path w="3707129" h="4143375">
                <a:moveTo>
                  <a:pt x="28194" y="4114800"/>
                </a:moveTo>
                <a:lnTo>
                  <a:pt x="28194" y="28194"/>
                </a:lnTo>
                <a:lnTo>
                  <a:pt x="14478" y="28194"/>
                </a:lnTo>
                <a:lnTo>
                  <a:pt x="14478" y="4114800"/>
                </a:lnTo>
                <a:lnTo>
                  <a:pt x="28194" y="4114800"/>
                </a:lnTo>
                <a:close/>
              </a:path>
              <a:path w="3707129" h="4143375">
                <a:moveTo>
                  <a:pt x="3692652" y="4114800"/>
                </a:moveTo>
                <a:lnTo>
                  <a:pt x="14478" y="4114800"/>
                </a:lnTo>
                <a:lnTo>
                  <a:pt x="28194" y="4128516"/>
                </a:lnTo>
                <a:lnTo>
                  <a:pt x="28194" y="4142994"/>
                </a:lnTo>
                <a:lnTo>
                  <a:pt x="3678174" y="4142994"/>
                </a:lnTo>
                <a:lnTo>
                  <a:pt x="3678174" y="4128516"/>
                </a:lnTo>
                <a:lnTo>
                  <a:pt x="3692652" y="4114800"/>
                </a:lnTo>
                <a:close/>
              </a:path>
              <a:path w="3707129" h="4143375">
                <a:moveTo>
                  <a:pt x="28194" y="4142994"/>
                </a:moveTo>
                <a:lnTo>
                  <a:pt x="28194" y="4128516"/>
                </a:lnTo>
                <a:lnTo>
                  <a:pt x="14478" y="4114800"/>
                </a:lnTo>
                <a:lnTo>
                  <a:pt x="14478" y="4142994"/>
                </a:lnTo>
                <a:lnTo>
                  <a:pt x="28194" y="4142994"/>
                </a:lnTo>
                <a:close/>
              </a:path>
              <a:path w="3707129" h="4143375">
                <a:moveTo>
                  <a:pt x="3692652" y="28194"/>
                </a:moveTo>
                <a:lnTo>
                  <a:pt x="3678174" y="13716"/>
                </a:lnTo>
                <a:lnTo>
                  <a:pt x="3678174" y="28194"/>
                </a:lnTo>
                <a:lnTo>
                  <a:pt x="3692652" y="28194"/>
                </a:lnTo>
                <a:close/>
              </a:path>
              <a:path w="3707129" h="4143375">
                <a:moveTo>
                  <a:pt x="3692652" y="4114800"/>
                </a:moveTo>
                <a:lnTo>
                  <a:pt x="3692652" y="28194"/>
                </a:lnTo>
                <a:lnTo>
                  <a:pt x="3678174" y="28194"/>
                </a:lnTo>
                <a:lnTo>
                  <a:pt x="3678174" y="4114800"/>
                </a:lnTo>
                <a:lnTo>
                  <a:pt x="3692652" y="4114800"/>
                </a:lnTo>
                <a:close/>
              </a:path>
              <a:path w="3707129" h="4143375">
                <a:moveTo>
                  <a:pt x="3692652" y="4142994"/>
                </a:moveTo>
                <a:lnTo>
                  <a:pt x="3692652" y="4114800"/>
                </a:lnTo>
                <a:lnTo>
                  <a:pt x="3678174" y="4128516"/>
                </a:lnTo>
                <a:lnTo>
                  <a:pt x="3678174" y="4142994"/>
                </a:lnTo>
                <a:lnTo>
                  <a:pt x="3692652" y="4142994"/>
                </a:lnTo>
                <a:close/>
              </a:path>
            </a:pathLst>
          </a:custGeom>
          <a:solidFill>
            <a:srgbClr val="F4971F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35" name="object 35"/>
          <p:cNvSpPr/>
          <p:nvPr/>
        </p:nvSpPr>
        <p:spPr>
          <a:xfrm>
            <a:off x="6958236" y="5426393"/>
            <a:ext cx="4297922" cy="685800"/>
          </a:xfrm>
          <a:custGeom>
            <a:avLst/>
            <a:gdLst/>
            <a:ahLst/>
            <a:cxnLst/>
            <a:rect l="l" t="t" r="r" b="b"/>
            <a:pathLst>
              <a:path w="3580765" h="754379">
                <a:moveTo>
                  <a:pt x="0" y="0"/>
                </a:moveTo>
                <a:lnTo>
                  <a:pt x="0" y="754380"/>
                </a:lnTo>
                <a:lnTo>
                  <a:pt x="3580638" y="754380"/>
                </a:lnTo>
                <a:lnTo>
                  <a:pt x="3580638" y="0"/>
                </a:lnTo>
                <a:lnTo>
                  <a:pt x="0" y="0"/>
                </a:lnTo>
                <a:close/>
              </a:path>
            </a:pathLst>
          </a:custGeom>
          <a:solidFill>
            <a:srgbClr val="FACACA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36" name="object 36"/>
          <p:cNvSpPr/>
          <p:nvPr/>
        </p:nvSpPr>
        <p:spPr>
          <a:xfrm>
            <a:off x="6958236" y="5426393"/>
            <a:ext cx="4297922" cy="711777"/>
          </a:xfrm>
          <a:custGeom>
            <a:avLst/>
            <a:gdLst/>
            <a:ahLst/>
            <a:cxnLst/>
            <a:rect l="l" t="t" r="r" b="b"/>
            <a:pathLst>
              <a:path w="3609340" h="782954">
                <a:moveTo>
                  <a:pt x="3608831" y="782574"/>
                </a:moveTo>
                <a:lnTo>
                  <a:pt x="3608831" y="0"/>
                </a:lnTo>
                <a:lnTo>
                  <a:pt x="0" y="0"/>
                </a:lnTo>
                <a:lnTo>
                  <a:pt x="0" y="782574"/>
                </a:lnTo>
                <a:lnTo>
                  <a:pt x="13715" y="782574"/>
                </a:lnTo>
                <a:lnTo>
                  <a:pt x="13715" y="28193"/>
                </a:lnTo>
                <a:lnTo>
                  <a:pt x="28193" y="14477"/>
                </a:lnTo>
                <a:lnTo>
                  <a:pt x="28193" y="28193"/>
                </a:lnTo>
                <a:lnTo>
                  <a:pt x="3579875" y="28193"/>
                </a:lnTo>
                <a:lnTo>
                  <a:pt x="3579875" y="14477"/>
                </a:lnTo>
                <a:lnTo>
                  <a:pt x="3594354" y="28193"/>
                </a:lnTo>
                <a:lnTo>
                  <a:pt x="3594354" y="782574"/>
                </a:lnTo>
                <a:lnTo>
                  <a:pt x="3608831" y="782574"/>
                </a:lnTo>
                <a:close/>
              </a:path>
              <a:path w="3609340" h="782954">
                <a:moveTo>
                  <a:pt x="28193" y="28193"/>
                </a:moveTo>
                <a:lnTo>
                  <a:pt x="28193" y="14477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3609340" h="782954">
                <a:moveTo>
                  <a:pt x="28193" y="754380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754380"/>
                </a:lnTo>
                <a:lnTo>
                  <a:pt x="28193" y="754380"/>
                </a:lnTo>
                <a:close/>
              </a:path>
              <a:path w="3609340" h="782954">
                <a:moveTo>
                  <a:pt x="3594354" y="754380"/>
                </a:moveTo>
                <a:lnTo>
                  <a:pt x="13715" y="754380"/>
                </a:lnTo>
                <a:lnTo>
                  <a:pt x="28193" y="768857"/>
                </a:lnTo>
                <a:lnTo>
                  <a:pt x="28193" y="782574"/>
                </a:lnTo>
                <a:lnTo>
                  <a:pt x="3579875" y="782574"/>
                </a:lnTo>
                <a:lnTo>
                  <a:pt x="3579875" y="768858"/>
                </a:lnTo>
                <a:lnTo>
                  <a:pt x="3594354" y="754380"/>
                </a:lnTo>
                <a:close/>
              </a:path>
              <a:path w="3609340" h="782954">
                <a:moveTo>
                  <a:pt x="28193" y="782574"/>
                </a:moveTo>
                <a:lnTo>
                  <a:pt x="28193" y="768857"/>
                </a:lnTo>
                <a:lnTo>
                  <a:pt x="13715" y="754380"/>
                </a:lnTo>
                <a:lnTo>
                  <a:pt x="13715" y="782574"/>
                </a:lnTo>
                <a:lnTo>
                  <a:pt x="28193" y="782574"/>
                </a:lnTo>
                <a:close/>
              </a:path>
              <a:path w="3609340" h="782954">
                <a:moveTo>
                  <a:pt x="3594354" y="28193"/>
                </a:moveTo>
                <a:lnTo>
                  <a:pt x="3579875" y="14477"/>
                </a:lnTo>
                <a:lnTo>
                  <a:pt x="3579875" y="28193"/>
                </a:lnTo>
                <a:lnTo>
                  <a:pt x="3594354" y="28193"/>
                </a:lnTo>
                <a:close/>
              </a:path>
              <a:path w="3609340" h="782954">
                <a:moveTo>
                  <a:pt x="3594354" y="754380"/>
                </a:moveTo>
                <a:lnTo>
                  <a:pt x="3594354" y="28193"/>
                </a:lnTo>
                <a:lnTo>
                  <a:pt x="3579875" y="28193"/>
                </a:lnTo>
                <a:lnTo>
                  <a:pt x="3579875" y="754380"/>
                </a:lnTo>
                <a:lnTo>
                  <a:pt x="3594354" y="754380"/>
                </a:lnTo>
                <a:close/>
              </a:path>
              <a:path w="3609340" h="782954">
                <a:moveTo>
                  <a:pt x="3594354" y="782574"/>
                </a:moveTo>
                <a:lnTo>
                  <a:pt x="3594354" y="754380"/>
                </a:lnTo>
                <a:lnTo>
                  <a:pt x="3579875" y="768858"/>
                </a:lnTo>
                <a:lnTo>
                  <a:pt x="3579875" y="782574"/>
                </a:lnTo>
                <a:lnTo>
                  <a:pt x="3594354" y="782574"/>
                </a:lnTo>
                <a:close/>
              </a:path>
            </a:pathLst>
          </a:custGeom>
          <a:solidFill>
            <a:srgbClr val="9E1C25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37" name="object 37"/>
          <p:cNvSpPr txBox="1"/>
          <p:nvPr/>
        </p:nvSpPr>
        <p:spPr>
          <a:xfrm>
            <a:off x="7316670" y="5475476"/>
            <a:ext cx="4183319" cy="601721"/>
          </a:xfrm>
          <a:prstGeom prst="rect">
            <a:avLst/>
          </a:prstGeom>
        </p:spPr>
        <p:txBody>
          <a:bodyPr vert="horz" wrap="square" lIns="0" tIns="8082" rIns="0" bIns="0" rtlCol="0">
            <a:spAutoFit/>
          </a:bodyPr>
          <a:lstStyle/>
          <a:p>
            <a:pPr marL="62919" marR="62342">
              <a:lnSpc>
                <a:spcPct val="102499"/>
              </a:lnSpc>
              <a:spcBef>
                <a:spcPts val="63"/>
              </a:spcBef>
            </a:pPr>
            <a:r>
              <a:rPr sz="955" b="1" dirty="0">
                <a:latin typeface="Arial"/>
                <a:cs typeface="Arial"/>
              </a:rPr>
              <a:t>If </a:t>
            </a:r>
            <a:r>
              <a:rPr sz="955" b="1" spc="-5" dirty="0">
                <a:latin typeface="Arial"/>
                <a:cs typeface="Arial"/>
              </a:rPr>
              <a:t>appropriate, refer to specialized </a:t>
            </a:r>
            <a:r>
              <a:rPr sz="955" b="1" dirty="0">
                <a:latin typeface="Arial"/>
                <a:cs typeface="Arial"/>
              </a:rPr>
              <a:t>Geriatric </a:t>
            </a:r>
            <a:r>
              <a:rPr sz="955" b="1" spc="-5" dirty="0">
                <a:latin typeface="Arial"/>
                <a:cs typeface="Arial"/>
              </a:rPr>
              <a:t>services and/  or community </a:t>
            </a:r>
            <a:r>
              <a:rPr sz="955" b="1" dirty="0">
                <a:latin typeface="Arial"/>
                <a:cs typeface="Arial"/>
              </a:rPr>
              <a:t>programs. </a:t>
            </a:r>
            <a:r>
              <a:rPr sz="955" b="1" spc="-5" dirty="0">
                <a:latin typeface="Arial"/>
                <a:cs typeface="Arial"/>
              </a:rPr>
              <a:t>See</a:t>
            </a:r>
            <a:r>
              <a:rPr sz="955" b="1" spc="-22" dirty="0">
                <a:latin typeface="Arial"/>
                <a:cs typeface="Arial"/>
              </a:rPr>
              <a:t> </a:t>
            </a:r>
            <a:r>
              <a:rPr sz="955" b="1" dirty="0">
                <a:solidFill>
                  <a:srgbClr val="344EA1"/>
                </a:solidFill>
                <a:latin typeface="Arial"/>
                <a:cs typeface="Arial"/>
                <a:hlinkClick r:id="rId7"/>
              </a:rPr>
              <a:t>www.rgpeo.com</a:t>
            </a:r>
            <a:r>
              <a:rPr sz="955" b="1" dirty="0">
                <a:latin typeface="Arial"/>
                <a:cs typeface="Arial"/>
                <a:hlinkClick r:id="rId7"/>
              </a:rPr>
              <a:t>.</a:t>
            </a:r>
            <a:endParaRPr sz="955" dirty="0">
              <a:latin typeface="Arial"/>
              <a:cs typeface="Arial"/>
            </a:endParaRPr>
          </a:p>
          <a:p>
            <a:pPr>
              <a:spcBef>
                <a:spcPts val="18"/>
              </a:spcBef>
            </a:pPr>
            <a:endParaRPr sz="818" dirty="0">
              <a:latin typeface="Arial"/>
              <a:cs typeface="Arial"/>
            </a:endParaRPr>
          </a:p>
          <a:p>
            <a:pPr marL="62919">
              <a:spcBef>
                <a:spcPts val="5"/>
              </a:spcBef>
            </a:pPr>
            <a:r>
              <a:rPr sz="1091" b="1" spc="-5" dirty="0">
                <a:latin typeface="Arial"/>
                <a:cs typeface="Arial"/>
              </a:rPr>
              <a:t>See referral and resource list at</a:t>
            </a:r>
            <a:r>
              <a:rPr sz="1091" b="1" spc="5" dirty="0">
                <a:latin typeface="Arial"/>
                <a:cs typeface="Arial"/>
              </a:rPr>
              <a:t> </a:t>
            </a:r>
            <a:r>
              <a:rPr sz="1091" b="1" i="1" u="sng" spc="-5" dirty="0">
                <a:solidFill>
                  <a:srgbClr val="344EA1"/>
                </a:solidFill>
                <a:uFill>
                  <a:solidFill>
                    <a:srgbClr val="344EA1"/>
                  </a:solidFill>
                </a:uFill>
                <a:latin typeface="Arial"/>
                <a:cs typeface="Arial"/>
              </a:rPr>
              <a:t>sto</a:t>
            </a:r>
            <a:r>
              <a:rPr sz="1091" b="1" i="1" u="sng" spc="-5" dirty="0">
                <a:solidFill>
                  <a:srgbClr val="344EA2"/>
                </a:solidFill>
                <a:uFill>
                  <a:solidFill>
                    <a:srgbClr val="344EA1"/>
                  </a:solidFill>
                </a:uFill>
                <a:latin typeface="Arial"/>
                <a:cs typeface="Arial"/>
              </a:rPr>
              <a:t>pfalls.ca</a:t>
            </a:r>
            <a:endParaRPr sz="1091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1228" y="1014562"/>
            <a:ext cx="11420970" cy="167948"/>
          </a:xfrm>
          <a:prstGeom prst="rect">
            <a:avLst/>
          </a:prstGeom>
          <a:ln w="28575">
            <a:solidFill>
              <a:srgbClr val="1130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20782" rIns="0" bIns="0" rtlCol="0">
            <a:spAutoFit/>
          </a:bodyPr>
          <a:lstStyle/>
          <a:p>
            <a:pPr marL="11545" marR="4618" algn="ctr">
              <a:spcBef>
                <a:spcPts val="164"/>
              </a:spcBef>
            </a:pPr>
            <a:r>
              <a:rPr sz="955" b="1" spc="-5" dirty="0">
                <a:latin typeface="Arial"/>
                <a:cs typeface="Arial"/>
              </a:rPr>
              <a:t>All adults 65+ should be screened for falls on an </a:t>
            </a:r>
            <a:r>
              <a:rPr sz="955" b="1" spc="-5" dirty="0">
                <a:solidFill>
                  <a:srgbClr val="ED2224"/>
                </a:solidFill>
                <a:latin typeface="Arial"/>
                <a:cs typeface="Arial"/>
              </a:rPr>
              <a:t>annual basis </a:t>
            </a:r>
            <a:r>
              <a:rPr sz="955" b="1" spc="-5" dirty="0">
                <a:latin typeface="Arial"/>
                <a:cs typeface="Arial"/>
              </a:rPr>
              <a:t>in community  programs or </a:t>
            </a:r>
            <a:r>
              <a:rPr sz="955" b="1" dirty="0">
                <a:latin typeface="Arial"/>
                <a:cs typeface="Arial"/>
              </a:rPr>
              <a:t>with a </a:t>
            </a:r>
            <a:r>
              <a:rPr sz="955" b="1" spc="-5" dirty="0">
                <a:latin typeface="Arial"/>
                <a:cs typeface="Arial"/>
              </a:rPr>
              <a:t>Primary Care</a:t>
            </a:r>
            <a:r>
              <a:rPr sz="955" b="1" spc="-46" dirty="0">
                <a:latin typeface="Arial"/>
                <a:cs typeface="Arial"/>
              </a:rPr>
              <a:t> </a:t>
            </a:r>
            <a:r>
              <a:rPr sz="955" b="1" spc="-5" dirty="0">
                <a:latin typeface="Arial"/>
                <a:cs typeface="Arial"/>
              </a:rPr>
              <a:t>Practitioner.</a:t>
            </a:r>
            <a:r>
              <a:rPr lang="en-US" sz="955" dirty="0">
                <a:latin typeface="Arial"/>
                <a:cs typeface="Arial"/>
              </a:rPr>
              <a:t> </a:t>
            </a:r>
            <a:r>
              <a:rPr sz="955" b="1" spc="-5" dirty="0">
                <a:latin typeface="Arial"/>
                <a:cs typeface="Arial"/>
              </a:rPr>
              <a:t>Consider </a:t>
            </a:r>
            <a:r>
              <a:rPr sz="955" b="1" dirty="0">
                <a:latin typeface="Arial"/>
                <a:cs typeface="Arial"/>
              </a:rPr>
              <a:t>a </a:t>
            </a:r>
            <a:r>
              <a:rPr sz="955" b="1" spc="-5" dirty="0">
                <a:latin typeface="Arial"/>
                <a:cs typeface="Arial"/>
              </a:rPr>
              <a:t>self-screening tool: “Staying Independent Checklist”</a:t>
            </a:r>
            <a:r>
              <a:rPr sz="955" b="1" spc="-18" dirty="0">
                <a:latin typeface="Arial"/>
                <a:cs typeface="Arial"/>
              </a:rPr>
              <a:t> </a:t>
            </a:r>
            <a:r>
              <a:rPr sz="955" b="1" dirty="0">
                <a:latin typeface="Arial"/>
                <a:cs typeface="Arial"/>
              </a:rPr>
              <a:t>*</a:t>
            </a:r>
            <a:endParaRPr sz="955" dirty="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73300" y="4974646"/>
            <a:ext cx="4335676" cy="13623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45" name="object 45"/>
          <p:cNvSpPr/>
          <p:nvPr/>
        </p:nvSpPr>
        <p:spPr>
          <a:xfrm>
            <a:off x="660833" y="4961949"/>
            <a:ext cx="4360823" cy="1388341"/>
          </a:xfrm>
          <a:custGeom>
            <a:avLst/>
            <a:gdLst/>
            <a:ahLst/>
            <a:cxnLst/>
            <a:rect l="l" t="t" r="r" b="b"/>
            <a:pathLst>
              <a:path w="4175125" h="1527175">
                <a:moveTo>
                  <a:pt x="4174998" y="1262633"/>
                </a:moveTo>
                <a:lnTo>
                  <a:pt x="4174998" y="263651"/>
                </a:lnTo>
                <a:lnTo>
                  <a:pt x="4173474" y="236219"/>
                </a:lnTo>
                <a:lnTo>
                  <a:pt x="4166616" y="197357"/>
                </a:lnTo>
                <a:lnTo>
                  <a:pt x="4153662" y="160781"/>
                </a:lnTo>
                <a:lnTo>
                  <a:pt x="4149090" y="149351"/>
                </a:lnTo>
                <a:lnTo>
                  <a:pt x="4129278" y="115823"/>
                </a:lnTo>
                <a:lnTo>
                  <a:pt x="4114038" y="96011"/>
                </a:lnTo>
                <a:lnTo>
                  <a:pt x="4106417" y="86105"/>
                </a:lnTo>
                <a:lnTo>
                  <a:pt x="4088129" y="67817"/>
                </a:lnTo>
                <a:lnTo>
                  <a:pt x="4078224" y="60197"/>
                </a:lnTo>
                <a:lnTo>
                  <a:pt x="4068317" y="51815"/>
                </a:lnTo>
                <a:lnTo>
                  <a:pt x="4013454" y="20573"/>
                </a:lnTo>
                <a:lnTo>
                  <a:pt x="3976116" y="8381"/>
                </a:lnTo>
                <a:lnTo>
                  <a:pt x="3963924" y="5333"/>
                </a:lnTo>
                <a:lnTo>
                  <a:pt x="3950970" y="3047"/>
                </a:lnTo>
                <a:lnTo>
                  <a:pt x="3937254" y="761"/>
                </a:lnTo>
                <a:lnTo>
                  <a:pt x="3925062" y="44"/>
                </a:lnTo>
                <a:lnTo>
                  <a:pt x="249936" y="0"/>
                </a:lnTo>
                <a:lnTo>
                  <a:pt x="236220" y="1523"/>
                </a:lnTo>
                <a:lnTo>
                  <a:pt x="197357" y="8381"/>
                </a:lnTo>
                <a:lnTo>
                  <a:pt x="160781" y="20573"/>
                </a:lnTo>
                <a:lnTo>
                  <a:pt x="126491" y="38099"/>
                </a:lnTo>
                <a:lnTo>
                  <a:pt x="105917" y="52577"/>
                </a:lnTo>
                <a:lnTo>
                  <a:pt x="95249" y="60197"/>
                </a:lnTo>
                <a:lnTo>
                  <a:pt x="86105" y="68579"/>
                </a:lnTo>
                <a:lnTo>
                  <a:pt x="67817" y="86867"/>
                </a:lnTo>
                <a:lnTo>
                  <a:pt x="60197" y="96011"/>
                </a:lnTo>
                <a:lnTo>
                  <a:pt x="51815" y="105917"/>
                </a:lnTo>
                <a:lnTo>
                  <a:pt x="25907" y="149351"/>
                </a:lnTo>
                <a:lnTo>
                  <a:pt x="11429" y="185927"/>
                </a:lnTo>
                <a:lnTo>
                  <a:pt x="761" y="236981"/>
                </a:lnTo>
                <a:lnTo>
                  <a:pt x="0" y="250697"/>
                </a:lnTo>
                <a:lnTo>
                  <a:pt x="0" y="1277111"/>
                </a:lnTo>
                <a:lnTo>
                  <a:pt x="3048" y="1303782"/>
                </a:lnTo>
                <a:lnTo>
                  <a:pt x="5334" y="1316736"/>
                </a:lnTo>
                <a:lnTo>
                  <a:pt x="8382" y="1328927"/>
                </a:lnTo>
                <a:lnTo>
                  <a:pt x="11430" y="1341882"/>
                </a:lnTo>
                <a:lnTo>
                  <a:pt x="20574" y="1366265"/>
                </a:lnTo>
                <a:lnTo>
                  <a:pt x="25908" y="1377695"/>
                </a:lnTo>
                <a:lnTo>
                  <a:pt x="28194" y="1381982"/>
                </a:lnTo>
                <a:lnTo>
                  <a:pt x="28194" y="263651"/>
                </a:lnTo>
                <a:lnTo>
                  <a:pt x="29718" y="239267"/>
                </a:lnTo>
                <a:lnTo>
                  <a:pt x="38861" y="193547"/>
                </a:lnTo>
                <a:lnTo>
                  <a:pt x="62483" y="141731"/>
                </a:lnTo>
                <a:lnTo>
                  <a:pt x="97535" y="96773"/>
                </a:lnTo>
                <a:lnTo>
                  <a:pt x="141731" y="62483"/>
                </a:lnTo>
                <a:lnTo>
                  <a:pt x="182879" y="42671"/>
                </a:lnTo>
                <a:lnTo>
                  <a:pt x="205740" y="35813"/>
                </a:lnTo>
                <a:lnTo>
                  <a:pt x="216408" y="32765"/>
                </a:lnTo>
                <a:lnTo>
                  <a:pt x="228600" y="31241"/>
                </a:lnTo>
                <a:lnTo>
                  <a:pt x="240029" y="29717"/>
                </a:lnTo>
                <a:lnTo>
                  <a:pt x="263652" y="28241"/>
                </a:lnTo>
                <a:lnTo>
                  <a:pt x="3911346" y="28238"/>
                </a:lnTo>
                <a:lnTo>
                  <a:pt x="3970020" y="35813"/>
                </a:lnTo>
                <a:lnTo>
                  <a:pt x="4013454" y="51815"/>
                </a:lnTo>
                <a:lnTo>
                  <a:pt x="4052316" y="75437"/>
                </a:lnTo>
                <a:lnTo>
                  <a:pt x="4092702" y="114299"/>
                </a:lnTo>
                <a:lnTo>
                  <a:pt x="4117848" y="151637"/>
                </a:lnTo>
                <a:lnTo>
                  <a:pt x="4136136" y="194309"/>
                </a:lnTo>
                <a:lnTo>
                  <a:pt x="4145279" y="240029"/>
                </a:lnTo>
                <a:lnTo>
                  <a:pt x="4146041" y="252221"/>
                </a:lnTo>
                <a:lnTo>
                  <a:pt x="4146041" y="1382649"/>
                </a:lnTo>
                <a:lnTo>
                  <a:pt x="4149090" y="1376933"/>
                </a:lnTo>
                <a:lnTo>
                  <a:pt x="4162805" y="1341119"/>
                </a:lnTo>
                <a:lnTo>
                  <a:pt x="4171950" y="1303019"/>
                </a:lnTo>
                <a:lnTo>
                  <a:pt x="4173474" y="1289303"/>
                </a:lnTo>
                <a:lnTo>
                  <a:pt x="4174998" y="1262633"/>
                </a:lnTo>
                <a:close/>
              </a:path>
              <a:path w="4175125" h="1527175">
                <a:moveTo>
                  <a:pt x="4146041" y="1382649"/>
                </a:moveTo>
                <a:lnTo>
                  <a:pt x="4146041" y="1275587"/>
                </a:lnTo>
                <a:lnTo>
                  <a:pt x="4145279" y="1287017"/>
                </a:lnTo>
                <a:lnTo>
                  <a:pt x="4143755" y="1299209"/>
                </a:lnTo>
                <a:lnTo>
                  <a:pt x="4139184" y="1322069"/>
                </a:lnTo>
                <a:lnTo>
                  <a:pt x="4135374" y="1333499"/>
                </a:lnTo>
                <a:lnTo>
                  <a:pt x="4132326" y="1344167"/>
                </a:lnTo>
                <a:lnTo>
                  <a:pt x="4105655" y="1395221"/>
                </a:lnTo>
                <a:lnTo>
                  <a:pt x="4077462" y="1429511"/>
                </a:lnTo>
                <a:lnTo>
                  <a:pt x="4042410" y="1458467"/>
                </a:lnTo>
                <a:lnTo>
                  <a:pt x="3991355" y="1484375"/>
                </a:lnTo>
                <a:lnTo>
                  <a:pt x="3946398" y="1495805"/>
                </a:lnTo>
                <a:lnTo>
                  <a:pt x="249936" y="1497996"/>
                </a:lnTo>
                <a:lnTo>
                  <a:pt x="239268" y="1497330"/>
                </a:lnTo>
                <a:lnTo>
                  <a:pt x="227838" y="1495805"/>
                </a:lnTo>
                <a:lnTo>
                  <a:pt x="204978" y="1491233"/>
                </a:lnTo>
                <a:lnTo>
                  <a:pt x="193548" y="1487423"/>
                </a:lnTo>
                <a:lnTo>
                  <a:pt x="182880" y="1484376"/>
                </a:lnTo>
                <a:lnTo>
                  <a:pt x="131826" y="1457705"/>
                </a:lnTo>
                <a:lnTo>
                  <a:pt x="96774" y="1429511"/>
                </a:lnTo>
                <a:lnTo>
                  <a:pt x="82296" y="1412748"/>
                </a:lnTo>
                <a:lnTo>
                  <a:pt x="74676" y="1403604"/>
                </a:lnTo>
                <a:lnTo>
                  <a:pt x="51054" y="1364742"/>
                </a:lnTo>
                <a:lnTo>
                  <a:pt x="32766" y="1309877"/>
                </a:lnTo>
                <a:lnTo>
                  <a:pt x="28194" y="1262633"/>
                </a:lnTo>
                <a:lnTo>
                  <a:pt x="28194" y="1381982"/>
                </a:lnTo>
                <a:lnTo>
                  <a:pt x="60198" y="1431036"/>
                </a:lnTo>
                <a:lnTo>
                  <a:pt x="96012" y="1466849"/>
                </a:lnTo>
                <a:lnTo>
                  <a:pt x="127254" y="1488948"/>
                </a:lnTo>
                <a:lnTo>
                  <a:pt x="161544" y="1506473"/>
                </a:lnTo>
                <a:lnTo>
                  <a:pt x="198120" y="1518665"/>
                </a:lnTo>
                <a:lnTo>
                  <a:pt x="236982" y="1525523"/>
                </a:lnTo>
                <a:lnTo>
                  <a:pt x="251460" y="1526330"/>
                </a:lnTo>
                <a:lnTo>
                  <a:pt x="263652" y="1527048"/>
                </a:lnTo>
                <a:lnTo>
                  <a:pt x="3911346" y="1527047"/>
                </a:lnTo>
                <a:lnTo>
                  <a:pt x="3951732" y="1523999"/>
                </a:lnTo>
                <a:lnTo>
                  <a:pt x="3989832" y="1514855"/>
                </a:lnTo>
                <a:lnTo>
                  <a:pt x="4014216" y="1505711"/>
                </a:lnTo>
                <a:lnTo>
                  <a:pt x="4025646" y="1501139"/>
                </a:lnTo>
                <a:lnTo>
                  <a:pt x="4037076" y="1495043"/>
                </a:lnTo>
                <a:lnTo>
                  <a:pt x="4047744" y="1488185"/>
                </a:lnTo>
                <a:lnTo>
                  <a:pt x="4059174" y="1481327"/>
                </a:lnTo>
                <a:lnTo>
                  <a:pt x="4069079" y="1474469"/>
                </a:lnTo>
                <a:lnTo>
                  <a:pt x="4078986" y="1466087"/>
                </a:lnTo>
                <a:lnTo>
                  <a:pt x="4088891" y="1458467"/>
                </a:lnTo>
                <a:lnTo>
                  <a:pt x="4114800" y="1430273"/>
                </a:lnTo>
                <a:lnTo>
                  <a:pt x="4136898" y="1399793"/>
                </a:lnTo>
                <a:lnTo>
                  <a:pt x="4146041" y="13826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46" name="object 46"/>
          <p:cNvSpPr/>
          <p:nvPr/>
        </p:nvSpPr>
        <p:spPr>
          <a:xfrm>
            <a:off x="751580" y="5093564"/>
            <a:ext cx="3613265" cy="11249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47" name="object 47"/>
          <p:cNvSpPr txBox="1"/>
          <p:nvPr/>
        </p:nvSpPr>
        <p:spPr>
          <a:xfrm>
            <a:off x="824546" y="5077865"/>
            <a:ext cx="4097830" cy="1287135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955" spc="-5" dirty="0">
                <a:latin typeface="Arial"/>
                <a:cs typeface="Arial"/>
              </a:rPr>
              <a:t>Health Promotion Key</a:t>
            </a:r>
            <a:r>
              <a:rPr sz="955" dirty="0">
                <a:latin typeface="Arial"/>
                <a:cs typeface="Arial"/>
              </a:rPr>
              <a:t> </a:t>
            </a:r>
            <a:r>
              <a:rPr sz="955" spc="-5" dirty="0">
                <a:latin typeface="Arial"/>
                <a:cs typeface="Arial"/>
              </a:rPr>
              <a:t>Messages:</a:t>
            </a:r>
            <a:endParaRPr sz="955" dirty="0">
              <a:latin typeface="Arial"/>
              <a:cs typeface="Arial"/>
            </a:endParaRPr>
          </a:p>
          <a:p>
            <a:pPr marL="427160" marR="4618" indent="-207807">
              <a:lnSpc>
                <a:spcPts val="936"/>
              </a:lnSpc>
              <a:spcBef>
                <a:spcPts val="82"/>
              </a:spcBef>
              <a:buFont typeface="Symbol"/>
              <a:buChar char=""/>
              <a:tabLst>
                <a:tab pos="426582" algn="l"/>
                <a:tab pos="427160" algn="l"/>
              </a:tabLst>
            </a:pPr>
            <a:r>
              <a:rPr sz="955" spc="-5" dirty="0">
                <a:latin typeface="Arial"/>
                <a:cs typeface="Arial"/>
              </a:rPr>
              <a:t>Encourage regular periodic health visit; annual medication,  alcohol review and eye</a:t>
            </a:r>
            <a:r>
              <a:rPr sz="955" spc="5" dirty="0">
                <a:latin typeface="Arial"/>
                <a:cs typeface="Arial"/>
              </a:rPr>
              <a:t> </a:t>
            </a:r>
            <a:r>
              <a:rPr sz="955" spc="-5" dirty="0">
                <a:latin typeface="Arial"/>
                <a:cs typeface="Arial"/>
              </a:rPr>
              <a:t>exam</a:t>
            </a:r>
            <a:endParaRPr lang="en-US" sz="955" spc="-5" dirty="0">
              <a:latin typeface="Arial"/>
              <a:cs typeface="Arial"/>
            </a:endParaRPr>
          </a:p>
          <a:p>
            <a:pPr marL="427160" marR="4618" indent="-207807">
              <a:lnSpc>
                <a:spcPts val="936"/>
              </a:lnSpc>
              <a:spcBef>
                <a:spcPts val="82"/>
              </a:spcBef>
              <a:buFont typeface="Symbol"/>
              <a:buChar char=""/>
              <a:tabLst>
                <a:tab pos="426582" algn="l"/>
                <a:tab pos="427160" algn="l"/>
              </a:tabLst>
            </a:pPr>
            <a:r>
              <a:rPr lang="en-US" sz="955" spc="-5" dirty="0">
                <a:latin typeface="Arial"/>
                <a:cs typeface="Arial"/>
              </a:rPr>
              <a:t>Complete </a:t>
            </a:r>
            <a:r>
              <a:rPr lang="en-US" sz="955" dirty="0">
                <a:latin typeface="Arial"/>
                <a:cs typeface="Arial"/>
              </a:rPr>
              <a:t>a home </a:t>
            </a:r>
            <a:r>
              <a:rPr lang="en-US" sz="955" spc="-5" dirty="0">
                <a:latin typeface="Arial"/>
                <a:cs typeface="Arial"/>
              </a:rPr>
              <a:t>safety checklist annually</a:t>
            </a:r>
            <a:endParaRPr lang="en-US" sz="955" dirty="0">
              <a:latin typeface="Arial"/>
              <a:cs typeface="Arial"/>
            </a:endParaRPr>
          </a:p>
          <a:p>
            <a:pPr marL="427160" marR="4618" indent="-207807">
              <a:lnSpc>
                <a:spcPts val="936"/>
              </a:lnSpc>
              <a:spcBef>
                <a:spcPts val="82"/>
              </a:spcBef>
              <a:buFont typeface="Symbol"/>
              <a:buChar char=""/>
              <a:tabLst>
                <a:tab pos="426582" algn="l"/>
                <a:tab pos="427160" algn="l"/>
              </a:tabLst>
            </a:pPr>
            <a:r>
              <a:rPr lang="en-US" sz="955" spc="-5" dirty="0">
                <a:latin typeface="Arial"/>
                <a:cs typeface="Arial"/>
              </a:rPr>
              <a:t>150 minutes of physical activity per week </a:t>
            </a:r>
            <a:r>
              <a:rPr lang="en-US" sz="955" dirty="0">
                <a:latin typeface="Arial"/>
                <a:cs typeface="Arial"/>
              </a:rPr>
              <a:t>– </a:t>
            </a:r>
            <a:r>
              <a:rPr lang="en-US" sz="955" spc="-5" dirty="0">
                <a:latin typeface="Arial"/>
                <a:cs typeface="Arial"/>
              </a:rPr>
              <a:t>consider Champlain  Exercise </a:t>
            </a:r>
            <a:r>
              <a:rPr lang="en-US" sz="955" dirty="0">
                <a:latin typeface="Arial"/>
                <a:cs typeface="Arial"/>
              </a:rPr>
              <a:t>Programs:</a:t>
            </a:r>
            <a:r>
              <a:rPr lang="en-US" sz="955" spc="-5" dirty="0">
                <a:solidFill>
                  <a:srgbClr val="1F4778"/>
                </a:solidFill>
                <a:latin typeface="Arial"/>
                <a:cs typeface="Arial"/>
              </a:rPr>
              <a:t> </a:t>
            </a:r>
            <a:r>
              <a:rPr lang="en-US" sz="955" u="sng" spc="-5" dirty="0">
                <a:solidFill>
                  <a:srgbClr val="1F4778"/>
                </a:solidFill>
                <a:uFill>
                  <a:solidFill>
                    <a:srgbClr val="1E4778"/>
                  </a:solidFill>
                </a:uFill>
                <a:latin typeface="Arial"/>
                <a:cs typeface="Arial"/>
              </a:rPr>
              <a:t>Champlainhealthline.ca</a:t>
            </a:r>
            <a:endParaRPr lang="en-US" sz="955" u="sng" dirty="0">
              <a:solidFill>
                <a:srgbClr val="1F4778"/>
              </a:solidFill>
              <a:uFill>
                <a:solidFill>
                  <a:srgbClr val="1E4778"/>
                </a:solidFill>
              </a:uFill>
              <a:latin typeface="Arial"/>
              <a:cs typeface="Arial"/>
            </a:endParaRPr>
          </a:p>
          <a:p>
            <a:pPr marL="427160" marR="4618" indent="-207807">
              <a:lnSpc>
                <a:spcPts val="936"/>
              </a:lnSpc>
              <a:spcBef>
                <a:spcPts val="82"/>
              </a:spcBef>
              <a:buFont typeface="Symbol"/>
              <a:buChar char=""/>
              <a:tabLst>
                <a:tab pos="426582" algn="l"/>
                <a:tab pos="427160" algn="l"/>
              </a:tabLst>
            </a:pPr>
            <a:r>
              <a:rPr lang="en-US" sz="955" spc="-5" dirty="0">
                <a:latin typeface="Arial"/>
                <a:cs typeface="Arial"/>
              </a:rPr>
              <a:t>Muscle and bone strengthening exercises to improve</a:t>
            </a:r>
            <a:r>
              <a:rPr lang="en-US" sz="955" spc="32" dirty="0">
                <a:latin typeface="Arial"/>
                <a:cs typeface="Arial"/>
              </a:rPr>
              <a:t> </a:t>
            </a:r>
            <a:r>
              <a:rPr lang="en-US" sz="955" spc="-5" dirty="0">
                <a:latin typeface="Arial"/>
                <a:cs typeface="Arial"/>
              </a:rPr>
              <a:t>balance</a:t>
            </a:r>
            <a:endParaRPr lang="en-US" sz="955" dirty="0">
              <a:latin typeface="Arial"/>
              <a:cs typeface="Arial"/>
            </a:endParaRPr>
          </a:p>
          <a:p>
            <a:pPr marL="427160" marR="4618" indent="-207807">
              <a:lnSpc>
                <a:spcPts val="936"/>
              </a:lnSpc>
              <a:spcBef>
                <a:spcPts val="82"/>
              </a:spcBef>
              <a:buFont typeface="Symbol"/>
              <a:buChar char=""/>
              <a:tabLst>
                <a:tab pos="426582" algn="l"/>
                <a:tab pos="427160" algn="l"/>
              </a:tabLst>
            </a:pPr>
            <a:r>
              <a:rPr lang="en-US" sz="955" spc="-5" dirty="0">
                <a:latin typeface="Arial"/>
                <a:cs typeface="Arial"/>
              </a:rPr>
              <a:t>Eat </a:t>
            </a:r>
            <a:r>
              <a:rPr lang="en-US" sz="955" dirty="0">
                <a:latin typeface="Arial"/>
                <a:cs typeface="Arial"/>
              </a:rPr>
              <a:t>3 </a:t>
            </a:r>
            <a:r>
              <a:rPr lang="en-US" sz="955" spc="-5" dirty="0">
                <a:latin typeface="Arial"/>
                <a:cs typeface="Arial"/>
              </a:rPr>
              <a:t>or more servings of calcium rich foods</a:t>
            </a:r>
            <a:r>
              <a:rPr lang="en-US" sz="955" spc="27" dirty="0">
                <a:latin typeface="Arial"/>
                <a:cs typeface="Arial"/>
              </a:rPr>
              <a:t> </a:t>
            </a:r>
            <a:r>
              <a:rPr lang="en-US" sz="955" spc="-5" dirty="0">
                <a:latin typeface="Arial"/>
                <a:cs typeface="Arial"/>
              </a:rPr>
              <a:t>daily</a:t>
            </a:r>
            <a:endParaRPr lang="en-US" sz="955" dirty="0">
              <a:latin typeface="Arial"/>
              <a:cs typeface="Arial"/>
            </a:endParaRPr>
          </a:p>
          <a:p>
            <a:pPr marL="427160" marR="4618" indent="-207807">
              <a:lnSpc>
                <a:spcPts val="936"/>
              </a:lnSpc>
              <a:spcBef>
                <a:spcPts val="82"/>
              </a:spcBef>
              <a:buFont typeface="Symbol"/>
              <a:buChar char=""/>
              <a:tabLst>
                <a:tab pos="426582" algn="l"/>
                <a:tab pos="427160" algn="l"/>
              </a:tabLst>
            </a:pPr>
            <a:r>
              <a:rPr lang="en-US" sz="955" spc="-5" dirty="0">
                <a:latin typeface="Arial"/>
                <a:cs typeface="Arial"/>
              </a:rPr>
              <a:t>Take </a:t>
            </a:r>
            <a:r>
              <a:rPr lang="en-US" sz="955" dirty="0">
                <a:latin typeface="Arial"/>
                <a:cs typeface="Arial"/>
              </a:rPr>
              <a:t>a </a:t>
            </a:r>
            <a:r>
              <a:rPr lang="en-US" sz="955" spc="-5" dirty="0">
                <a:latin typeface="Arial"/>
                <a:cs typeface="Arial"/>
              </a:rPr>
              <a:t>daily vitamin </a:t>
            </a:r>
            <a:r>
              <a:rPr lang="en-US" sz="955" dirty="0">
                <a:latin typeface="Arial"/>
                <a:cs typeface="Arial"/>
              </a:rPr>
              <a:t>D </a:t>
            </a:r>
            <a:r>
              <a:rPr lang="en-US" sz="955" spc="-5" dirty="0">
                <a:latin typeface="Arial"/>
                <a:cs typeface="Arial"/>
              </a:rPr>
              <a:t>supplement</a:t>
            </a:r>
            <a:endParaRPr lang="en-US" sz="955" dirty="0">
              <a:latin typeface="Arial"/>
              <a:cs typeface="Arial"/>
            </a:endParaRPr>
          </a:p>
          <a:p>
            <a:pPr marL="427160" marR="4618" indent="-207807">
              <a:lnSpc>
                <a:spcPts val="936"/>
              </a:lnSpc>
              <a:spcBef>
                <a:spcPts val="82"/>
              </a:spcBef>
              <a:buFont typeface="Symbol"/>
              <a:buChar char=""/>
              <a:tabLst>
                <a:tab pos="426582" algn="l"/>
                <a:tab pos="427160" algn="l"/>
              </a:tabLst>
            </a:pPr>
            <a:endParaRPr sz="955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51580" y="2489235"/>
            <a:ext cx="3833553" cy="7677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51" name="object 51"/>
          <p:cNvSpPr/>
          <p:nvPr/>
        </p:nvSpPr>
        <p:spPr>
          <a:xfrm>
            <a:off x="713943" y="2476536"/>
            <a:ext cx="3885329" cy="802869"/>
          </a:xfrm>
          <a:custGeom>
            <a:avLst/>
            <a:gdLst/>
            <a:ahLst/>
            <a:cxnLst/>
            <a:rect l="l" t="t" r="r" b="b"/>
            <a:pathLst>
              <a:path w="3366770" h="982345">
                <a:moveTo>
                  <a:pt x="3366516" y="817626"/>
                </a:moveTo>
                <a:lnTo>
                  <a:pt x="3366516" y="163829"/>
                </a:lnTo>
                <a:lnTo>
                  <a:pt x="3365754" y="154685"/>
                </a:lnTo>
                <a:lnTo>
                  <a:pt x="3355848" y="112775"/>
                </a:lnTo>
                <a:lnTo>
                  <a:pt x="3332226" y="69341"/>
                </a:lnTo>
                <a:lnTo>
                  <a:pt x="3303270" y="38861"/>
                </a:lnTo>
                <a:lnTo>
                  <a:pt x="3296412" y="34289"/>
                </a:lnTo>
                <a:lnTo>
                  <a:pt x="3289554" y="28955"/>
                </a:lnTo>
                <a:lnTo>
                  <a:pt x="3252216" y="9905"/>
                </a:lnTo>
                <a:lnTo>
                  <a:pt x="3208020" y="554"/>
                </a:lnTo>
                <a:lnTo>
                  <a:pt x="3202686" y="69"/>
                </a:lnTo>
                <a:lnTo>
                  <a:pt x="163830" y="0"/>
                </a:lnTo>
                <a:lnTo>
                  <a:pt x="121157" y="7620"/>
                </a:lnTo>
                <a:lnTo>
                  <a:pt x="69341" y="34290"/>
                </a:lnTo>
                <a:lnTo>
                  <a:pt x="38861" y="63246"/>
                </a:lnTo>
                <a:lnTo>
                  <a:pt x="34290" y="69342"/>
                </a:lnTo>
                <a:lnTo>
                  <a:pt x="28955" y="76200"/>
                </a:lnTo>
                <a:lnTo>
                  <a:pt x="9905" y="113538"/>
                </a:lnTo>
                <a:lnTo>
                  <a:pt x="0" y="164592"/>
                </a:lnTo>
                <a:lnTo>
                  <a:pt x="0" y="818388"/>
                </a:lnTo>
                <a:lnTo>
                  <a:pt x="1524" y="835914"/>
                </a:lnTo>
                <a:lnTo>
                  <a:pt x="3048" y="844296"/>
                </a:lnTo>
                <a:lnTo>
                  <a:pt x="7620" y="861060"/>
                </a:lnTo>
                <a:lnTo>
                  <a:pt x="10668" y="868680"/>
                </a:lnTo>
                <a:lnTo>
                  <a:pt x="13716" y="877062"/>
                </a:lnTo>
                <a:lnTo>
                  <a:pt x="16764" y="884682"/>
                </a:lnTo>
                <a:lnTo>
                  <a:pt x="20574" y="891540"/>
                </a:lnTo>
                <a:lnTo>
                  <a:pt x="25146" y="899160"/>
                </a:lnTo>
                <a:lnTo>
                  <a:pt x="28194" y="903732"/>
                </a:lnTo>
                <a:lnTo>
                  <a:pt x="28194" y="165354"/>
                </a:lnTo>
                <a:lnTo>
                  <a:pt x="28956" y="157734"/>
                </a:lnTo>
                <a:lnTo>
                  <a:pt x="39623" y="116586"/>
                </a:lnTo>
                <a:lnTo>
                  <a:pt x="53340" y="92202"/>
                </a:lnTo>
                <a:lnTo>
                  <a:pt x="57150" y="86106"/>
                </a:lnTo>
                <a:lnTo>
                  <a:pt x="70865" y="70104"/>
                </a:lnTo>
                <a:lnTo>
                  <a:pt x="81533" y="60960"/>
                </a:lnTo>
                <a:lnTo>
                  <a:pt x="86867" y="57150"/>
                </a:lnTo>
                <a:lnTo>
                  <a:pt x="92201" y="52578"/>
                </a:lnTo>
                <a:lnTo>
                  <a:pt x="137160" y="32766"/>
                </a:lnTo>
                <a:lnTo>
                  <a:pt x="165354" y="28270"/>
                </a:lnTo>
                <a:lnTo>
                  <a:pt x="3202686" y="28346"/>
                </a:lnTo>
                <a:lnTo>
                  <a:pt x="3208782" y="28955"/>
                </a:lnTo>
                <a:lnTo>
                  <a:pt x="3215640" y="29717"/>
                </a:lnTo>
                <a:lnTo>
                  <a:pt x="3222498" y="31241"/>
                </a:lnTo>
                <a:lnTo>
                  <a:pt x="3230118" y="32765"/>
                </a:lnTo>
                <a:lnTo>
                  <a:pt x="3236976" y="35051"/>
                </a:lnTo>
                <a:lnTo>
                  <a:pt x="3243072" y="37337"/>
                </a:lnTo>
                <a:lnTo>
                  <a:pt x="3249930" y="39623"/>
                </a:lnTo>
                <a:lnTo>
                  <a:pt x="3256026" y="42671"/>
                </a:lnTo>
                <a:lnTo>
                  <a:pt x="3262884" y="45719"/>
                </a:lnTo>
                <a:lnTo>
                  <a:pt x="3268979" y="49529"/>
                </a:lnTo>
                <a:lnTo>
                  <a:pt x="3274314" y="53339"/>
                </a:lnTo>
                <a:lnTo>
                  <a:pt x="3280410" y="57149"/>
                </a:lnTo>
                <a:lnTo>
                  <a:pt x="3296412" y="70865"/>
                </a:lnTo>
                <a:lnTo>
                  <a:pt x="3320796" y="104393"/>
                </a:lnTo>
                <a:lnTo>
                  <a:pt x="3335274" y="144017"/>
                </a:lnTo>
                <a:lnTo>
                  <a:pt x="3336036" y="151637"/>
                </a:lnTo>
                <a:lnTo>
                  <a:pt x="3337560" y="158495"/>
                </a:lnTo>
                <a:lnTo>
                  <a:pt x="3337560" y="166115"/>
                </a:lnTo>
                <a:lnTo>
                  <a:pt x="3338322" y="173735"/>
                </a:lnTo>
                <a:lnTo>
                  <a:pt x="3338322" y="903884"/>
                </a:lnTo>
                <a:lnTo>
                  <a:pt x="3341370" y="898397"/>
                </a:lnTo>
                <a:lnTo>
                  <a:pt x="3345941" y="891539"/>
                </a:lnTo>
                <a:lnTo>
                  <a:pt x="3349752" y="883919"/>
                </a:lnTo>
                <a:lnTo>
                  <a:pt x="3352800" y="876300"/>
                </a:lnTo>
                <a:lnTo>
                  <a:pt x="3355848" y="867917"/>
                </a:lnTo>
                <a:lnTo>
                  <a:pt x="3358896" y="860297"/>
                </a:lnTo>
                <a:lnTo>
                  <a:pt x="3363467" y="843533"/>
                </a:lnTo>
                <a:lnTo>
                  <a:pt x="3364991" y="835151"/>
                </a:lnTo>
                <a:lnTo>
                  <a:pt x="3366516" y="817626"/>
                </a:lnTo>
                <a:close/>
              </a:path>
              <a:path w="3366770" h="982345">
                <a:moveTo>
                  <a:pt x="3338322" y="903884"/>
                </a:moveTo>
                <a:lnTo>
                  <a:pt x="3338322" y="809243"/>
                </a:lnTo>
                <a:lnTo>
                  <a:pt x="3337560" y="816863"/>
                </a:lnTo>
                <a:lnTo>
                  <a:pt x="3337560" y="823721"/>
                </a:lnTo>
                <a:lnTo>
                  <a:pt x="3336036" y="831341"/>
                </a:lnTo>
                <a:lnTo>
                  <a:pt x="3323844" y="871727"/>
                </a:lnTo>
                <a:lnTo>
                  <a:pt x="3320034" y="877823"/>
                </a:lnTo>
                <a:lnTo>
                  <a:pt x="3316986" y="883919"/>
                </a:lnTo>
                <a:lnTo>
                  <a:pt x="3284982" y="921257"/>
                </a:lnTo>
                <a:lnTo>
                  <a:pt x="3273552" y="928877"/>
                </a:lnTo>
                <a:lnTo>
                  <a:pt x="3268217" y="932688"/>
                </a:lnTo>
                <a:lnTo>
                  <a:pt x="3229356" y="949451"/>
                </a:lnTo>
                <a:lnTo>
                  <a:pt x="3214878" y="951738"/>
                </a:lnTo>
                <a:lnTo>
                  <a:pt x="3208020" y="952500"/>
                </a:lnTo>
                <a:lnTo>
                  <a:pt x="3201924" y="953109"/>
                </a:lnTo>
                <a:lnTo>
                  <a:pt x="164592" y="953185"/>
                </a:lnTo>
                <a:lnTo>
                  <a:pt x="157734" y="952500"/>
                </a:lnTo>
                <a:lnTo>
                  <a:pt x="116586" y="941832"/>
                </a:lnTo>
                <a:lnTo>
                  <a:pt x="109728" y="939546"/>
                </a:lnTo>
                <a:lnTo>
                  <a:pt x="103632" y="935736"/>
                </a:lnTo>
                <a:lnTo>
                  <a:pt x="97536" y="932688"/>
                </a:lnTo>
                <a:lnTo>
                  <a:pt x="92202" y="928878"/>
                </a:lnTo>
                <a:lnTo>
                  <a:pt x="86106" y="924306"/>
                </a:lnTo>
                <a:lnTo>
                  <a:pt x="80772" y="920496"/>
                </a:lnTo>
                <a:lnTo>
                  <a:pt x="70104" y="910590"/>
                </a:lnTo>
                <a:lnTo>
                  <a:pt x="60960" y="900684"/>
                </a:lnTo>
                <a:lnTo>
                  <a:pt x="57150" y="895350"/>
                </a:lnTo>
                <a:lnTo>
                  <a:pt x="52578" y="889254"/>
                </a:lnTo>
                <a:lnTo>
                  <a:pt x="48768" y="883919"/>
                </a:lnTo>
                <a:lnTo>
                  <a:pt x="45720" y="877824"/>
                </a:lnTo>
                <a:lnTo>
                  <a:pt x="42672" y="870966"/>
                </a:lnTo>
                <a:lnTo>
                  <a:pt x="39624" y="864869"/>
                </a:lnTo>
                <a:lnTo>
                  <a:pt x="37338" y="858012"/>
                </a:lnTo>
                <a:lnTo>
                  <a:pt x="35052" y="851916"/>
                </a:lnTo>
                <a:lnTo>
                  <a:pt x="32766" y="845058"/>
                </a:lnTo>
                <a:lnTo>
                  <a:pt x="31242" y="837438"/>
                </a:lnTo>
                <a:lnTo>
                  <a:pt x="29718" y="830580"/>
                </a:lnTo>
                <a:lnTo>
                  <a:pt x="28956" y="823722"/>
                </a:lnTo>
                <a:lnTo>
                  <a:pt x="28194" y="816102"/>
                </a:lnTo>
                <a:lnTo>
                  <a:pt x="28194" y="903732"/>
                </a:lnTo>
                <a:lnTo>
                  <a:pt x="34290" y="912876"/>
                </a:lnTo>
                <a:lnTo>
                  <a:pt x="69342" y="947928"/>
                </a:lnTo>
                <a:lnTo>
                  <a:pt x="83820" y="957072"/>
                </a:lnTo>
                <a:lnTo>
                  <a:pt x="90678" y="961644"/>
                </a:lnTo>
                <a:lnTo>
                  <a:pt x="130302" y="976884"/>
                </a:lnTo>
                <a:lnTo>
                  <a:pt x="3202686" y="982217"/>
                </a:lnTo>
                <a:lnTo>
                  <a:pt x="3211068" y="981455"/>
                </a:lnTo>
                <a:lnTo>
                  <a:pt x="3220212" y="979932"/>
                </a:lnTo>
                <a:lnTo>
                  <a:pt x="3236976" y="976883"/>
                </a:lnTo>
                <a:lnTo>
                  <a:pt x="3245358" y="974597"/>
                </a:lnTo>
                <a:lnTo>
                  <a:pt x="3252978" y="971550"/>
                </a:lnTo>
                <a:lnTo>
                  <a:pt x="3261360" y="968501"/>
                </a:lnTo>
                <a:lnTo>
                  <a:pt x="3268979" y="964691"/>
                </a:lnTo>
                <a:lnTo>
                  <a:pt x="3275838" y="960882"/>
                </a:lnTo>
                <a:lnTo>
                  <a:pt x="3283458" y="957071"/>
                </a:lnTo>
                <a:lnTo>
                  <a:pt x="3316224" y="931163"/>
                </a:lnTo>
                <a:lnTo>
                  <a:pt x="3337560" y="905255"/>
                </a:lnTo>
                <a:lnTo>
                  <a:pt x="3338322" y="9038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52" name="object 52"/>
          <p:cNvSpPr/>
          <p:nvPr/>
        </p:nvSpPr>
        <p:spPr>
          <a:xfrm>
            <a:off x="855229" y="2567513"/>
            <a:ext cx="3514001" cy="6259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53" name="object 53"/>
          <p:cNvSpPr txBox="1"/>
          <p:nvPr/>
        </p:nvSpPr>
        <p:spPr>
          <a:xfrm>
            <a:off x="751580" y="2567513"/>
            <a:ext cx="4007775" cy="574889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309980">
              <a:spcBef>
                <a:spcPts val="91"/>
              </a:spcBef>
            </a:pPr>
            <a:r>
              <a:rPr sz="955" b="1" dirty="0">
                <a:latin typeface="Arial"/>
                <a:cs typeface="Arial"/>
              </a:rPr>
              <a:t>Yes to any one of </a:t>
            </a:r>
            <a:r>
              <a:rPr sz="955" b="1" spc="-5" dirty="0">
                <a:latin typeface="Arial"/>
                <a:cs typeface="Arial"/>
              </a:rPr>
              <a:t>the screening</a:t>
            </a:r>
            <a:r>
              <a:rPr sz="955" b="1" spc="-73" dirty="0">
                <a:latin typeface="Arial"/>
                <a:cs typeface="Arial"/>
              </a:rPr>
              <a:t> </a:t>
            </a:r>
            <a:r>
              <a:rPr sz="955" b="1" spc="-5" dirty="0">
                <a:latin typeface="Arial"/>
                <a:cs typeface="Arial"/>
              </a:rPr>
              <a:t>questions?</a:t>
            </a:r>
            <a:endParaRPr sz="955" dirty="0">
              <a:latin typeface="Arial"/>
              <a:cs typeface="Arial"/>
            </a:endParaRPr>
          </a:p>
          <a:p>
            <a:pPr marL="174905" indent="-163937">
              <a:buSzPct val="110000"/>
              <a:buFont typeface="Wingdings"/>
              <a:buChar char=""/>
              <a:tabLst>
                <a:tab pos="175482" algn="l"/>
              </a:tabLst>
            </a:pPr>
            <a:r>
              <a:rPr sz="955" b="1" spc="-5" dirty="0">
                <a:latin typeface="Arial"/>
                <a:cs typeface="Arial"/>
              </a:rPr>
              <a:t>Obtain fall</a:t>
            </a:r>
            <a:r>
              <a:rPr sz="955" b="1" spc="-9" dirty="0">
                <a:latin typeface="Arial"/>
                <a:cs typeface="Arial"/>
              </a:rPr>
              <a:t> </a:t>
            </a:r>
            <a:r>
              <a:rPr sz="955" b="1" spc="-5" dirty="0">
                <a:latin typeface="Arial"/>
                <a:cs typeface="Arial"/>
              </a:rPr>
              <a:t>history</a:t>
            </a:r>
            <a:endParaRPr sz="955" dirty="0">
              <a:latin typeface="Arial"/>
              <a:cs typeface="Arial"/>
            </a:endParaRPr>
          </a:p>
          <a:p>
            <a:pPr marL="174905" marR="178945" indent="-163937">
              <a:lnSpc>
                <a:spcPts val="1045"/>
              </a:lnSpc>
              <a:spcBef>
                <a:spcPts val="73"/>
              </a:spcBef>
              <a:buSzPct val="110000"/>
              <a:buFont typeface="Wingdings"/>
              <a:buChar char=""/>
              <a:tabLst>
                <a:tab pos="175482" algn="l"/>
              </a:tabLst>
            </a:pPr>
            <a:r>
              <a:rPr sz="955" b="1" spc="-5" dirty="0">
                <a:latin typeface="Arial"/>
                <a:cs typeface="Arial"/>
              </a:rPr>
              <a:t>Evaluate </a:t>
            </a:r>
            <a:r>
              <a:rPr sz="955" b="1" dirty="0">
                <a:latin typeface="Arial"/>
                <a:cs typeface="Arial"/>
              </a:rPr>
              <a:t>gait </a:t>
            </a:r>
            <a:r>
              <a:rPr sz="955" b="1" spc="-5" dirty="0">
                <a:latin typeface="Arial"/>
                <a:cs typeface="Arial"/>
              </a:rPr>
              <a:t>and </a:t>
            </a:r>
            <a:r>
              <a:rPr sz="955" b="1" dirty="0">
                <a:latin typeface="Arial"/>
                <a:cs typeface="Arial"/>
              </a:rPr>
              <a:t>use </a:t>
            </a:r>
            <a:r>
              <a:rPr sz="955" b="1" spc="-5" dirty="0">
                <a:latin typeface="Arial"/>
                <a:cs typeface="Arial"/>
              </a:rPr>
              <a:t>of aids </a:t>
            </a:r>
            <a:r>
              <a:rPr sz="955" b="1" dirty="0">
                <a:latin typeface="Arial"/>
                <a:cs typeface="Arial"/>
              </a:rPr>
              <a:t>if difficulty or</a:t>
            </a:r>
            <a:r>
              <a:rPr lang="en-US" sz="955" b="1" dirty="0">
                <a:latin typeface="Arial"/>
                <a:cs typeface="Arial"/>
              </a:rPr>
              <a:t> </a:t>
            </a:r>
            <a:r>
              <a:rPr sz="955" b="1" spc="-5" dirty="0">
                <a:latin typeface="Arial"/>
                <a:cs typeface="Arial"/>
              </a:rPr>
              <a:t>change in</a:t>
            </a:r>
            <a:r>
              <a:rPr sz="955" b="1" spc="-18" dirty="0">
                <a:latin typeface="Arial"/>
                <a:cs typeface="Arial"/>
              </a:rPr>
              <a:t> </a:t>
            </a:r>
            <a:r>
              <a:rPr sz="955" b="1" spc="-5" dirty="0">
                <a:latin typeface="Arial"/>
                <a:cs typeface="Arial"/>
              </a:rPr>
              <a:t>walking</a:t>
            </a:r>
            <a:endParaRPr sz="955" dirty="0">
              <a:latin typeface="Arial"/>
              <a:cs typeface="Arial"/>
            </a:endParaRPr>
          </a:p>
          <a:p>
            <a:pPr marL="334801">
              <a:lnSpc>
                <a:spcPts val="1014"/>
              </a:lnSpc>
            </a:pPr>
            <a:r>
              <a:rPr sz="955" b="1" spc="-5" dirty="0">
                <a:latin typeface="Arial"/>
                <a:cs typeface="Arial"/>
              </a:rPr>
              <a:t>Is recurrence of fall</a:t>
            </a:r>
            <a:r>
              <a:rPr sz="955" b="1" spc="-14" dirty="0">
                <a:latin typeface="Arial"/>
                <a:cs typeface="Arial"/>
              </a:rPr>
              <a:t> </a:t>
            </a:r>
            <a:r>
              <a:rPr sz="955" b="1" spc="-5" dirty="0">
                <a:latin typeface="Arial"/>
                <a:cs typeface="Arial"/>
              </a:rPr>
              <a:t>likely?</a:t>
            </a:r>
            <a:endParaRPr sz="955" dirty="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299648" y="3765550"/>
            <a:ext cx="1573877" cy="57044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55" name="object 55"/>
          <p:cNvSpPr/>
          <p:nvPr/>
        </p:nvSpPr>
        <p:spPr>
          <a:xfrm>
            <a:off x="3254402" y="3737298"/>
            <a:ext cx="1607487" cy="630382"/>
          </a:xfrm>
          <a:custGeom>
            <a:avLst/>
            <a:gdLst/>
            <a:ahLst/>
            <a:cxnLst/>
            <a:rect l="l" t="t" r="r" b="b"/>
            <a:pathLst>
              <a:path w="1334770" h="693420">
                <a:moveTo>
                  <a:pt x="1334262" y="574547"/>
                </a:moveTo>
                <a:lnTo>
                  <a:pt x="1334262" y="118109"/>
                </a:lnTo>
                <a:lnTo>
                  <a:pt x="1331976" y="99059"/>
                </a:lnTo>
                <a:lnTo>
                  <a:pt x="1312926" y="54863"/>
                </a:lnTo>
                <a:lnTo>
                  <a:pt x="1278636" y="21335"/>
                </a:lnTo>
                <a:lnTo>
                  <a:pt x="1233678" y="2285"/>
                </a:lnTo>
                <a:lnTo>
                  <a:pt x="118110" y="0"/>
                </a:lnTo>
                <a:lnTo>
                  <a:pt x="112014" y="761"/>
                </a:lnTo>
                <a:lnTo>
                  <a:pt x="64769" y="15239"/>
                </a:lnTo>
                <a:lnTo>
                  <a:pt x="28193" y="46481"/>
                </a:lnTo>
                <a:lnTo>
                  <a:pt x="5333" y="88391"/>
                </a:lnTo>
                <a:lnTo>
                  <a:pt x="0" y="118871"/>
                </a:lnTo>
                <a:lnTo>
                  <a:pt x="0" y="575309"/>
                </a:lnTo>
                <a:lnTo>
                  <a:pt x="10668" y="617981"/>
                </a:lnTo>
                <a:lnTo>
                  <a:pt x="28956" y="648461"/>
                </a:lnTo>
                <a:lnTo>
                  <a:pt x="28956" y="115061"/>
                </a:lnTo>
                <a:lnTo>
                  <a:pt x="30480" y="105155"/>
                </a:lnTo>
                <a:lnTo>
                  <a:pt x="51053" y="63245"/>
                </a:lnTo>
                <a:lnTo>
                  <a:pt x="88392" y="35813"/>
                </a:lnTo>
                <a:lnTo>
                  <a:pt x="1219200" y="28955"/>
                </a:lnTo>
                <a:lnTo>
                  <a:pt x="1229106" y="30479"/>
                </a:lnTo>
                <a:lnTo>
                  <a:pt x="1264158" y="45719"/>
                </a:lnTo>
                <a:lnTo>
                  <a:pt x="1294638" y="80009"/>
                </a:lnTo>
                <a:lnTo>
                  <a:pt x="1305306" y="115823"/>
                </a:lnTo>
                <a:lnTo>
                  <a:pt x="1305306" y="120395"/>
                </a:lnTo>
                <a:lnTo>
                  <a:pt x="1306068" y="125729"/>
                </a:lnTo>
                <a:lnTo>
                  <a:pt x="1306068" y="647699"/>
                </a:lnTo>
                <a:lnTo>
                  <a:pt x="1313688" y="637793"/>
                </a:lnTo>
                <a:lnTo>
                  <a:pt x="1319784" y="627125"/>
                </a:lnTo>
                <a:lnTo>
                  <a:pt x="1325118" y="616457"/>
                </a:lnTo>
                <a:lnTo>
                  <a:pt x="1328928" y="605027"/>
                </a:lnTo>
                <a:lnTo>
                  <a:pt x="1331976" y="592835"/>
                </a:lnTo>
                <a:lnTo>
                  <a:pt x="1334262" y="574547"/>
                </a:lnTo>
                <a:close/>
              </a:path>
              <a:path w="1334770" h="693420">
                <a:moveTo>
                  <a:pt x="1306068" y="647699"/>
                </a:moveTo>
                <a:lnTo>
                  <a:pt x="1306068" y="568451"/>
                </a:lnTo>
                <a:lnTo>
                  <a:pt x="1305306" y="573785"/>
                </a:lnTo>
                <a:lnTo>
                  <a:pt x="1305306" y="578357"/>
                </a:lnTo>
                <a:lnTo>
                  <a:pt x="1303782" y="589025"/>
                </a:lnTo>
                <a:lnTo>
                  <a:pt x="1283208" y="630173"/>
                </a:lnTo>
                <a:lnTo>
                  <a:pt x="1245870" y="657605"/>
                </a:lnTo>
                <a:lnTo>
                  <a:pt x="124968" y="665225"/>
                </a:lnTo>
                <a:lnTo>
                  <a:pt x="119634" y="664463"/>
                </a:lnTo>
                <a:lnTo>
                  <a:pt x="115062" y="664463"/>
                </a:lnTo>
                <a:lnTo>
                  <a:pt x="78486" y="653033"/>
                </a:lnTo>
                <a:lnTo>
                  <a:pt x="44958" y="621791"/>
                </a:lnTo>
                <a:lnTo>
                  <a:pt x="28956" y="577595"/>
                </a:lnTo>
                <a:lnTo>
                  <a:pt x="28956" y="648461"/>
                </a:lnTo>
                <a:lnTo>
                  <a:pt x="66294" y="678941"/>
                </a:lnTo>
                <a:lnTo>
                  <a:pt x="118110" y="693324"/>
                </a:lnTo>
                <a:lnTo>
                  <a:pt x="1216152" y="693419"/>
                </a:lnTo>
                <a:lnTo>
                  <a:pt x="1223010" y="692657"/>
                </a:lnTo>
                <a:lnTo>
                  <a:pt x="1269492" y="678179"/>
                </a:lnTo>
                <a:lnTo>
                  <a:pt x="1298448" y="656081"/>
                </a:lnTo>
                <a:lnTo>
                  <a:pt x="1306068" y="64769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56" name="object 56"/>
          <p:cNvSpPr txBox="1"/>
          <p:nvPr/>
        </p:nvSpPr>
        <p:spPr>
          <a:xfrm>
            <a:off x="3352423" y="3834513"/>
            <a:ext cx="1406932" cy="440680"/>
          </a:xfrm>
          <a:prstGeom prst="rect">
            <a:avLst/>
          </a:prstGeom>
        </p:spPr>
        <p:txBody>
          <a:bodyPr vert="horz" wrap="square" lIns="0" tIns="17318" rIns="0" bIns="0" rtlCol="0">
            <a:spAutoFit/>
          </a:bodyPr>
          <a:lstStyle/>
          <a:p>
            <a:pPr marL="11545" marR="4618" indent="19049">
              <a:lnSpc>
                <a:spcPct val="95800"/>
              </a:lnSpc>
              <a:spcBef>
                <a:spcPts val="136"/>
              </a:spcBef>
            </a:pPr>
            <a:r>
              <a:rPr sz="955" b="1" spc="-5" dirty="0">
                <a:latin typeface="Arial"/>
                <a:cs typeface="Arial"/>
              </a:rPr>
              <a:t>Evaluate Gait:  Abnormalities noted?</a:t>
            </a:r>
            <a:r>
              <a:rPr sz="955" b="1" spc="-63" dirty="0">
                <a:latin typeface="Arial"/>
                <a:cs typeface="Arial"/>
              </a:rPr>
              <a:t> </a:t>
            </a:r>
            <a:r>
              <a:rPr sz="955" b="1" spc="-5" dirty="0">
                <a:latin typeface="Arial"/>
                <a:cs typeface="Arial"/>
              </a:rPr>
              <a:t>Yes/No</a:t>
            </a:r>
            <a:endParaRPr sz="955" dirty="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959626" y="3749078"/>
            <a:ext cx="1440180" cy="5798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58" name="object 58"/>
          <p:cNvSpPr/>
          <p:nvPr/>
        </p:nvSpPr>
        <p:spPr>
          <a:xfrm>
            <a:off x="946466" y="3735913"/>
            <a:ext cx="1466850" cy="606136"/>
          </a:xfrm>
          <a:custGeom>
            <a:avLst/>
            <a:gdLst/>
            <a:ahLst/>
            <a:cxnLst/>
            <a:rect l="l" t="t" r="r" b="b"/>
            <a:pathLst>
              <a:path w="1613535" h="666750">
                <a:moveTo>
                  <a:pt x="1613154" y="545592"/>
                </a:moveTo>
                <a:lnTo>
                  <a:pt x="1613154" y="120396"/>
                </a:lnTo>
                <a:lnTo>
                  <a:pt x="1612392" y="108204"/>
                </a:lnTo>
                <a:lnTo>
                  <a:pt x="1598676" y="62484"/>
                </a:lnTo>
                <a:lnTo>
                  <a:pt x="1568958" y="27432"/>
                </a:lnTo>
                <a:lnTo>
                  <a:pt x="1527810" y="5334"/>
                </a:lnTo>
                <a:lnTo>
                  <a:pt x="120396" y="0"/>
                </a:lnTo>
                <a:lnTo>
                  <a:pt x="108204" y="762"/>
                </a:lnTo>
                <a:lnTo>
                  <a:pt x="62483" y="15240"/>
                </a:lnTo>
                <a:lnTo>
                  <a:pt x="27431" y="44958"/>
                </a:lnTo>
                <a:lnTo>
                  <a:pt x="5333" y="86106"/>
                </a:lnTo>
                <a:lnTo>
                  <a:pt x="0" y="121158"/>
                </a:lnTo>
                <a:lnTo>
                  <a:pt x="0" y="546354"/>
                </a:lnTo>
                <a:lnTo>
                  <a:pt x="9906" y="593598"/>
                </a:lnTo>
                <a:lnTo>
                  <a:pt x="28956" y="624154"/>
                </a:lnTo>
                <a:lnTo>
                  <a:pt x="28956" y="121158"/>
                </a:lnTo>
                <a:lnTo>
                  <a:pt x="29718" y="110490"/>
                </a:lnTo>
                <a:lnTo>
                  <a:pt x="44957" y="68580"/>
                </a:lnTo>
                <a:lnTo>
                  <a:pt x="77724" y="39624"/>
                </a:lnTo>
                <a:lnTo>
                  <a:pt x="120396" y="29073"/>
                </a:lnTo>
                <a:lnTo>
                  <a:pt x="1493520" y="29014"/>
                </a:lnTo>
                <a:lnTo>
                  <a:pt x="1502664" y="29718"/>
                </a:lnTo>
                <a:lnTo>
                  <a:pt x="1544574" y="44958"/>
                </a:lnTo>
                <a:lnTo>
                  <a:pt x="1573530" y="77724"/>
                </a:lnTo>
                <a:lnTo>
                  <a:pt x="1584960" y="121920"/>
                </a:lnTo>
                <a:lnTo>
                  <a:pt x="1584960" y="622706"/>
                </a:lnTo>
                <a:lnTo>
                  <a:pt x="1593342" y="612648"/>
                </a:lnTo>
                <a:lnTo>
                  <a:pt x="1610868" y="569214"/>
                </a:lnTo>
                <a:lnTo>
                  <a:pt x="1612392" y="557784"/>
                </a:lnTo>
                <a:lnTo>
                  <a:pt x="1613154" y="545592"/>
                </a:lnTo>
                <a:close/>
              </a:path>
              <a:path w="1613535" h="666750">
                <a:moveTo>
                  <a:pt x="1584960" y="622706"/>
                </a:moveTo>
                <a:lnTo>
                  <a:pt x="1584960" y="545592"/>
                </a:lnTo>
                <a:lnTo>
                  <a:pt x="1584198" y="556260"/>
                </a:lnTo>
                <a:lnTo>
                  <a:pt x="1582674" y="565404"/>
                </a:lnTo>
                <a:lnTo>
                  <a:pt x="1562862" y="605028"/>
                </a:lnTo>
                <a:lnTo>
                  <a:pt x="1527810" y="630936"/>
                </a:lnTo>
                <a:lnTo>
                  <a:pt x="1501139" y="637794"/>
                </a:lnTo>
                <a:lnTo>
                  <a:pt x="120396" y="637739"/>
                </a:lnTo>
                <a:lnTo>
                  <a:pt x="76200" y="626364"/>
                </a:lnTo>
                <a:lnTo>
                  <a:pt x="44196" y="596646"/>
                </a:lnTo>
                <a:lnTo>
                  <a:pt x="28956" y="554736"/>
                </a:lnTo>
                <a:lnTo>
                  <a:pt x="28956" y="624154"/>
                </a:lnTo>
                <a:lnTo>
                  <a:pt x="64008" y="652272"/>
                </a:lnTo>
                <a:lnTo>
                  <a:pt x="108966" y="665988"/>
                </a:lnTo>
                <a:lnTo>
                  <a:pt x="1493520" y="666750"/>
                </a:lnTo>
                <a:lnTo>
                  <a:pt x="1505712" y="665988"/>
                </a:lnTo>
                <a:lnTo>
                  <a:pt x="1550670" y="651510"/>
                </a:lnTo>
                <a:lnTo>
                  <a:pt x="1578102" y="630936"/>
                </a:lnTo>
                <a:lnTo>
                  <a:pt x="1584960" y="62270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59" name="object 59"/>
          <p:cNvSpPr txBox="1"/>
          <p:nvPr/>
        </p:nvSpPr>
        <p:spPr>
          <a:xfrm>
            <a:off x="1013235" y="3875929"/>
            <a:ext cx="1327033" cy="299616"/>
          </a:xfrm>
          <a:prstGeom prst="rect">
            <a:avLst/>
          </a:prstGeom>
        </p:spPr>
        <p:txBody>
          <a:bodyPr vert="horz" wrap="square" lIns="0" tIns="17318" rIns="0" bIns="0" rtlCol="0">
            <a:spAutoFit/>
          </a:bodyPr>
          <a:lstStyle/>
          <a:p>
            <a:pPr marL="11545" marR="4618">
              <a:lnSpc>
                <a:spcPct val="95800"/>
              </a:lnSpc>
              <a:spcBef>
                <a:spcPts val="136"/>
              </a:spcBef>
            </a:pPr>
            <a:r>
              <a:rPr sz="955" b="1" spc="-5" dirty="0">
                <a:latin typeface="Arial"/>
                <a:cs typeface="Arial"/>
              </a:rPr>
              <a:t>Single fall in </a:t>
            </a:r>
            <a:r>
              <a:rPr sz="955" b="1" dirty="0">
                <a:latin typeface="Arial"/>
                <a:cs typeface="Arial"/>
              </a:rPr>
              <a:t>past  </a:t>
            </a:r>
            <a:r>
              <a:rPr sz="955" b="1" spc="-5" dirty="0">
                <a:latin typeface="Arial"/>
                <a:cs typeface="Arial"/>
              </a:rPr>
              <a:t>year or several near  falls?</a:t>
            </a:r>
            <a:endParaRPr sz="955" dirty="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63140" y="332336"/>
            <a:ext cx="338282" cy="96982"/>
          </a:xfrm>
          <a:custGeom>
            <a:avLst/>
            <a:gdLst/>
            <a:ahLst/>
            <a:cxnLst/>
            <a:rect l="l" t="t" r="r" b="b"/>
            <a:pathLst>
              <a:path w="372109" h="106679">
                <a:moveTo>
                  <a:pt x="0" y="0"/>
                </a:moveTo>
                <a:lnTo>
                  <a:pt x="0" y="106679"/>
                </a:lnTo>
                <a:lnTo>
                  <a:pt x="371856" y="106679"/>
                </a:lnTo>
                <a:lnTo>
                  <a:pt x="37185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6C3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69" name="object 69"/>
          <p:cNvSpPr/>
          <p:nvPr/>
        </p:nvSpPr>
        <p:spPr>
          <a:xfrm>
            <a:off x="249978" y="319174"/>
            <a:ext cx="364836" cy="123537"/>
          </a:xfrm>
          <a:custGeom>
            <a:avLst/>
            <a:gdLst/>
            <a:ahLst/>
            <a:cxnLst/>
            <a:rect l="l" t="t" r="r" b="b"/>
            <a:pathLst>
              <a:path w="401319" h="135890">
                <a:moveTo>
                  <a:pt x="400811" y="135635"/>
                </a:moveTo>
                <a:lnTo>
                  <a:pt x="400811" y="0"/>
                </a:lnTo>
                <a:lnTo>
                  <a:pt x="0" y="0"/>
                </a:lnTo>
                <a:lnTo>
                  <a:pt x="0" y="135635"/>
                </a:lnTo>
                <a:lnTo>
                  <a:pt x="14478" y="135635"/>
                </a:lnTo>
                <a:lnTo>
                  <a:pt x="14478" y="28955"/>
                </a:lnTo>
                <a:lnTo>
                  <a:pt x="28956" y="14477"/>
                </a:lnTo>
                <a:lnTo>
                  <a:pt x="28956" y="28955"/>
                </a:lnTo>
                <a:lnTo>
                  <a:pt x="372618" y="28955"/>
                </a:lnTo>
                <a:lnTo>
                  <a:pt x="372618" y="14477"/>
                </a:lnTo>
                <a:lnTo>
                  <a:pt x="386334" y="28955"/>
                </a:lnTo>
                <a:lnTo>
                  <a:pt x="386334" y="135635"/>
                </a:lnTo>
                <a:lnTo>
                  <a:pt x="400811" y="135635"/>
                </a:lnTo>
                <a:close/>
              </a:path>
              <a:path w="401319" h="135890">
                <a:moveTo>
                  <a:pt x="28956" y="28955"/>
                </a:moveTo>
                <a:lnTo>
                  <a:pt x="28956" y="14477"/>
                </a:lnTo>
                <a:lnTo>
                  <a:pt x="14478" y="28955"/>
                </a:lnTo>
                <a:lnTo>
                  <a:pt x="28956" y="28955"/>
                </a:lnTo>
                <a:close/>
              </a:path>
              <a:path w="401319" h="135890">
                <a:moveTo>
                  <a:pt x="28956" y="106679"/>
                </a:moveTo>
                <a:lnTo>
                  <a:pt x="28956" y="28955"/>
                </a:lnTo>
                <a:lnTo>
                  <a:pt x="14478" y="28955"/>
                </a:lnTo>
                <a:lnTo>
                  <a:pt x="14478" y="106679"/>
                </a:lnTo>
                <a:lnTo>
                  <a:pt x="28956" y="106679"/>
                </a:lnTo>
                <a:close/>
              </a:path>
              <a:path w="401319" h="135890">
                <a:moveTo>
                  <a:pt x="386334" y="106679"/>
                </a:moveTo>
                <a:lnTo>
                  <a:pt x="14478" y="106679"/>
                </a:lnTo>
                <a:lnTo>
                  <a:pt x="28956" y="121157"/>
                </a:lnTo>
                <a:lnTo>
                  <a:pt x="28956" y="135635"/>
                </a:lnTo>
                <a:lnTo>
                  <a:pt x="372618" y="135635"/>
                </a:lnTo>
                <a:lnTo>
                  <a:pt x="372618" y="121157"/>
                </a:lnTo>
                <a:lnTo>
                  <a:pt x="386334" y="106679"/>
                </a:lnTo>
                <a:close/>
              </a:path>
              <a:path w="401319" h="135890">
                <a:moveTo>
                  <a:pt x="28956" y="135635"/>
                </a:moveTo>
                <a:lnTo>
                  <a:pt x="28956" y="121157"/>
                </a:lnTo>
                <a:lnTo>
                  <a:pt x="14478" y="106679"/>
                </a:lnTo>
                <a:lnTo>
                  <a:pt x="14478" y="135635"/>
                </a:lnTo>
                <a:lnTo>
                  <a:pt x="28956" y="135635"/>
                </a:lnTo>
                <a:close/>
              </a:path>
              <a:path w="401319" h="135890">
                <a:moveTo>
                  <a:pt x="386334" y="28955"/>
                </a:moveTo>
                <a:lnTo>
                  <a:pt x="372618" y="14477"/>
                </a:lnTo>
                <a:lnTo>
                  <a:pt x="372618" y="28955"/>
                </a:lnTo>
                <a:lnTo>
                  <a:pt x="386334" y="28955"/>
                </a:lnTo>
                <a:close/>
              </a:path>
              <a:path w="401319" h="135890">
                <a:moveTo>
                  <a:pt x="386334" y="106679"/>
                </a:moveTo>
                <a:lnTo>
                  <a:pt x="386334" y="28955"/>
                </a:lnTo>
                <a:lnTo>
                  <a:pt x="372618" y="28955"/>
                </a:lnTo>
                <a:lnTo>
                  <a:pt x="372618" y="106679"/>
                </a:lnTo>
                <a:lnTo>
                  <a:pt x="386334" y="106679"/>
                </a:lnTo>
                <a:close/>
              </a:path>
              <a:path w="401319" h="135890">
                <a:moveTo>
                  <a:pt x="386334" y="135635"/>
                </a:moveTo>
                <a:lnTo>
                  <a:pt x="386334" y="106679"/>
                </a:lnTo>
                <a:lnTo>
                  <a:pt x="372618" y="121157"/>
                </a:lnTo>
                <a:lnTo>
                  <a:pt x="372618" y="135635"/>
                </a:lnTo>
                <a:lnTo>
                  <a:pt x="386334" y="13563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73" name="object 73"/>
          <p:cNvSpPr txBox="1"/>
          <p:nvPr/>
        </p:nvSpPr>
        <p:spPr>
          <a:xfrm>
            <a:off x="6481358" y="1400447"/>
            <a:ext cx="5177242" cy="3386679"/>
          </a:xfrm>
          <a:prstGeom prst="rect">
            <a:avLst/>
          </a:prstGeom>
        </p:spPr>
        <p:txBody>
          <a:bodyPr vert="horz" wrap="square" lIns="0" tIns="10968" rIns="0" bIns="0" rtlCol="0">
            <a:spAutoFit/>
          </a:bodyPr>
          <a:lstStyle/>
          <a:p>
            <a:pPr marL="120066" algn="ctr">
              <a:spcBef>
                <a:spcPts val="87"/>
              </a:spcBef>
            </a:pPr>
            <a:r>
              <a:rPr sz="1227" b="1" spc="-5" dirty="0">
                <a:latin typeface="Arial"/>
                <a:cs typeface="Arial"/>
              </a:rPr>
              <a:t>Primary Care</a:t>
            </a:r>
            <a:r>
              <a:rPr sz="1227" b="1" spc="-18" dirty="0">
                <a:latin typeface="Arial"/>
                <a:cs typeface="Arial"/>
              </a:rPr>
              <a:t> </a:t>
            </a:r>
            <a:r>
              <a:rPr sz="1227" b="1" spc="-5" dirty="0">
                <a:latin typeface="Arial"/>
                <a:cs typeface="Arial"/>
              </a:rPr>
              <a:t>Assessment/Interventions</a:t>
            </a:r>
            <a:endParaRPr sz="1227" dirty="0">
              <a:latin typeface="Arial"/>
              <a:cs typeface="Arial"/>
            </a:endParaRPr>
          </a:p>
          <a:p>
            <a:pPr>
              <a:spcBef>
                <a:spcPts val="32"/>
              </a:spcBef>
            </a:pPr>
            <a:endParaRPr sz="1091" dirty="0">
              <a:latin typeface="Arial"/>
              <a:cs typeface="Arial"/>
            </a:endParaRPr>
          </a:p>
          <a:p>
            <a:pPr marL="303053" marR="197993" indent="-207807">
              <a:lnSpc>
                <a:spcPts val="1045"/>
              </a:lnSpc>
              <a:buSzPct val="90000"/>
              <a:buFont typeface="Arial"/>
              <a:buAutoNum type="arabicPeriod"/>
              <a:tabLst>
                <a:tab pos="303053" algn="l"/>
                <a:tab pos="303630" algn="l"/>
              </a:tabLst>
            </a:pPr>
            <a:r>
              <a:rPr sz="1091" spc="-5" dirty="0">
                <a:latin typeface="Arial"/>
                <a:cs typeface="Arial"/>
              </a:rPr>
              <a:t>Obtain relevant medical history, history of falls, physical  examination, including cognitive and functional  assessment to identify root</a:t>
            </a:r>
            <a:r>
              <a:rPr sz="1091" spc="-9" dirty="0">
                <a:latin typeface="Arial"/>
                <a:cs typeface="Arial"/>
              </a:rPr>
              <a:t> </a:t>
            </a:r>
            <a:r>
              <a:rPr sz="1091" spc="-5" dirty="0">
                <a:latin typeface="Arial"/>
                <a:cs typeface="Arial"/>
              </a:rPr>
              <a:t>cause.</a:t>
            </a:r>
            <a:endParaRPr sz="109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endParaRPr sz="1091" dirty="0">
              <a:latin typeface="Arial"/>
              <a:cs typeface="Arial"/>
            </a:endParaRPr>
          </a:p>
          <a:p>
            <a:pPr marL="303053" marR="441591" indent="-207807">
              <a:lnSpc>
                <a:spcPts val="1045"/>
              </a:lnSpc>
              <a:buSzPct val="90000"/>
              <a:buFont typeface="Arial"/>
              <a:buAutoNum type="arabicPeriod"/>
              <a:tabLst>
                <a:tab pos="303053" algn="l"/>
                <a:tab pos="303630" algn="l"/>
              </a:tabLst>
            </a:pPr>
            <a:r>
              <a:rPr sz="1091" spc="-5" dirty="0">
                <a:latin typeface="Arial"/>
                <a:cs typeface="Arial"/>
              </a:rPr>
              <a:t>Determine </a:t>
            </a:r>
            <a:r>
              <a:rPr sz="109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multifactorial fall risk</a:t>
            </a:r>
            <a:r>
              <a:rPr sz="1091" spc="-5" dirty="0">
                <a:latin typeface="Arial"/>
                <a:cs typeface="Arial"/>
              </a:rPr>
              <a:t> by assessing: (see  Guide on reverse)</a:t>
            </a:r>
            <a:r>
              <a:rPr sz="1091" spc="-9" dirty="0">
                <a:latin typeface="Arial"/>
                <a:cs typeface="Arial"/>
              </a:rPr>
              <a:t> </a:t>
            </a:r>
            <a:r>
              <a:rPr sz="1091" spc="-5" dirty="0">
                <a:latin typeface="Arial"/>
                <a:cs typeface="Arial"/>
              </a:rPr>
              <a:t>including:</a:t>
            </a:r>
            <a:endParaRPr sz="109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endParaRPr sz="1227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endParaRPr sz="1227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endParaRPr sz="1227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endParaRPr sz="1227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endParaRPr sz="1227" dirty="0">
              <a:latin typeface="Arial"/>
              <a:cs typeface="Arial"/>
            </a:endParaRPr>
          </a:p>
          <a:p>
            <a:pPr marL="423119" lvl="1" indent="-164514">
              <a:lnSpc>
                <a:spcPts val="1068"/>
              </a:lnSpc>
              <a:spcBef>
                <a:spcPts val="858"/>
              </a:spcBef>
              <a:buAutoNum type="alphaLcPeriod" startAt="4"/>
              <a:tabLst>
                <a:tab pos="423696" algn="l"/>
              </a:tabLst>
            </a:pPr>
            <a:r>
              <a:rPr sz="1091" spc="-5" dirty="0">
                <a:latin typeface="Arial"/>
                <a:cs typeface="Arial"/>
              </a:rPr>
              <a:t>Visual</a:t>
            </a:r>
            <a:r>
              <a:rPr sz="1091" spc="-9" dirty="0">
                <a:latin typeface="Arial"/>
                <a:cs typeface="Arial"/>
              </a:rPr>
              <a:t> </a:t>
            </a:r>
            <a:r>
              <a:rPr sz="1091" spc="-5" dirty="0">
                <a:latin typeface="Arial"/>
                <a:cs typeface="Arial"/>
              </a:rPr>
              <a:t>acuity</a:t>
            </a:r>
            <a:endParaRPr sz="1091" dirty="0">
              <a:latin typeface="Arial"/>
              <a:cs typeface="Arial"/>
            </a:endParaRPr>
          </a:p>
          <a:p>
            <a:pPr marL="423119" lvl="1" indent="-164514">
              <a:lnSpc>
                <a:spcPts val="1045"/>
              </a:lnSpc>
              <a:buAutoNum type="alphaLcPeriod" startAt="4"/>
              <a:tabLst>
                <a:tab pos="423696" algn="l"/>
              </a:tabLst>
            </a:pPr>
            <a:r>
              <a:rPr sz="1091" spc="-5" dirty="0">
                <a:latin typeface="Arial"/>
                <a:cs typeface="Arial"/>
              </a:rPr>
              <a:t>Other neurological impairments and refer</a:t>
            </a:r>
            <a:r>
              <a:rPr sz="1091" spc="-18" dirty="0">
                <a:latin typeface="Arial"/>
                <a:cs typeface="Arial"/>
              </a:rPr>
              <a:t> </a:t>
            </a:r>
            <a:r>
              <a:rPr sz="1091" spc="-5" dirty="0">
                <a:latin typeface="Arial"/>
                <a:cs typeface="Arial"/>
              </a:rPr>
              <a:t>appropriately</a:t>
            </a:r>
            <a:endParaRPr sz="1091" dirty="0">
              <a:latin typeface="Arial"/>
              <a:cs typeface="Arial"/>
            </a:endParaRPr>
          </a:p>
          <a:p>
            <a:pPr marL="423119" marR="128725" lvl="1" indent="-163937">
              <a:lnSpc>
                <a:spcPct val="95900"/>
              </a:lnSpc>
              <a:spcBef>
                <a:spcPts val="22"/>
              </a:spcBef>
              <a:buAutoNum type="alphaLcPeriod" startAt="4"/>
              <a:tabLst>
                <a:tab pos="423119" algn="l"/>
              </a:tabLst>
            </a:pPr>
            <a:r>
              <a:rPr sz="1091" spc="-5" dirty="0">
                <a:latin typeface="Arial"/>
                <a:cs typeface="Arial"/>
              </a:rPr>
              <a:t>Bone health; assess calcium intake </a:t>
            </a:r>
            <a:r>
              <a:rPr sz="1091" dirty="0">
                <a:latin typeface="Arial"/>
                <a:cs typeface="Arial"/>
              </a:rPr>
              <a:t>&amp; </a:t>
            </a:r>
            <a:r>
              <a:rPr sz="1091" spc="-5" dirty="0">
                <a:latin typeface="Arial"/>
                <a:cs typeface="Arial"/>
              </a:rPr>
              <a:t>fracture risk;  nutritional review. Supplement vitamin </a:t>
            </a:r>
            <a:r>
              <a:rPr sz="1091" dirty="0">
                <a:latin typeface="Arial"/>
                <a:cs typeface="Arial"/>
              </a:rPr>
              <a:t>D </a:t>
            </a:r>
            <a:r>
              <a:rPr sz="1091" spc="-5" dirty="0">
                <a:latin typeface="Arial"/>
                <a:cs typeface="Arial"/>
              </a:rPr>
              <a:t>and consider  calcium; if ongoing fall risk </a:t>
            </a:r>
            <a:r>
              <a:rPr sz="1091" dirty="0">
                <a:latin typeface="Arial"/>
                <a:cs typeface="Arial"/>
              </a:rPr>
              <a:t>- </a:t>
            </a:r>
            <a:r>
              <a:rPr sz="1091" spc="-5" dirty="0">
                <a:latin typeface="Arial"/>
                <a:cs typeface="Arial"/>
              </a:rPr>
              <a:t>consider bone density  and treat if OP or history of fragility fractures then</a:t>
            </a:r>
            <a:r>
              <a:rPr sz="1091" spc="9" dirty="0">
                <a:latin typeface="Arial"/>
                <a:cs typeface="Arial"/>
              </a:rPr>
              <a:t> </a:t>
            </a:r>
            <a:r>
              <a:rPr sz="1091" spc="-5" dirty="0">
                <a:latin typeface="Arial"/>
                <a:cs typeface="Arial"/>
              </a:rPr>
              <a:t>treat</a:t>
            </a:r>
            <a:endParaRPr sz="1091" dirty="0">
              <a:latin typeface="Arial"/>
              <a:cs typeface="Arial"/>
            </a:endParaRPr>
          </a:p>
          <a:p>
            <a:pPr marL="423119" lvl="1" indent="-164514">
              <a:lnSpc>
                <a:spcPts val="1023"/>
              </a:lnSpc>
              <a:buAutoNum type="alphaLcPeriod" startAt="4"/>
              <a:tabLst>
                <a:tab pos="423696" algn="l"/>
              </a:tabLst>
            </a:pPr>
            <a:r>
              <a:rPr sz="1091" spc="-5" dirty="0">
                <a:latin typeface="Arial"/>
                <a:cs typeface="Arial"/>
              </a:rPr>
              <a:t>Feet and</a:t>
            </a:r>
            <a:r>
              <a:rPr sz="1091" spc="-9" dirty="0">
                <a:latin typeface="Arial"/>
                <a:cs typeface="Arial"/>
              </a:rPr>
              <a:t> </a:t>
            </a:r>
            <a:r>
              <a:rPr sz="1091" spc="-5" dirty="0">
                <a:latin typeface="Arial"/>
                <a:cs typeface="Arial"/>
              </a:rPr>
              <a:t>footwear;</a:t>
            </a:r>
            <a:endParaRPr sz="1091" dirty="0">
              <a:latin typeface="Arial"/>
              <a:cs typeface="Arial"/>
            </a:endParaRPr>
          </a:p>
          <a:p>
            <a:pPr marL="423119" marR="95245" lvl="1" indent="-163937">
              <a:lnSpc>
                <a:spcPts val="1045"/>
              </a:lnSpc>
              <a:spcBef>
                <a:spcPts val="50"/>
              </a:spcBef>
              <a:buAutoNum type="alphaLcPeriod" startAt="4"/>
              <a:tabLst>
                <a:tab pos="423696" algn="l"/>
              </a:tabLst>
            </a:pPr>
            <a:r>
              <a:rPr sz="1091" spc="-5" dirty="0">
                <a:latin typeface="Arial"/>
                <a:cs typeface="Arial"/>
              </a:rPr>
              <a:t>Environmental hazards: You Can Prevent Falls (Public  Health) at</a:t>
            </a:r>
            <a:r>
              <a:rPr sz="1091" dirty="0">
                <a:solidFill>
                  <a:srgbClr val="344EA2"/>
                </a:solidFill>
                <a:latin typeface="Arial"/>
                <a:cs typeface="Arial"/>
              </a:rPr>
              <a:t> </a:t>
            </a:r>
            <a:r>
              <a:rPr sz="1091" u="sng" spc="-5" dirty="0">
                <a:solidFill>
                  <a:srgbClr val="344EA2"/>
                </a:solidFill>
                <a:uFill>
                  <a:solidFill>
                    <a:srgbClr val="344EA2"/>
                  </a:solidFill>
                </a:uFill>
                <a:latin typeface="Arial"/>
                <a:cs typeface="Arial"/>
              </a:rPr>
              <a:t>stopfalls.ca</a:t>
            </a:r>
            <a:endParaRPr sz="1091" dirty="0">
              <a:latin typeface="Arial"/>
              <a:cs typeface="Arial"/>
            </a:endParaRPr>
          </a:p>
          <a:p>
            <a:pPr marL="259759">
              <a:lnSpc>
                <a:spcPts val="1014"/>
              </a:lnSpc>
            </a:pPr>
            <a:r>
              <a:rPr sz="1091" spc="-5" dirty="0">
                <a:latin typeface="Arial"/>
                <a:cs typeface="Arial"/>
              </a:rPr>
              <a:t>i. Depression </a:t>
            </a:r>
            <a:r>
              <a:rPr sz="1091" dirty="0">
                <a:latin typeface="Arial"/>
                <a:cs typeface="Arial"/>
              </a:rPr>
              <a:t>&amp; </a:t>
            </a:r>
            <a:r>
              <a:rPr sz="1091" spc="-5" dirty="0">
                <a:latin typeface="Arial"/>
                <a:cs typeface="Arial"/>
              </a:rPr>
              <a:t>Behavioural Risk Factors ie</a:t>
            </a:r>
            <a:r>
              <a:rPr sz="1091" spc="59" dirty="0">
                <a:latin typeface="Arial"/>
                <a:cs typeface="Arial"/>
              </a:rPr>
              <a:t> </a:t>
            </a:r>
            <a:r>
              <a:rPr sz="1091" spc="-5" dirty="0">
                <a:latin typeface="Arial"/>
                <a:cs typeface="Arial"/>
              </a:rPr>
              <a:t>ETOH.</a:t>
            </a:r>
            <a:endParaRPr sz="1091" dirty="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6642049" y="2640126"/>
            <a:ext cx="4571212" cy="824469"/>
          </a:xfrm>
          <a:custGeom>
            <a:avLst/>
            <a:gdLst/>
            <a:ahLst/>
            <a:cxnLst/>
            <a:rect l="l" t="t" r="r" b="b"/>
            <a:pathLst>
              <a:path w="3333750" h="994410">
                <a:moveTo>
                  <a:pt x="2895" y="6096"/>
                </a:moveTo>
                <a:lnTo>
                  <a:pt x="2895" y="3048"/>
                </a:lnTo>
                <a:lnTo>
                  <a:pt x="0" y="6096"/>
                </a:lnTo>
                <a:lnTo>
                  <a:pt x="2895" y="6096"/>
                </a:lnTo>
                <a:close/>
              </a:path>
              <a:path w="3333750" h="994410">
                <a:moveTo>
                  <a:pt x="2895" y="991362"/>
                </a:moveTo>
                <a:lnTo>
                  <a:pt x="2895" y="988314"/>
                </a:lnTo>
                <a:lnTo>
                  <a:pt x="0" y="988314"/>
                </a:lnTo>
                <a:lnTo>
                  <a:pt x="2895" y="991362"/>
                </a:lnTo>
                <a:close/>
              </a:path>
              <a:path w="3333750" h="994410">
                <a:moveTo>
                  <a:pt x="7023" y="988314"/>
                </a:moveTo>
                <a:lnTo>
                  <a:pt x="7023" y="6096"/>
                </a:lnTo>
                <a:lnTo>
                  <a:pt x="2895" y="6096"/>
                </a:lnTo>
                <a:lnTo>
                  <a:pt x="2895" y="988314"/>
                </a:lnTo>
                <a:lnTo>
                  <a:pt x="7023" y="988314"/>
                </a:lnTo>
                <a:close/>
              </a:path>
              <a:path w="3333750" h="994410">
                <a:moveTo>
                  <a:pt x="3333610" y="993647"/>
                </a:moveTo>
                <a:lnTo>
                  <a:pt x="3333610" y="1523"/>
                </a:lnTo>
                <a:lnTo>
                  <a:pt x="3332886" y="0"/>
                </a:lnTo>
                <a:lnTo>
                  <a:pt x="8470" y="0"/>
                </a:lnTo>
                <a:lnTo>
                  <a:pt x="7023" y="1524"/>
                </a:lnTo>
                <a:lnTo>
                  <a:pt x="7023" y="6096"/>
                </a:lnTo>
                <a:lnTo>
                  <a:pt x="3327666" y="6095"/>
                </a:lnTo>
                <a:lnTo>
                  <a:pt x="3327666" y="3047"/>
                </a:lnTo>
                <a:lnTo>
                  <a:pt x="3330562" y="6095"/>
                </a:lnTo>
                <a:lnTo>
                  <a:pt x="3330562" y="994410"/>
                </a:lnTo>
                <a:lnTo>
                  <a:pt x="3332886" y="994410"/>
                </a:lnTo>
                <a:lnTo>
                  <a:pt x="3333610" y="993647"/>
                </a:lnTo>
                <a:close/>
              </a:path>
              <a:path w="3333750" h="994410">
                <a:moveTo>
                  <a:pt x="3330562" y="988313"/>
                </a:moveTo>
                <a:lnTo>
                  <a:pt x="7023" y="988314"/>
                </a:lnTo>
                <a:lnTo>
                  <a:pt x="7023" y="993648"/>
                </a:lnTo>
                <a:lnTo>
                  <a:pt x="8470" y="994410"/>
                </a:lnTo>
                <a:lnTo>
                  <a:pt x="3327666" y="994410"/>
                </a:lnTo>
                <a:lnTo>
                  <a:pt x="3327666" y="991361"/>
                </a:lnTo>
                <a:lnTo>
                  <a:pt x="3330562" y="988313"/>
                </a:lnTo>
                <a:close/>
              </a:path>
              <a:path w="3333750" h="994410">
                <a:moveTo>
                  <a:pt x="3330562" y="6095"/>
                </a:moveTo>
                <a:lnTo>
                  <a:pt x="3327666" y="3047"/>
                </a:lnTo>
                <a:lnTo>
                  <a:pt x="3327666" y="6095"/>
                </a:lnTo>
                <a:lnTo>
                  <a:pt x="3330562" y="6095"/>
                </a:lnTo>
                <a:close/>
              </a:path>
              <a:path w="3333750" h="994410">
                <a:moveTo>
                  <a:pt x="3330562" y="988313"/>
                </a:moveTo>
                <a:lnTo>
                  <a:pt x="3330562" y="6095"/>
                </a:lnTo>
                <a:lnTo>
                  <a:pt x="3327666" y="6095"/>
                </a:lnTo>
                <a:lnTo>
                  <a:pt x="3327666" y="988313"/>
                </a:lnTo>
                <a:lnTo>
                  <a:pt x="3330562" y="988313"/>
                </a:lnTo>
                <a:close/>
              </a:path>
              <a:path w="3333750" h="994410">
                <a:moveTo>
                  <a:pt x="3330562" y="994410"/>
                </a:moveTo>
                <a:lnTo>
                  <a:pt x="3330562" y="988313"/>
                </a:lnTo>
                <a:lnTo>
                  <a:pt x="3327666" y="991361"/>
                </a:lnTo>
                <a:lnTo>
                  <a:pt x="3327666" y="994410"/>
                </a:lnTo>
                <a:lnTo>
                  <a:pt x="3330562" y="99441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59529D8-C128-4936-837B-F5DD5A5B6A0D}"/>
              </a:ext>
            </a:extLst>
          </p:cNvPr>
          <p:cNvSpPr/>
          <p:nvPr/>
        </p:nvSpPr>
        <p:spPr>
          <a:xfrm>
            <a:off x="6642050" y="2646493"/>
            <a:ext cx="4571211" cy="8160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27"/>
          </a:p>
        </p:txBody>
      </p:sp>
      <p:sp>
        <p:nvSpPr>
          <p:cNvPr id="72" name="object 72"/>
          <p:cNvSpPr txBox="1"/>
          <p:nvPr/>
        </p:nvSpPr>
        <p:spPr>
          <a:xfrm>
            <a:off x="6641261" y="2732130"/>
            <a:ext cx="4727859" cy="675010"/>
          </a:xfrm>
          <a:prstGeom prst="rect">
            <a:avLst/>
          </a:prstGeom>
        </p:spPr>
        <p:txBody>
          <a:bodyPr vert="horz" wrap="square" lIns="0" tIns="20782" rIns="0" bIns="0" rtlCol="0">
            <a:spAutoFit/>
          </a:bodyPr>
          <a:lstStyle/>
          <a:p>
            <a:pPr marL="261491" marR="135075" indent="-163937">
              <a:lnSpc>
                <a:spcPts val="1045"/>
              </a:lnSpc>
              <a:spcBef>
                <a:spcPts val="164"/>
              </a:spcBef>
              <a:buFont typeface="Arial"/>
              <a:buAutoNum type="alphaLcPeriod"/>
              <a:tabLst>
                <a:tab pos="262068" algn="l"/>
              </a:tabLst>
            </a:pPr>
            <a:r>
              <a:rPr sz="1091" b="1" spc="-5" dirty="0">
                <a:latin typeface="Arial"/>
                <a:cs typeface="Arial"/>
              </a:rPr>
              <a:t>P</a:t>
            </a:r>
            <a:r>
              <a:rPr sz="1091" spc="-5" dirty="0">
                <a:latin typeface="Arial"/>
                <a:cs typeface="Arial"/>
              </a:rPr>
              <a:t>ostural hypotension- </a:t>
            </a:r>
            <a:r>
              <a:rPr sz="1091" dirty="0">
                <a:latin typeface="Arial"/>
                <a:cs typeface="Arial"/>
              </a:rPr>
              <a:t>• </a:t>
            </a:r>
            <a:r>
              <a:rPr sz="1091" spc="-5" dirty="0">
                <a:latin typeface="Arial"/>
                <a:cs typeface="Arial"/>
              </a:rPr>
              <a:t>suggest lying and standing  </a:t>
            </a:r>
            <a:r>
              <a:rPr sz="1091" dirty="0">
                <a:latin typeface="Arial"/>
                <a:cs typeface="Arial"/>
              </a:rPr>
              <a:t>BP </a:t>
            </a:r>
            <a:r>
              <a:rPr sz="1091" spc="-5" dirty="0">
                <a:latin typeface="Arial"/>
                <a:cs typeface="Arial"/>
              </a:rPr>
              <a:t>See</a:t>
            </a:r>
            <a:r>
              <a:rPr sz="1091" spc="-5" dirty="0">
                <a:solidFill>
                  <a:srgbClr val="344EA1"/>
                </a:solidFill>
                <a:latin typeface="Arial"/>
                <a:cs typeface="Arial"/>
              </a:rPr>
              <a:t> </a:t>
            </a:r>
            <a:r>
              <a:rPr sz="1091" u="sng" spc="-5" dirty="0">
                <a:solidFill>
                  <a:srgbClr val="344EA1"/>
                </a:solidFill>
                <a:uFill>
                  <a:solidFill>
                    <a:srgbClr val="344EA1"/>
                  </a:solidFill>
                </a:uFill>
                <a:latin typeface="Arial"/>
                <a:cs typeface="Arial"/>
                <a:hlinkClick r:id="rId14"/>
              </a:rPr>
              <a:t>www.posturalhypotension.ca</a:t>
            </a:r>
            <a:endParaRPr sz="1091" dirty="0">
              <a:latin typeface="Arial"/>
              <a:cs typeface="Arial"/>
            </a:endParaRPr>
          </a:p>
          <a:p>
            <a:pPr marL="261491" marR="178945" indent="-163937">
              <a:lnSpc>
                <a:spcPts val="1045"/>
              </a:lnSpc>
              <a:spcBef>
                <a:spcPts val="5"/>
              </a:spcBef>
              <a:buFont typeface="Arial"/>
              <a:buAutoNum type="alphaLcPeriod"/>
              <a:tabLst>
                <a:tab pos="262068" algn="l"/>
              </a:tabLst>
            </a:pPr>
            <a:r>
              <a:rPr sz="1091" b="1" spc="-5" dirty="0">
                <a:latin typeface="Arial"/>
                <a:cs typeface="Arial"/>
              </a:rPr>
              <a:t>Pills/medication: </a:t>
            </a:r>
            <a:r>
              <a:rPr sz="1091" spc="-5" dirty="0">
                <a:latin typeface="Arial"/>
                <a:cs typeface="Arial"/>
              </a:rPr>
              <a:t>minimize meds contributing to  falls and consider pharmacy consult; optimize</a:t>
            </a:r>
            <a:r>
              <a:rPr sz="1091" spc="-14" dirty="0">
                <a:latin typeface="Arial"/>
                <a:cs typeface="Arial"/>
              </a:rPr>
              <a:t> </a:t>
            </a:r>
            <a:r>
              <a:rPr sz="1091" spc="-5" dirty="0">
                <a:latin typeface="Arial"/>
                <a:cs typeface="Arial"/>
              </a:rPr>
              <a:t>pain</a:t>
            </a:r>
            <a:r>
              <a:rPr lang="en-US" sz="1091" dirty="0">
                <a:latin typeface="Arial"/>
                <a:cs typeface="Arial"/>
              </a:rPr>
              <a:t> </a:t>
            </a:r>
            <a:r>
              <a:rPr sz="1091" spc="-5" dirty="0">
                <a:latin typeface="Arial"/>
                <a:cs typeface="Arial"/>
              </a:rPr>
              <a:t>management</a:t>
            </a:r>
            <a:endParaRPr sz="1091" dirty="0">
              <a:latin typeface="Arial"/>
              <a:cs typeface="Arial"/>
            </a:endParaRPr>
          </a:p>
          <a:p>
            <a:pPr marL="261491" indent="-163937">
              <a:lnSpc>
                <a:spcPts val="1068"/>
              </a:lnSpc>
              <a:buFont typeface="Arial"/>
              <a:buAutoNum type="alphaLcPeriod" startAt="3"/>
              <a:tabLst>
                <a:tab pos="262068" algn="l"/>
              </a:tabLst>
            </a:pPr>
            <a:r>
              <a:rPr sz="1091" b="1" spc="-5" dirty="0">
                <a:latin typeface="Arial"/>
                <a:cs typeface="Arial"/>
              </a:rPr>
              <a:t>Pain, </a:t>
            </a:r>
            <a:r>
              <a:rPr sz="1091" spc="-5" dirty="0">
                <a:latin typeface="Arial"/>
                <a:cs typeface="Arial"/>
              </a:rPr>
              <a:t>gait, balance, mobility and muscle strength (ie</a:t>
            </a:r>
            <a:endParaRPr sz="1091" dirty="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1106800" y="149120"/>
            <a:ext cx="831989" cy="78639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6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7A5B8B90-4053-4FB1-9CFB-BF94FF5BDF51}"/>
              </a:ext>
            </a:extLst>
          </p:cNvPr>
          <p:cNvCxnSpPr>
            <a:cxnSpLocks/>
          </p:cNvCxnSpPr>
          <p:nvPr/>
        </p:nvCxnSpPr>
        <p:spPr>
          <a:xfrm>
            <a:off x="9678870" y="4835727"/>
            <a:ext cx="0" cy="479374"/>
          </a:xfrm>
          <a:prstGeom prst="straightConnector1">
            <a:avLst/>
          </a:prstGeom>
          <a:ln w="57150">
            <a:solidFill>
              <a:srgbClr val="FF99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AE4AEAE-1958-4E10-A93D-59B9A2083E9B}"/>
              </a:ext>
            </a:extLst>
          </p:cNvPr>
          <p:cNvCxnSpPr>
            <a:cxnSpLocks/>
          </p:cNvCxnSpPr>
          <p:nvPr/>
        </p:nvCxnSpPr>
        <p:spPr>
          <a:xfrm flipH="1">
            <a:off x="5041749" y="4453220"/>
            <a:ext cx="1425436" cy="584823"/>
          </a:xfrm>
          <a:prstGeom prst="straightConnector1">
            <a:avLst/>
          </a:prstGeom>
          <a:ln w="57150">
            <a:solidFill>
              <a:srgbClr val="FF99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34022A3B-FC71-46FF-BA55-B2D041402456}"/>
              </a:ext>
            </a:extLst>
          </p:cNvPr>
          <p:cNvCxnSpPr>
            <a:cxnSpLocks/>
          </p:cNvCxnSpPr>
          <p:nvPr/>
        </p:nvCxnSpPr>
        <p:spPr>
          <a:xfrm flipH="1" flipV="1">
            <a:off x="5152548" y="5781427"/>
            <a:ext cx="1805688" cy="85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3CD37DAB-FAE0-457C-A572-2962483E8A12}"/>
              </a:ext>
            </a:extLst>
          </p:cNvPr>
          <p:cNvCxnSpPr>
            <a:cxnSpLocks/>
          </p:cNvCxnSpPr>
          <p:nvPr/>
        </p:nvCxnSpPr>
        <p:spPr>
          <a:xfrm>
            <a:off x="2342631" y="2119874"/>
            <a:ext cx="0" cy="31172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47A4772C-6D3E-435D-9EFE-0CB0153B2D10}"/>
              </a:ext>
            </a:extLst>
          </p:cNvPr>
          <p:cNvCxnSpPr>
            <a:cxnSpLocks/>
          </p:cNvCxnSpPr>
          <p:nvPr/>
        </p:nvCxnSpPr>
        <p:spPr>
          <a:xfrm>
            <a:off x="1700902" y="3279404"/>
            <a:ext cx="0" cy="41438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7346EC49-2268-4A5D-BB68-141374A9ECFA}"/>
              </a:ext>
            </a:extLst>
          </p:cNvPr>
          <p:cNvCxnSpPr>
            <a:cxnSpLocks/>
          </p:cNvCxnSpPr>
          <p:nvPr/>
        </p:nvCxnSpPr>
        <p:spPr>
          <a:xfrm>
            <a:off x="1700902" y="4333114"/>
            <a:ext cx="0" cy="59714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56357613-4D8D-4E37-A135-E9B2B3912120}"/>
              </a:ext>
            </a:extLst>
          </p:cNvPr>
          <p:cNvCxnSpPr>
            <a:cxnSpLocks/>
          </p:cNvCxnSpPr>
          <p:nvPr/>
        </p:nvCxnSpPr>
        <p:spPr>
          <a:xfrm>
            <a:off x="3835715" y="4367680"/>
            <a:ext cx="0" cy="56258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43C7368D-B009-40B2-AED0-811CF6455040}"/>
              </a:ext>
            </a:extLst>
          </p:cNvPr>
          <p:cNvCxnSpPr>
            <a:cxnSpLocks/>
          </p:cNvCxnSpPr>
          <p:nvPr/>
        </p:nvCxnSpPr>
        <p:spPr>
          <a:xfrm>
            <a:off x="2393876" y="4057802"/>
            <a:ext cx="76643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AB03C2D0-F7C1-4994-BFF1-CC9669330853}"/>
              </a:ext>
            </a:extLst>
          </p:cNvPr>
          <p:cNvCxnSpPr>
            <a:cxnSpLocks/>
          </p:cNvCxnSpPr>
          <p:nvPr/>
        </p:nvCxnSpPr>
        <p:spPr>
          <a:xfrm>
            <a:off x="4861888" y="4057802"/>
            <a:ext cx="1414619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DA7567B9-5BC7-4471-803F-541D42205333}"/>
              </a:ext>
            </a:extLst>
          </p:cNvPr>
          <p:cNvCxnSpPr>
            <a:cxnSpLocks/>
          </p:cNvCxnSpPr>
          <p:nvPr/>
        </p:nvCxnSpPr>
        <p:spPr>
          <a:xfrm>
            <a:off x="4594257" y="2893335"/>
            <a:ext cx="1414619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0" name="Slide Number Placeholder 3">
            <a:extLst>
              <a:ext uri="{FF2B5EF4-FFF2-40B4-BE49-F238E27FC236}">
                <a16:creationId xmlns:a16="http://schemas.microsoft.com/office/drawing/2014/main" id="{B2409981-3D31-4F88-8439-112CBC739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1846" y="6365000"/>
            <a:ext cx="685800" cy="5937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46F4A9B9-BBB5-41F1-B8BA-A8692905374F}" type="slidenum">
              <a:rPr lang="en-CA" altLang="en-US" sz="2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70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5" name="Arrow: Down 74">
            <a:extLst>
              <a:ext uri="{FF2B5EF4-FFF2-40B4-BE49-F238E27FC236}">
                <a16:creationId xmlns:a16="http://schemas.microsoft.com/office/drawing/2014/main" id="{F3D6378F-C85C-4A2D-AAEF-F6B3D1127749}"/>
              </a:ext>
            </a:extLst>
          </p:cNvPr>
          <p:cNvSpPr/>
          <p:nvPr/>
        </p:nvSpPr>
        <p:spPr>
          <a:xfrm>
            <a:off x="3905380" y="1244916"/>
            <a:ext cx="639325" cy="662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6" name="Arrow: Down 75">
            <a:extLst>
              <a:ext uri="{FF2B5EF4-FFF2-40B4-BE49-F238E27FC236}">
                <a16:creationId xmlns:a16="http://schemas.microsoft.com/office/drawing/2014/main" id="{7B7011A8-68A5-49AF-89C1-7FC94735A108}"/>
              </a:ext>
            </a:extLst>
          </p:cNvPr>
          <p:cNvSpPr/>
          <p:nvPr/>
        </p:nvSpPr>
        <p:spPr>
          <a:xfrm rot="16200000">
            <a:off x="3622137" y="2260865"/>
            <a:ext cx="651895" cy="662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7" name="Arrow: Down 76">
            <a:extLst>
              <a:ext uri="{FF2B5EF4-FFF2-40B4-BE49-F238E27FC236}">
                <a16:creationId xmlns:a16="http://schemas.microsoft.com/office/drawing/2014/main" id="{D4959CDA-B1DE-49F8-B6D6-C0DF63B57B4D}"/>
              </a:ext>
            </a:extLst>
          </p:cNvPr>
          <p:cNvSpPr/>
          <p:nvPr/>
        </p:nvSpPr>
        <p:spPr>
          <a:xfrm rot="16200000">
            <a:off x="5926801" y="2405186"/>
            <a:ext cx="592579" cy="662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4975A6E-6BAC-4CF6-9F24-12B240B831F5}"/>
              </a:ext>
            </a:extLst>
          </p:cNvPr>
          <p:cNvSpPr/>
          <p:nvPr/>
        </p:nvSpPr>
        <p:spPr>
          <a:xfrm>
            <a:off x="6234766" y="4991972"/>
            <a:ext cx="5576234" cy="1430261"/>
          </a:xfrm>
          <a:prstGeom prst="ellipse">
            <a:avLst/>
          </a:prstGeom>
          <a:solidFill>
            <a:srgbClr val="113052">
              <a:alpha val="20000"/>
            </a:srgbClr>
          </a:solidFill>
          <a:ln w="28575">
            <a:solidFill>
              <a:srgbClr val="1130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Arrow: Down 78">
            <a:extLst>
              <a:ext uri="{FF2B5EF4-FFF2-40B4-BE49-F238E27FC236}">
                <a16:creationId xmlns:a16="http://schemas.microsoft.com/office/drawing/2014/main" id="{DD6F24C2-89ED-44CD-858D-E8A80F6F0765}"/>
              </a:ext>
            </a:extLst>
          </p:cNvPr>
          <p:cNvSpPr/>
          <p:nvPr/>
        </p:nvSpPr>
        <p:spPr>
          <a:xfrm>
            <a:off x="9924718" y="4492253"/>
            <a:ext cx="641617" cy="662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305428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2F6FEE87-115E-4C03-83B5-D878D518CF72}"/>
              </a:ext>
            </a:extLst>
          </p:cNvPr>
          <p:cNvGrpSpPr/>
          <p:nvPr/>
        </p:nvGrpSpPr>
        <p:grpSpPr>
          <a:xfrm>
            <a:off x="355241" y="1611037"/>
            <a:ext cx="450803" cy="4080604"/>
            <a:chOff x="355241" y="1611037"/>
            <a:chExt cx="450803" cy="4080604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DDFFA3F8-3EC1-4C7F-8236-B8E2960F2A42}"/>
                </a:ext>
              </a:extLst>
            </p:cNvPr>
            <p:cNvCxnSpPr>
              <a:cxnSpLocks/>
            </p:cNvCxnSpPr>
            <p:nvPr/>
          </p:nvCxnSpPr>
          <p:spPr>
            <a:xfrm>
              <a:off x="381000" y="1635277"/>
              <a:ext cx="262518" cy="0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7EDBA44-C867-4D5E-A4BB-117FCA321FF3}"/>
                </a:ext>
              </a:extLst>
            </p:cNvPr>
            <p:cNvCxnSpPr/>
            <p:nvPr/>
          </p:nvCxnSpPr>
          <p:spPr>
            <a:xfrm>
              <a:off x="381000" y="1611037"/>
              <a:ext cx="0" cy="4079723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F39AF82-C9EC-4137-94F7-62BBA7CB67C8}"/>
                </a:ext>
              </a:extLst>
            </p:cNvPr>
            <p:cNvCxnSpPr>
              <a:cxnSpLocks/>
            </p:cNvCxnSpPr>
            <p:nvPr/>
          </p:nvCxnSpPr>
          <p:spPr>
            <a:xfrm>
              <a:off x="355241" y="5691641"/>
              <a:ext cx="450803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5F6C515-5CD1-46AD-A8B4-6765474E466E}"/>
              </a:ext>
            </a:extLst>
          </p:cNvPr>
          <p:cNvSpPr/>
          <p:nvPr/>
        </p:nvSpPr>
        <p:spPr>
          <a:xfrm>
            <a:off x="11291450" y="0"/>
            <a:ext cx="9305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626308" y="-35729"/>
            <a:ext cx="11819721" cy="996543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 algn="ctr"/>
            <a:r>
              <a:rPr sz="3200" b="1" spc="-5" dirty="0">
                <a:solidFill>
                  <a:srgbClr val="113052"/>
                </a:solidFill>
                <a:latin typeface="Arial"/>
                <a:cs typeface="Arial"/>
              </a:rPr>
              <a:t>Champlain </a:t>
            </a:r>
            <a:r>
              <a:rPr sz="3200" b="1" dirty="0">
                <a:solidFill>
                  <a:srgbClr val="113052"/>
                </a:solidFill>
                <a:latin typeface="Arial"/>
                <a:cs typeface="Arial"/>
              </a:rPr>
              <a:t>Falls </a:t>
            </a:r>
            <a:r>
              <a:rPr sz="3200" b="1" spc="-5" dirty="0">
                <a:solidFill>
                  <a:srgbClr val="113052"/>
                </a:solidFill>
                <a:latin typeface="Arial"/>
                <a:cs typeface="Arial"/>
              </a:rPr>
              <a:t>Prevention Strategy: </a:t>
            </a:r>
            <a:endParaRPr lang="en-US" sz="3200" b="1" spc="-5" dirty="0">
              <a:solidFill>
                <a:srgbClr val="113052"/>
              </a:solidFill>
              <a:latin typeface="Arial"/>
              <a:cs typeface="Arial"/>
            </a:endParaRPr>
          </a:p>
          <a:p>
            <a:pPr marL="11545" algn="ctr"/>
            <a:r>
              <a:rPr sz="3200" b="1" spc="-5" dirty="0">
                <a:solidFill>
                  <a:srgbClr val="113052"/>
                </a:solidFill>
                <a:latin typeface="Arial"/>
                <a:cs typeface="Arial"/>
              </a:rPr>
              <a:t>Stay </a:t>
            </a:r>
            <a:r>
              <a:rPr sz="3200" b="1" dirty="0">
                <a:solidFill>
                  <a:srgbClr val="113052"/>
                </a:solidFill>
                <a:latin typeface="Arial"/>
                <a:cs typeface="Arial"/>
              </a:rPr>
              <a:t>on </a:t>
            </a:r>
            <a:r>
              <a:rPr sz="3200" b="1" spc="-5" dirty="0">
                <a:solidFill>
                  <a:srgbClr val="113052"/>
                </a:solidFill>
                <a:latin typeface="Arial"/>
                <a:cs typeface="Arial"/>
              </a:rPr>
              <a:t>Your </a:t>
            </a:r>
            <a:r>
              <a:rPr sz="3200" b="1" dirty="0">
                <a:solidFill>
                  <a:srgbClr val="113052"/>
                </a:solidFill>
                <a:latin typeface="Arial"/>
                <a:cs typeface="Arial"/>
              </a:rPr>
              <a:t>Feet ® </a:t>
            </a:r>
            <a:r>
              <a:rPr sz="3200" b="1" spc="-5" dirty="0">
                <a:solidFill>
                  <a:srgbClr val="113052"/>
                </a:solidFill>
                <a:latin typeface="Arial"/>
                <a:cs typeface="Arial"/>
              </a:rPr>
              <a:t>Screening</a:t>
            </a:r>
            <a:r>
              <a:rPr sz="3200" b="1" spc="41" dirty="0">
                <a:solidFill>
                  <a:srgbClr val="11305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113052"/>
                </a:solidFill>
                <a:latin typeface="Arial"/>
                <a:cs typeface="Arial"/>
              </a:rPr>
              <a:t>Algorithm</a:t>
            </a:r>
            <a:endParaRPr sz="3200" dirty="0">
              <a:solidFill>
                <a:srgbClr val="113052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0990" y="2626204"/>
            <a:ext cx="300759" cy="179524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1091" b="1" spc="-5" dirty="0">
                <a:latin typeface="Arial"/>
                <a:cs typeface="Arial"/>
              </a:rPr>
              <a:t>YES</a:t>
            </a:r>
            <a:endParaRPr sz="1091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9475" y="3359301"/>
            <a:ext cx="230909" cy="179524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1091" b="1" spc="-5" dirty="0">
                <a:latin typeface="Arial"/>
                <a:cs typeface="Arial"/>
              </a:rPr>
              <a:t>N</a:t>
            </a:r>
            <a:r>
              <a:rPr sz="1091" b="1" dirty="0">
                <a:latin typeface="Arial"/>
                <a:cs typeface="Arial"/>
              </a:rPr>
              <a:t>O</a:t>
            </a:r>
            <a:endParaRPr sz="1091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84056" y="3810959"/>
            <a:ext cx="299605" cy="179524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1091" b="1" spc="-5" dirty="0">
                <a:latin typeface="Arial"/>
                <a:cs typeface="Arial"/>
              </a:rPr>
              <a:t>YES</a:t>
            </a:r>
            <a:endParaRPr sz="1091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22375" y="3789751"/>
            <a:ext cx="299605" cy="179524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1091" b="1" spc="-5" dirty="0">
                <a:latin typeface="Arial"/>
                <a:cs typeface="Arial"/>
              </a:rPr>
              <a:t>YES</a:t>
            </a:r>
            <a:endParaRPr sz="1091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78203" y="4380382"/>
            <a:ext cx="230332" cy="179524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1091" b="1" spc="-5" dirty="0">
                <a:latin typeface="Arial"/>
                <a:cs typeface="Arial"/>
              </a:rPr>
              <a:t>NO</a:t>
            </a:r>
            <a:endParaRPr sz="1091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48393" y="4540307"/>
            <a:ext cx="230909" cy="179524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1091" b="1" spc="-5" dirty="0">
                <a:latin typeface="Arial"/>
                <a:cs typeface="Arial"/>
              </a:rPr>
              <a:t>N</a:t>
            </a:r>
            <a:r>
              <a:rPr sz="1091" b="1" dirty="0">
                <a:latin typeface="Arial"/>
                <a:cs typeface="Arial"/>
              </a:rPr>
              <a:t>O</a:t>
            </a:r>
            <a:endParaRPr sz="1091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41075" y="5145513"/>
            <a:ext cx="532246" cy="193567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1182" b="1" spc="-5" dirty="0">
                <a:latin typeface="Arial"/>
                <a:cs typeface="Arial"/>
              </a:rPr>
              <a:t>REFER</a:t>
            </a:r>
            <a:endParaRPr sz="1182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937259" y="6470073"/>
            <a:ext cx="25977" cy="6927"/>
          </a:xfrm>
          <a:custGeom>
            <a:avLst/>
            <a:gdLst/>
            <a:ahLst/>
            <a:cxnLst/>
            <a:rect l="l" t="t" r="r" b="b"/>
            <a:pathLst>
              <a:path w="28575" h="7620">
                <a:moveTo>
                  <a:pt x="0" y="0"/>
                </a:moveTo>
                <a:lnTo>
                  <a:pt x="0" y="7620"/>
                </a:lnTo>
                <a:lnTo>
                  <a:pt x="28194" y="7620"/>
                </a:lnTo>
                <a:lnTo>
                  <a:pt x="2819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12" name="object 12"/>
          <p:cNvSpPr txBox="1"/>
          <p:nvPr/>
        </p:nvSpPr>
        <p:spPr>
          <a:xfrm>
            <a:off x="121228" y="6458574"/>
            <a:ext cx="11949542" cy="234278"/>
          </a:xfrm>
          <a:prstGeom prst="rect">
            <a:avLst/>
          </a:prstGeom>
        </p:spPr>
        <p:txBody>
          <a:bodyPr vert="horz" wrap="square" lIns="0" tIns="10968" rIns="0" bIns="0" rtlCol="0">
            <a:spAutoFit/>
          </a:bodyPr>
          <a:lstStyle/>
          <a:p>
            <a:pPr marL="11545">
              <a:lnSpc>
                <a:spcPts val="854"/>
              </a:lnSpc>
              <a:spcBef>
                <a:spcPts val="87"/>
              </a:spcBef>
            </a:pPr>
            <a:r>
              <a:rPr sz="727" b="1" spc="-9" dirty="0">
                <a:latin typeface="Arial"/>
                <a:cs typeface="Arial"/>
              </a:rPr>
              <a:t>AGS </a:t>
            </a:r>
            <a:r>
              <a:rPr sz="727" b="1" spc="-5" dirty="0">
                <a:latin typeface="Arial"/>
                <a:cs typeface="Arial"/>
              </a:rPr>
              <a:t>&amp; BGS Guideline</a:t>
            </a:r>
            <a:r>
              <a:rPr sz="727" spc="-5" dirty="0">
                <a:latin typeface="Arial"/>
                <a:cs typeface="Arial"/>
              </a:rPr>
              <a:t>: </a:t>
            </a:r>
            <a:r>
              <a:rPr sz="727" u="sng" spc="-5" dirty="0">
                <a:solidFill>
                  <a:srgbClr val="344EA2"/>
                </a:solidFill>
                <a:uFill>
                  <a:solidFill>
                    <a:srgbClr val="344EA2"/>
                  </a:solidFill>
                </a:uFill>
                <a:latin typeface="Arial"/>
                <a:cs typeface="Arial"/>
                <a:hlinkClick r:id="rId2"/>
              </a:rPr>
              <a:t>http://www.americangeriatrics.org/health_care_professionals/clinical_practice/clinical_guidelines_recommendations/prevention_of_falls_summary_of_recommendations/</a:t>
            </a:r>
            <a:r>
              <a:rPr sz="727" u="sng" spc="5" dirty="0">
                <a:solidFill>
                  <a:srgbClr val="344EA2"/>
                </a:solidFill>
                <a:uFill>
                  <a:solidFill>
                    <a:srgbClr val="344EA2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727" spc="-5" dirty="0">
                <a:latin typeface="Arial"/>
                <a:cs typeface="Arial"/>
                <a:hlinkClick r:id="rId2"/>
              </a:rPr>
              <a:t>;</a:t>
            </a:r>
            <a:r>
              <a:rPr sz="727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RNAO </a:t>
            </a:r>
            <a:r>
              <a:rPr sz="727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(2017) Prevention of Fall &amp; Fall Injuries in Older Adults;</a:t>
            </a:r>
            <a:r>
              <a:rPr sz="727" u="sng" spc="4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727" u="sng" spc="-5" dirty="0">
                <a:solidFill>
                  <a:srgbClr val="344EA2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https://rnao.ca/news/updated-bpg-preventing-falls-and-reducing-injury-falls</a:t>
            </a:r>
            <a:r>
              <a:rPr lang="en-US" sz="727" u="sng" spc="-5" dirty="0">
                <a:solidFill>
                  <a:srgbClr val="344EA2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727" spc="-5" dirty="0">
                <a:latin typeface="Arial"/>
                <a:cs typeface="Arial"/>
              </a:rPr>
              <a:t>*Staying Independent Checklist available online at </a:t>
            </a:r>
            <a:r>
              <a:rPr sz="727" dirty="0">
                <a:latin typeface="Arial"/>
                <a:cs typeface="Arial"/>
              </a:rPr>
              <a:t>(</a:t>
            </a:r>
            <a:r>
              <a:rPr sz="727" u="sng" dirty="0">
                <a:solidFill>
                  <a:srgbClr val="344EA2"/>
                </a:solidFill>
                <a:uFill>
                  <a:solidFill>
                    <a:srgbClr val="344EA2"/>
                  </a:solidFill>
                </a:uFill>
                <a:latin typeface="Arial"/>
                <a:cs typeface="Arial"/>
                <a:hlinkClick r:id="rId4"/>
              </a:rPr>
              <a:t>www.stopfalls.ca</a:t>
            </a:r>
            <a:r>
              <a:rPr sz="727" dirty="0">
                <a:solidFill>
                  <a:srgbClr val="344EA2"/>
                </a:solidFill>
                <a:latin typeface="Arial"/>
                <a:cs typeface="Arial"/>
                <a:hlinkClick r:id="rId4"/>
              </a:rPr>
              <a:t> </a:t>
            </a:r>
            <a:r>
              <a:rPr sz="727" spc="-5" dirty="0">
                <a:latin typeface="Arial"/>
                <a:cs typeface="Arial"/>
              </a:rPr>
              <a:t>).   Health</a:t>
            </a:r>
            <a:r>
              <a:rPr sz="727" spc="104" dirty="0">
                <a:latin typeface="Arial"/>
                <a:cs typeface="Arial"/>
              </a:rPr>
              <a:t> </a:t>
            </a:r>
            <a:r>
              <a:rPr sz="727" spc="-5" dirty="0">
                <a:latin typeface="Arial"/>
                <a:cs typeface="Arial"/>
              </a:rPr>
              <a:t>Canada </a:t>
            </a:r>
            <a:r>
              <a:rPr sz="727" u="sng" spc="22" dirty="0">
                <a:solidFill>
                  <a:srgbClr val="344EA2"/>
                </a:solidFill>
                <a:uFill>
                  <a:solidFill>
                    <a:srgbClr val="344EA2"/>
                  </a:solidFill>
                </a:uFill>
                <a:latin typeface="Arial"/>
                <a:cs typeface="Arial"/>
              </a:rPr>
              <a:t> </a:t>
            </a:r>
            <a:r>
              <a:rPr sz="727" u="sng" spc="-5" dirty="0">
                <a:solidFill>
                  <a:srgbClr val="344EA2"/>
                </a:solidFill>
                <a:uFill>
                  <a:solidFill>
                    <a:srgbClr val="344EA2"/>
                  </a:solidFill>
                </a:uFill>
                <a:latin typeface="Arial"/>
                <a:cs typeface="Arial"/>
                <a:hlinkClick r:id="rId5"/>
              </a:rPr>
              <a:t>http://hc-sc.gc.ca/fn-an/food-guide-aliment/index-eng.php</a:t>
            </a:r>
            <a:r>
              <a:rPr sz="727" spc="-5" dirty="0">
                <a:latin typeface="Arial"/>
                <a:cs typeface="Arial"/>
                <a:hlinkClick r:id="rId5"/>
              </a:rPr>
              <a:t>;</a:t>
            </a:r>
            <a:r>
              <a:rPr sz="727" spc="-5" dirty="0">
                <a:latin typeface="Arial"/>
                <a:cs typeface="Arial"/>
              </a:rPr>
              <a:t>	</a:t>
            </a:r>
            <a:r>
              <a:rPr lang="en-US" sz="727" spc="-5" dirty="0">
                <a:latin typeface="Arial"/>
                <a:cs typeface="Arial"/>
              </a:rPr>
              <a:t>			            </a:t>
            </a:r>
            <a:r>
              <a:rPr sz="727" b="1" spc="-5" dirty="0">
                <a:latin typeface="Arial"/>
                <a:cs typeface="Arial"/>
              </a:rPr>
              <a:t>Document reviewed / revised</a:t>
            </a:r>
            <a:r>
              <a:rPr sz="727" b="1" dirty="0">
                <a:latin typeface="Arial"/>
                <a:cs typeface="Arial"/>
              </a:rPr>
              <a:t> </a:t>
            </a:r>
            <a:r>
              <a:rPr sz="727" b="1" spc="-9" dirty="0">
                <a:latin typeface="Arial"/>
                <a:cs typeface="Arial"/>
              </a:rPr>
              <a:t>2018</a:t>
            </a:r>
            <a:endParaRPr sz="727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0065" y="1294825"/>
            <a:ext cx="3694780" cy="8111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14" name="object 14"/>
          <p:cNvSpPr/>
          <p:nvPr/>
        </p:nvSpPr>
        <p:spPr>
          <a:xfrm>
            <a:off x="661408" y="1273186"/>
            <a:ext cx="3712094" cy="837046"/>
          </a:xfrm>
          <a:custGeom>
            <a:avLst/>
            <a:gdLst/>
            <a:ahLst/>
            <a:cxnLst/>
            <a:rect l="l" t="t" r="r" b="b"/>
            <a:pathLst>
              <a:path w="3770629" h="920750">
                <a:moveTo>
                  <a:pt x="3770376" y="920495"/>
                </a:moveTo>
                <a:lnTo>
                  <a:pt x="3770376" y="0"/>
                </a:lnTo>
                <a:lnTo>
                  <a:pt x="0" y="0"/>
                </a:lnTo>
                <a:lnTo>
                  <a:pt x="0" y="920495"/>
                </a:lnTo>
                <a:lnTo>
                  <a:pt x="14478" y="920495"/>
                </a:lnTo>
                <a:lnTo>
                  <a:pt x="14478" y="28955"/>
                </a:lnTo>
                <a:lnTo>
                  <a:pt x="28956" y="14477"/>
                </a:lnTo>
                <a:lnTo>
                  <a:pt x="28956" y="28955"/>
                </a:lnTo>
                <a:lnTo>
                  <a:pt x="3742182" y="28955"/>
                </a:lnTo>
                <a:lnTo>
                  <a:pt x="3742182" y="14477"/>
                </a:lnTo>
                <a:lnTo>
                  <a:pt x="3756660" y="28955"/>
                </a:lnTo>
                <a:lnTo>
                  <a:pt x="3756660" y="920495"/>
                </a:lnTo>
                <a:lnTo>
                  <a:pt x="3770376" y="920495"/>
                </a:lnTo>
                <a:close/>
              </a:path>
              <a:path w="3770629" h="920750">
                <a:moveTo>
                  <a:pt x="28956" y="28955"/>
                </a:moveTo>
                <a:lnTo>
                  <a:pt x="28956" y="14477"/>
                </a:lnTo>
                <a:lnTo>
                  <a:pt x="14478" y="28955"/>
                </a:lnTo>
                <a:lnTo>
                  <a:pt x="28956" y="28955"/>
                </a:lnTo>
                <a:close/>
              </a:path>
              <a:path w="3770629" h="920750">
                <a:moveTo>
                  <a:pt x="28956" y="892301"/>
                </a:moveTo>
                <a:lnTo>
                  <a:pt x="28956" y="28955"/>
                </a:lnTo>
                <a:lnTo>
                  <a:pt x="14478" y="28955"/>
                </a:lnTo>
                <a:lnTo>
                  <a:pt x="14478" y="892301"/>
                </a:lnTo>
                <a:lnTo>
                  <a:pt x="28956" y="892301"/>
                </a:lnTo>
                <a:close/>
              </a:path>
              <a:path w="3770629" h="920750">
                <a:moveTo>
                  <a:pt x="3756660" y="892301"/>
                </a:moveTo>
                <a:lnTo>
                  <a:pt x="14478" y="892301"/>
                </a:lnTo>
                <a:lnTo>
                  <a:pt x="28956" y="906779"/>
                </a:lnTo>
                <a:lnTo>
                  <a:pt x="28955" y="920495"/>
                </a:lnTo>
                <a:lnTo>
                  <a:pt x="3742182" y="920495"/>
                </a:lnTo>
                <a:lnTo>
                  <a:pt x="3742182" y="906779"/>
                </a:lnTo>
                <a:lnTo>
                  <a:pt x="3756660" y="892301"/>
                </a:lnTo>
                <a:close/>
              </a:path>
              <a:path w="3770629" h="920750">
                <a:moveTo>
                  <a:pt x="28955" y="920495"/>
                </a:moveTo>
                <a:lnTo>
                  <a:pt x="28956" y="906779"/>
                </a:lnTo>
                <a:lnTo>
                  <a:pt x="14478" y="892301"/>
                </a:lnTo>
                <a:lnTo>
                  <a:pt x="14478" y="920495"/>
                </a:lnTo>
                <a:lnTo>
                  <a:pt x="28955" y="920495"/>
                </a:lnTo>
                <a:close/>
              </a:path>
              <a:path w="3770629" h="920750">
                <a:moveTo>
                  <a:pt x="3756660" y="28955"/>
                </a:moveTo>
                <a:lnTo>
                  <a:pt x="3742182" y="14477"/>
                </a:lnTo>
                <a:lnTo>
                  <a:pt x="3742182" y="28955"/>
                </a:lnTo>
                <a:lnTo>
                  <a:pt x="3756660" y="28955"/>
                </a:lnTo>
                <a:close/>
              </a:path>
              <a:path w="3770629" h="920750">
                <a:moveTo>
                  <a:pt x="3756660" y="892301"/>
                </a:moveTo>
                <a:lnTo>
                  <a:pt x="3756660" y="28955"/>
                </a:lnTo>
                <a:lnTo>
                  <a:pt x="3742182" y="28955"/>
                </a:lnTo>
                <a:lnTo>
                  <a:pt x="3742182" y="892301"/>
                </a:lnTo>
                <a:lnTo>
                  <a:pt x="3756660" y="892301"/>
                </a:lnTo>
                <a:close/>
              </a:path>
              <a:path w="3770629" h="920750">
                <a:moveTo>
                  <a:pt x="3756660" y="920495"/>
                </a:moveTo>
                <a:lnTo>
                  <a:pt x="3756660" y="892301"/>
                </a:lnTo>
                <a:lnTo>
                  <a:pt x="3742182" y="906779"/>
                </a:lnTo>
                <a:lnTo>
                  <a:pt x="3742182" y="920495"/>
                </a:lnTo>
                <a:lnTo>
                  <a:pt x="3756660" y="92049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15" name="object 15"/>
          <p:cNvSpPr txBox="1"/>
          <p:nvPr/>
        </p:nvSpPr>
        <p:spPr>
          <a:xfrm>
            <a:off x="754118" y="1329693"/>
            <a:ext cx="2925734" cy="305584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955" b="1" spc="-5" dirty="0">
                <a:latin typeface="Arial"/>
                <a:cs typeface="Arial"/>
              </a:rPr>
              <a:t>Screen for fall(s) or near</a:t>
            </a:r>
            <a:r>
              <a:rPr sz="955" b="1" spc="-14" dirty="0">
                <a:latin typeface="Arial"/>
                <a:cs typeface="Arial"/>
              </a:rPr>
              <a:t> </a:t>
            </a:r>
            <a:r>
              <a:rPr sz="955" b="1" spc="-5" dirty="0">
                <a:latin typeface="Arial"/>
                <a:cs typeface="Arial"/>
              </a:rPr>
              <a:t>falls:</a:t>
            </a:r>
            <a:endParaRPr sz="955" dirty="0">
              <a:latin typeface="Arial"/>
              <a:cs typeface="Arial"/>
            </a:endParaRPr>
          </a:p>
          <a:p>
            <a:pPr marL="270727" indent="-208385">
              <a:spcBef>
                <a:spcPts val="18"/>
              </a:spcBef>
              <a:buFont typeface="Symbol"/>
              <a:buChar char=""/>
              <a:tabLst>
                <a:tab pos="270727" algn="l"/>
                <a:tab pos="271304" algn="l"/>
              </a:tabLst>
            </a:pPr>
            <a:r>
              <a:rPr sz="955" dirty="0">
                <a:latin typeface="Arial"/>
                <a:cs typeface="Arial"/>
              </a:rPr>
              <a:t>Two </a:t>
            </a:r>
            <a:r>
              <a:rPr sz="955" spc="-5" dirty="0">
                <a:latin typeface="Arial"/>
                <a:cs typeface="Arial"/>
              </a:rPr>
              <a:t>or more falls or near falls in </a:t>
            </a:r>
            <a:r>
              <a:rPr sz="955" dirty="0">
                <a:solidFill>
                  <a:srgbClr val="FF0000"/>
                </a:solidFill>
                <a:latin typeface="Arial"/>
                <a:cs typeface="Arial"/>
              </a:rPr>
              <a:t>past</a:t>
            </a:r>
            <a:r>
              <a:rPr sz="955" spc="-9" dirty="0">
                <a:solidFill>
                  <a:srgbClr val="FF0000"/>
                </a:solidFill>
                <a:latin typeface="Arial"/>
                <a:cs typeface="Arial"/>
              </a:rPr>
              <a:t> year</a:t>
            </a:r>
            <a:endParaRPr sz="955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6044" y="1611037"/>
            <a:ext cx="3532850" cy="452548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219352" indent="-207807">
              <a:spcBef>
                <a:spcPts val="91"/>
              </a:spcBef>
              <a:buFont typeface="Symbol"/>
              <a:buChar char=""/>
              <a:tabLst>
                <a:tab pos="218775" algn="l"/>
                <a:tab pos="219352" algn="l"/>
              </a:tabLst>
            </a:pPr>
            <a:r>
              <a:rPr sz="955" spc="-5" dirty="0">
                <a:latin typeface="Arial"/>
                <a:cs typeface="Arial"/>
              </a:rPr>
              <a:t>Fall </a:t>
            </a:r>
            <a:r>
              <a:rPr sz="955" dirty="0">
                <a:latin typeface="Arial"/>
                <a:cs typeface="Arial"/>
              </a:rPr>
              <a:t>with</a:t>
            </a:r>
            <a:r>
              <a:rPr sz="955" spc="-22" dirty="0">
                <a:latin typeface="Arial"/>
                <a:cs typeface="Arial"/>
              </a:rPr>
              <a:t> </a:t>
            </a:r>
            <a:r>
              <a:rPr sz="955" spc="-5" dirty="0">
                <a:latin typeface="Arial"/>
                <a:cs typeface="Arial"/>
              </a:rPr>
              <a:t>injury</a:t>
            </a:r>
            <a:endParaRPr sz="955" dirty="0">
              <a:latin typeface="Arial"/>
              <a:cs typeface="Arial"/>
            </a:endParaRPr>
          </a:p>
          <a:p>
            <a:pPr marL="219352" indent="-207807">
              <a:spcBef>
                <a:spcPts val="18"/>
              </a:spcBef>
              <a:buFont typeface="Symbol"/>
              <a:buChar char=""/>
              <a:tabLst>
                <a:tab pos="218775" algn="l"/>
                <a:tab pos="219352" algn="l"/>
              </a:tabLst>
            </a:pPr>
            <a:r>
              <a:rPr sz="955" spc="-5" dirty="0">
                <a:latin typeface="Arial"/>
                <a:cs typeface="Arial"/>
              </a:rPr>
              <a:t>Difficulty </a:t>
            </a:r>
            <a:r>
              <a:rPr sz="955" dirty="0">
                <a:latin typeface="Arial"/>
                <a:cs typeface="Arial"/>
              </a:rPr>
              <a:t>with </a:t>
            </a:r>
            <a:r>
              <a:rPr sz="955" spc="-5" dirty="0">
                <a:latin typeface="Arial"/>
                <a:cs typeface="Arial"/>
              </a:rPr>
              <a:t>walking or</a:t>
            </a:r>
            <a:r>
              <a:rPr sz="955" spc="-50" dirty="0">
                <a:latin typeface="Arial"/>
                <a:cs typeface="Arial"/>
              </a:rPr>
              <a:t> </a:t>
            </a:r>
            <a:r>
              <a:rPr sz="955" spc="-5" dirty="0">
                <a:latin typeface="Arial"/>
                <a:cs typeface="Arial"/>
              </a:rPr>
              <a:t>balance</a:t>
            </a:r>
            <a:endParaRPr sz="955" dirty="0">
              <a:latin typeface="Arial"/>
              <a:cs typeface="Arial"/>
            </a:endParaRPr>
          </a:p>
          <a:p>
            <a:pPr marL="219352" indent="-207807">
              <a:spcBef>
                <a:spcPts val="14"/>
              </a:spcBef>
              <a:buFont typeface="Symbol"/>
              <a:buChar char=""/>
              <a:tabLst>
                <a:tab pos="218775" algn="l"/>
                <a:tab pos="219352" algn="l"/>
              </a:tabLst>
            </a:pPr>
            <a:r>
              <a:rPr lang="en-US" sz="955" spc="-5" dirty="0">
                <a:latin typeface="Arial"/>
                <a:cs typeface="Arial"/>
              </a:rPr>
              <a:t>S</a:t>
            </a:r>
            <a:r>
              <a:rPr sz="955" spc="-5" dirty="0">
                <a:latin typeface="Arial"/>
                <a:cs typeface="Arial"/>
              </a:rPr>
              <a:t>core of </a:t>
            </a:r>
            <a:r>
              <a:rPr sz="955" dirty="0">
                <a:latin typeface="Arial"/>
                <a:cs typeface="Arial"/>
              </a:rPr>
              <a:t>4 </a:t>
            </a:r>
            <a:r>
              <a:rPr sz="955" spc="-5" dirty="0">
                <a:latin typeface="Arial"/>
                <a:cs typeface="Arial"/>
              </a:rPr>
              <a:t>or more on Staying Independent</a:t>
            </a:r>
            <a:r>
              <a:rPr sz="955" spc="-22" dirty="0">
                <a:latin typeface="Arial"/>
                <a:cs typeface="Arial"/>
              </a:rPr>
              <a:t> </a:t>
            </a:r>
            <a:r>
              <a:rPr sz="955" spc="-5" dirty="0">
                <a:latin typeface="Arial"/>
                <a:cs typeface="Arial"/>
              </a:rPr>
              <a:t>Checklist</a:t>
            </a:r>
            <a:endParaRPr sz="955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482173" y="1339988"/>
            <a:ext cx="5040622" cy="3505667"/>
          </a:xfrm>
          <a:custGeom>
            <a:avLst/>
            <a:gdLst/>
            <a:ahLst/>
            <a:cxnLst/>
            <a:rect l="l" t="t" r="r" b="b"/>
            <a:pathLst>
              <a:path w="3678554" h="4114800">
                <a:moveTo>
                  <a:pt x="0" y="0"/>
                </a:moveTo>
                <a:lnTo>
                  <a:pt x="0" y="4114799"/>
                </a:lnTo>
                <a:lnTo>
                  <a:pt x="3678174" y="4114799"/>
                </a:lnTo>
                <a:lnTo>
                  <a:pt x="3678174" y="0"/>
                </a:lnTo>
                <a:lnTo>
                  <a:pt x="0" y="0"/>
                </a:lnTo>
                <a:close/>
              </a:path>
            </a:pathLst>
          </a:custGeom>
          <a:solidFill>
            <a:srgbClr val="FCFADC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35" name="object 35"/>
          <p:cNvSpPr/>
          <p:nvPr/>
        </p:nvSpPr>
        <p:spPr>
          <a:xfrm>
            <a:off x="6958236" y="5536623"/>
            <a:ext cx="4297922" cy="685800"/>
          </a:xfrm>
          <a:custGeom>
            <a:avLst/>
            <a:gdLst/>
            <a:ahLst/>
            <a:cxnLst/>
            <a:rect l="l" t="t" r="r" b="b"/>
            <a:pathLst>
              <a:path w="3580765" h="754379">
                <a:moveTo>
                  <a:pt x="0" y="0"/>
                </a:moveTo>
                <a:lnTo>
                  <a:pt x="0" y="754380"/>
                </a:lnTo>
                <a:lnTo>
                  <a:pt x="3580638" y="754380"/>
                </a:lnTo>
                <a:lnTo>
                  <a:pt x="3580638" y="0"/>
                </a:lnTo>
                <a:lnTo>
                  <a:pt x="0" y="0"/>
                </a:lnTo>
                <a:close/>
              </a:path>
            </a:pathLst>
          </a:custGeom>
          <a:solidFill>
            <a:srgbClr val="FACACA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36" name="object 36"/>
          <p:cNvSpPr/>
          <p:nvPr/>
        </p:nvSpPr>
        <p:spPr>
          <a:xfrm>
            <a:off x="6958236" y="5536623"/>
            <a:ext cx="4297922" cy="711777"/>
          </a:xfrm>
          <a:custGeom>
            <a:avLst/>
            <a:gdLst/>
            <a:ahLst/>
            <a:cxnLst/>
            <a:rect l="l" t="t" r="r" b="b"/>
            <a:pathLst>
              <a:path w="3609340" h="782954">
                <a:moveTo>
                  <a:pt x="3608831" y="782574"/>
                </a:moveTo>
                <a:lnTo>
                  <a:pt x="3608831" y="0"/>
                </a:lnTo>
                <a:lnTo>
                  <a:pt x="0" y="0"/>
                </a:lnTo>
                <a:lnTo>
                  <a:pt x="0" y="782574"/>
                </a:lnTo>
                <a:lnTo>
                  <a:pt x="13715" y="782574"/>
                </a:lnTo>
                <a:lnTo>
                  <a:pt x="13715" y="28193"/>
                </a:lnTo>
                <a:lnTo>
                  <a:pt x="28193" y="14477"/>
                </a:lnTo>
                <a:lnTo>
                  <a:pt x="28193" y="28193"/>
                </a:lnTo>
                <a:lnTo>
                  <a:pt x="3579875" y="28193"/>
                </a:lnTo>
                <a:lnTo>
                  <a:pt x="3579875" y="14477"/>
                </a:lnTo>
                <a:lnTo>
                  <a:pt x="3594354" y="28193"/>
                </a:lnTo>
                <a:lnTo>
                  <a:pt x="3594354" y="782574"/>
                </a:lnTo>
                <a:lnTo>
                  <a:pt x="3608831" y="782574"/>
                </a:lnTo>
                <a:close/>
              </a:path>
              <a:path w="3609340" h="782954">
                <a:moveTo>
                  <a:pt x="28193" y="28193"/>
                </a:moveTo>
                <a:lnTo>
                  <a:pt x="28193" y="14477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3609340" h="782954">
                <a:moveTo>
                  <a:pt x="28193" y="754380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754380"/>
                </a:lnTo>
                <a:lnTo>
                  <a:pt x="28193" y="754380"/>
                </a:lnTo>
                <a:close/>
              </a:path>
              <a:path w="3609340" h="782954">
                <a:moveTo>
                  <a:pt x="3594354" y="754380"/>
                </a:moveTo>
                <a:lnTo>
                  <a:pt x="13715" y="754380"/>
                </a:lnTo>
                <a:lnTo>
                  <a:pt x="28193" y="768857"/>
                </a:lnTo>
                <a:lnTo>
                  <a:pt x="28193" y="782574"/>
                </a:lnTo>
                <a:lnTo>
                  <a:pt x="3579875" y="782574"/>
                </a:lnTo>
                <a:lnTo>
                  <a:pt x="3579875" y="768858"/>
                </a:lnTo>
                <a:lnTo>
                  <a:pt x="3594354" y="754380"/>
                </a:lnTo>
                <a:close/>
              </a:path>
              <a:path w="3609340" h="782954">
                <a:moveTo>
                  <a:pt x="28193" y="782574"/>
                </a:moveTo>
                <a:lnTo>
                  <a:pt x="28193" y="768857"/>
                </a:lnTo>
                <a:lnTo>
                  <a:pt x="13715" y="754380"/>
                </a:lnTo>
                <a:lnTo>
                  <a:pt x="13715" y="782574"/>
                </a:lnTo>
                <a:lnTo>
                  <a:pt x="28193" y="782574"/>
                </a:lnTo>
                <a:close/>
              </a:path>
              <a:path w="3609340" h="782954">
                <a:moveTo>
                  <a:pt x="3594354" y="28193"/>
                </a:moveTo>
                <a:lnTo>
                  <a:pt x="3579875" y="14477"/>
                </a:lnTo>
                <a:lnTo>
                  <a:pt x="3579875" y="28193"/>
                </a:lnTo>
                <a:lnTo>
                  <a:pt x="3594354" y="28193"/>
                </a:lnTo>
                <a:close/>
              </a:path>
              <a:path w="3609340" h="782954">
                <a:moveTo>
                  <a:pt x="3594354" y="754380"/>
                </a:moveTo>
                <a:lnTo>
                  <a:pt x="3594354" y="28193"/>
                </a:lnTo>
                <a:lnTo>
                  <a:pt x="3579875" y="28193"/>
                </a:lnTo>
                <a:lnTo>
                  <a:pt x="3579875" y="754380"/>
                </a:lnTo>
                <a:lnTo>
                  <a:pt x="3594354" y="754380"/>
                </a:lnTo>
                <a:close/>
              </a:path>
              <a:path w="3609340" h="782954">
                <a:moveTo>
                  <a:pt x="3594354" y="782574"/>
                </a:moveTo>
                <a:lnTo>
                  <a:pt x="3594354" y="754380"/>
                </a:lnTo>
                <a:lnTo>
                  <a:pt x="3579875" y="768858"/>
                </a:lnTo>
                <a:lnTo>
                  <a:pt x="3579875" y="782574"/>
                </a:lnTo>
                <a:lnTo>
                  <a:pt x="3594354" y="782574"/>
                </a:lnTo>
                <a:close/>
              </a:path>
            </a:pathLst>
          </a:custGeom>
          <a:solidFill>
            <a:srgbClr val="9E1C25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37" name="object 37"/>
          <p:cNvSpPr txBox="1"/>
          <p:nvPr/>
        </p:nvSpPr>
        <p:spPr>
          <a:xfrm>
            <a:off x="7316670" y="5585706"/>
            <a:ext cx="4183319" cy="601721"/>
          </a:xfrm>
          <a:prstGeom prst="rect">
            <a:avLst/>
          </a:prstGeom>
        </p:spPr>
        <p:txBody>
          <a:bodyPr vert="horz" wrap="square" lIns="0" tIns="8082" rIns="0" bIns="0" rtlCol="0">
            <a:spAutoFit/>
          </a:bodyPr>
          <a:lstStyle/>
          <a:p>
            <a:pPr marL="62919" marR="62342">
              <a:lnSpc>
                <a:spcPct val="102499"/>
              </a:lnSpc>
              <a:spcBef>
                <a:spcPts val="63"/>
              </a:spcBef>
            </a:pPr>
            <a:r>
              <a:rPr sz="955" b="1" dirty="0">
                <a:latin typeface="Arial"/>
                <a:cs typeface="Arial"/>
              </a:rPr>
              <a:t>If </a:t>
            </a:r>
            <a:r>
              <a:rPr sz="955" b="1" spc="-5" dirty="0">
                <a:latin typeface="Arial"/>
                <a:cs typeface="Arial"/>
              </a:rPr>
              <a:t>appropriate, refer to specialized </a:t>
            </a:r>
            <a:r>
              <a:rPr sz="955" b="1" dirty="0">
                <a:latin typeface="Arial"/>
                <a:cs typeface="Arial"/>
              </a:rPr>
              <a:t>Geriatric </a:t>
            </a:r>
            <a:r>
              <a:rPr sz="955" b="1" spc="-5" dirty="0">
                <a:latin typeface="Arial"/>
                <a:cs typeface="Arial"/>
              </a:rPr>
              <a:t>services and/  or community </a:t>
            </a:r>
            <a:r>
              <a:rPr sz="955" b="1" dirty="0">
                <a:latin typeface="Arial"/>
                <a:cs typeface="Arial"/>
              </a:rPr>
              <a:t>programs. </a:t>
            </a:r>
            <a:r>
              <a:rPr sz="955" b="1" spc="-5" dirty="0">
                <a:latin typeface="Arial"/>
                <a:cs typeface="Arial"/>
              </a:rPr>
              <a:t>See</a:t>
            </a:r>
            <a:r>
              <a:rPr sz="955" b="1" spc="-22" dirty="0">
                <a:latin typeface="Arial"/>
                <a:cs typeface="Arial"/>
              </a:rPr>
              <a:t> </a:t>
            </a:r>
            <a:r>
              <a:rPr sz="955" b="1" dirty="0">
                <a:solidFill>
                  <a:srgbClr val="344EA1"/>
                </a:solidFill>
                <a:latin typeface="Arial"/>
                <a:cs typeface="Arial"/>
                <a:hlinkClick r:id="rId7"/>
              </a:rPr>
              <a:t>www.rgpeo.com</a:t>
            </a:r>
            <a:r>
              <a:rPr sz="955" b="1" dirty="0">
                <a:latin typeface="Arial"/>
                <a:cs typeface="Arial"/>
                <a:hlinkClick r:id="rId7"/>
              </a:rPr>
              <a:t>.</a:t>
            </a:r>
            <a:endParaRPr sz="955" dirty="0">
              <a:latin typeface="Arial"/>
              <a:cs typeface="Arial"/>
            </a:endParaRPr>
          </a:p>
          <a:p>
            <a:pPr>
              <a:spcBef>
                <a:spcPts val="18"/>
              </a:spcBef>
            </a:pPr>
            <a:endParaRPr sz="818" dirty="0">
              <a:latin typeface="Arial"/>
              <a:cs typeface="Arial"/>
            </a:endParaRPr>
          </a:p>
          <a:p>
            <a:pPr marL="62919">
              <a:spcBef>
                <a:spcPts val="5"/>
              </a:spcBef>
            </a:pPr>
            <a:r>
              <a:rPr sz="1091" b="1" spc="-5" dirty="0">
                <a:latin typeface="Arial"/>
                <a:cs typeface="Arial"/>
              </a:rPr>
              <a:t>See referral and resource list at</a:t>
            </a:r>
            <a:r>
              <a:rPr sz="1091" b="1" spc="5" dirty="0">
                <a:latin typeface="Arial"/>
                <a:cs typeface="Arial"/>
              </a:rPr>
              <a:t> </a:t>
            </a:r>
            <a:r>
              <a:rPr sz="1091" b="1" i="1" u="sng" spc="-5" dirty="0">
                <a:solidFill>
                  <a:srgbClr val="344EA1"/>
                </a:solidFill>
                <a:uFill>
                  <a:solidFill>
                    <a:srgbClr val="344EA1"/>
                  </a:solidFill>
                </a:uFill>
                <a:latin typeface="Arial"/>
                <a:cs typeface="Arial"/>
              </a:rPr>
              <a:t>sto</a:t>
            </a:r>
            <a:r>
              <a:rPr sz="1091" b="1" i="1" u="sng" spc="-5" dirty="0">
                <a:solidFill>
                  <a:srgbClr val="344EA2"/>
                </a:solidFill>
                <a:uFill>
                  <a:solidFill>
                    <a:srgbClr val="344EA1"/>
                  </a:solidFill>
                </a:uFill>
                <a:latin typeface="Arial"/>
                <a:cs typeface="Arial"/>
              </a:rPr>
              <a:t>pfalls.ca</a:t>
            </a:r>
            <a:endParaRPr sz="1091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2903" y="990600"/>
            <a:ext cx="11420970" cy="167948"/>
          </a:xfrm>
          <a:prstGeom prst="rect">
            <a:avLst/>
          </a:prstGeom>
          <a:ln w="28575">
            <a:solidFill>
              <a:srgbClr val="1130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20782" rIns="0" bIns="0" rtlCol="0">
            <a:spAutoFit/>
          </a:bodyPr>
          <a:lstStyle/>
          <a:p>
            <a:pPr marL="11545" marR="4618" algn="ctr">
              <a:spcBef>
                <a:spcPts val="164"/>
              </a:spcBef>
            </a:pPr>
            <a:r>
              <a:rPr sz="955" b="1" spc="-5" dirty="0">
                <a:latin typeface="Arial"/>
                <a:cs typeface="Arial"/>
              </a:rPr>
              <a:t>All adults 65+ should be screened for falls on an </a:t>
            </a:r>
            <a:r>
              <a:rPr sz="955" b="1" spc="-5" dirty="0">
                <a:solidFill>
                  <a:srgbClr val="ED2224"/>
                </a:solidFill>
                <a:latin typeface="Arial"/>
                <a:cs typeface="Arial"/>
              </a:rPr>
              <a:t>annual basis </a:t>
            </a:r>
            <a:r>
              <a:rPr sz="955" b="1" spc="-5" dirty="0">
                <a:latin typeface="Arial"/>
                <a:cs typeface="Arial"/>
              </a:rPr>
              <a:t>in community  programs or </a:t>
            </a:r>
            <a:r>
              <a:rPr sz="955" b="1" dirty="0">
                <a:latin typeface="Arial"/>
                <a:cs typeface="Arial"/>
              </a:rPr>
              <a:t>with a </a:t>
            </a:r>
            <a:r>
              <a:rPr sz="955" b="1" spc="-5" dirty="0">
                <a:latin typeface="Arial"/>
                <a:cs typeface="Arial"/>
              </a:rPr>
              <a:t>Primary Care</a:t>
            </a:r>
            <a:r>
              <a:rPr sz="955" b="1" spc="-46" dirty="0">
                <a:latin typeface="Arial"/>
                <a:cs typeface="Arial"/>
              </a:rPr>
              <a:t> </a:t>
            </a:r>
            <a:r>
              <a:rPr sz="955" b="1" spc="-5" dirty="0">
                <a:latin typeface="Arial"/>
                <a:cs typeface="Arial"/>
              </a:rPr>
              <a:t>Practitioner.</a:t>
            </a:r>
            <a:r>
              <a:rPr lang="en-US" sz="955" dirty="0">
                <a:latin typeface="Arial"/>
                <a:cs typeface="Arial"/>
              </a:rPr>
              <a:t> </a:t>
            </a:r>
            <a:r>
              <a:rPr sz="955" b="1" spc="-5" dirty="0">
                <a:latin typeface="Arial"/>
                <a:cs typeface="Arial"/>
              </a:rPr>
              <a:t>Consider </a:t>
            </a:r>
            <a:r>
              <a:rPr sz="955" b="1" dirty="0">
                <a:latin typeface="Arial"/>
                <a:cs typeface="Arial"/>
              </a:rPr>
              <a:t>a </a:t>
            </a:r>
            <a:r>
              <a:rPr sz="955" b="1" spc="-5" dirty="0">
                <a:latin typeface="Arial"/>
                <a:cs typeface="Arial"/>
              </a:rPr>
              <a:t>self-screening tool: “Staying Independent Checklist”</a:t>
            </a:r>
            <a:r>
              <a:rPr sz="955" b="1" spc="-18" dirty="0">
                <a:latin typeface="Arial"/>
                <a:cs typeface="Arial"/>
              </a:rPr>
              <a:t> </a:t>
            </a:r>
            <a:r>
              <a:rPr sz="955" b="1" dirty="0">
                <a:latin typeface="Arial"/>
                <a:cs typeface="Arial"/>
              </a:rPr>
              <a:t>*</a:t>
            </a:r>
            <a:endParaRPr sz="955" dirty="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73300" y="4974646"/>
            <a:ext cx="4335676" cy="13623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45" name="object 45"/>
          <p:cNvSpPr/>
          <p:nvPr/>
        </p:nvSpPr>
        <p:spPr>
          <a:xfrm>
            <a:off x="660833" y="4961949"/>
            <a:ext cx="4360823" cy="1388341"/>
          </a:xfrm>
          <a:custGeom>
            <a:avLst/>
            <a:gdLst/>
            <a:ahLst/>
            <a:cxnLst/>
            <a:rect l="l" t="t" r="r" b="b"/>
            <a:pathLst>
              <a:path w="4175125" h="1527175">
                <a:moveTo>
                  <a:pt x="4174998" y="1262633"/>
                </a:moveTo>
                <a:lnTo>
                  <a:pt x="4174998" y="263651"/>
                </a:lnTo>
                <a:lnTo>
                  <a:pt x="4173474" y="236219"/>
                </a:lnTo>
                <a:lnTo>
                  <a:pt x="4166616" y="197357"/>
                </a:lnTo>
                <a:lnTo>
                  <a:pt x="4153662" y="160781"/>
                </a:lnTo>
                <a:lnTo>
                  <a:pt x="4149090" y="149351"/>
                </a:lnTo>
                <a:lnTo>
                  <a:pt x="4129278" y="115823"/>
                </a:lnTo>
                <a:lnTo>
                  <a:pt x="4114038" y="96011"/>
                </a:lnTo>
                <a:lnTo>
                  <a:pt x="4106417" y="86105"/>
                </a:lnTo>
                <a:lnTo>
                  <a:pt x="4088129" y="67817"/>
                </a:lnTo>
                <a:lnTo>
                  <a:pt x="4078224" y="60197"/>
                </a:lnTo>
                <a:lnTo>
                  <a:pt x="4068317" y="51815"/>
                </a:lnTo>
                <a:lnTo>
                  <a:pt x="4013454" y="20573"/>
                </a:lnTo>
                <a:lnTo>
                  <a:pt x="3976116" y="8381"/>
                </a:lnTo>
                <a:lnTo>
                  <a:pt x="3963924" y="5333"/>
                </a:lnTo>
                <a:lnTo>
                  <a:pt x="3950970" y="3047"/>
                </a:lnTo>
                <a:lnTo>
                  <a:pt x="3937254" y="761"/>
                </a:lnTo>
                <a:lnTo>
                  <a:pt x="3925062" y="44"/>
                </a:lnTo>
                <a:lnTo>
                  <a:pt x="249936" y="0"/>
                </a:lnTo>
                <a:lnTo>
                  <a:pt x="236220" y="1523"/>
                </a:lnTo>
                <a:lnTo>
                  <a:pt x="197357" y="8381"/>
                </a:lnTo>
                <a:lnTo>
                  <a:pt x="160781" y="20573"/>
                </a:lnTo>
                <a:lnTo>
                  <a:pt x="126491" y="38099"/>
                </a:lnTo>
                <a:lnTo>
                  <a:pt x="105917" y="52577"/>
                </a:lnTo>
                <a:lnTo>
                  <a:pt x="95249" y="60197"/>
                </a:lnTo>
                <a:lnTo>
                  <a:pt x="86105" y="68579"/>
                </a:lnTo>
                <a:lnTo>
                  <a:pt x="67817" y="86867"/>
                </a:lnTo>
                <a:lnTo>
                  <a:pt x="60197" y="96011"/>
                </a:lnTo>
                <a:lnTo>
                  <a:pt x="51815" y="105917"/>
                </a:lnTo>
                <a:lnTo>
                  <a:pt x="25907" y="149351"/>
                </a:lnTo>
                <a:lnTo>
                  <a:pt x="11429" y="185927"/>
                </a:lnTo>
                <a:lnTo>
                  <a:pt x="761" y="236981"/>
                </a:lnTo>
                <a:lnTo>
                  <a:pt x="0" y="250697"/>
                </a:lnTo>
                <a:lnTo>
                  <a:pt x="0" y="1277111"/>
                </a:lnTo>
                <a:lnTo>
                  <a:pt x="3048" y="1303782"/>
                </a:lnTo>
                <a:lnTo>
                  <a:pt x="5334" y="1316736"/>
                </a:lnTo>
                <a:lnTo>
                  <a:pt x="8382" y="1328927"/>
                </a:lnTo>
                <a:lnTo>
                  <a:pt x="11430" y="1341882"/>
                </a:lnTo>
                <a:lnTo>
                  <a:pt x="20574" y="1366265"/>
                </a:lnTo>
                <a:lnTo>
                  <a:pt x="25908" y="1377695"/>
                </a:lnTo>
                <a:lnTo>
                  <a:pt x="28194" y="1381982"/>
                </a:lnTo>
                <a:lnTo>
                  <a:pt x="28194" y="263651"/>
                </a:lnTo>
                <a:lnTo>
                  <a:pt x="29718" y="239267"/>
                </a:lnTo>
                <a:lnTo>
                  <a:pt x="38861" y="193547"/>
                </a:lnTo>
                <a:lnTo>
                  <a:pt x="62483" y="141731"/>
                </a:lnTo>
                <a:lnTo>
                  <a:pt x="97535" y="96773"/>
                </a:lnTo>
                <a:lnTo>
                  <a:pt x="141731" y="62483"/>
                </a:lnTo>
                <a:lnTo>
                  <a:pt x="182879" y="42671"/>
                </a:lnTo>
                <a:lnTo>
                  <a:pt x="205740" y="35813"/>
                </a:lnTo>
                <a:lnTo>
                  <a:pt x="216408" y="32765"/>
                </a:lnTo>
                <a:lnTo>
                  <a:pt x="228600" y="31241"/>
                </a:lnTo>
                <a:lnTo>
                  <a:pt x="240029" y="29717"/>
                </a:lnTo>
                <a:lnTo>
                  <a:pt x="263652" y="28241"/>
                </a:lnTo>
                <a:lnTo>
                  <a:pt x="3911346" y="28238"/>
                </a:lnTo>
                <a:lnTo>
                  <a:pt x="3970020" y="35813"/>
                </a:lnTo>
                <a:lnTo>
                  <a:pt x="4013454" y="51815"/>
                </a:lnTo>
                <a:lnTo>
                  <a:pt x="4052316" y="75437"/>
                </a:lnTo>
                <a:lnTo>
                  <a:pt x="4092702" y="114299"/>
                </a:lnTo>
                <a:lnTo>
                  <a:pt x="4117848" y="151637"/>
                </a:lnTo>
                <a:lnTo>
                  <a:pt x="4136136" y="194309"/>
                </a:lnTo>
                <a:lnTo>
                  <a:pt x="4145279" y="240029"/>
                </a:lnTo>
                <a:lnTo>
                  <a:pt x="4146041" y="252221"/>
                </a:lnTo>
                <a:lnTo>
                  <a:pt x="4146041" y="1382649"/>
                </a:lnTo>
                <a:lnTo>
                  <a:pt x="4149090" y="1376933"/>
                </a:lnTo>
                <a:lnTo>
                  <a:pt x="4162805" y="1341119"/>
                </a:lnTo>
                <a:lnTo>
                  <a:pt x="4171950" y="1303019"/>
                </a:lnTo>
                <a:lnTo>
                  <a:pt x="4173474" y="1289303"/>
                </a:lnTo>
                <a:lnTo>
                  <a:pt x="4174998" y="1262633"/>
                </a:lnTo>
                <a:close/>
              </a:path>
              <a:path w="4175125" h="1527175">
                <a:moveTo>
                  <a:pt x="4146041" y="1382649"/>
                </a:moveTo>
                <a:lnTo>
                  <a:pt x="4146041" y="1275587"/>
                </a:lnTo>
                <a:lnTo>
                  <a:pt x="4145279" y="1287017"/>
                </a:lnTo>
                <a:lnTo>
                  <a:pt x="4143755" y="1299209"/>
                </a:lnTo>
                <a:lnTo>
                  <a:pt x="4139184" y="1322069"/>
                </a:lnTo>
                <a:lnTo>
                  <a:pt x="4135374" y="1333499"/>
                </a:lnTo>
                <a:lnTo>
                  <a:pt x="4132326" y="1344167"/>
                </a:lnTo>
                <a:lnTo>
                  <a:pt x="4105655" y="1395221"/>
                </a:lnTo>
                <a:lnTo>
                  <a:pt x="4077462" y="1429511"/>
                </a:lnTo>
                <a:lnTo>
                  <a:pt x="4042410" y="1458467"/>
                </a:lnTo>
                <a:lnTo>
                  <a:pt x="3991355" y="1484375"/>
                </a:lnTo>
                <a:lnTo>
                  <a:pt x="3946398" y="1495805"/>
                </a:lnTo>
                <a:lnTo>
                  <a:pt x="249936" y="1497996"/>
                </a:lnTo>
                <a:lnTo>
                  <a:pt x="239268" y="1497330"/>
                </a:lnTo>
                <a:lnTo>
                  <a:pt x="227838" y="1495805"/>
                </a:lnTo>
                <a:lnTo>
                  <a:pt x="204978" y="1491233"/>
                </a:lnTo>
                <a:lnTo>
                  <a:pt x="193548" y="1487423"/>
                </a:lnTo>
                <a:lnTo>
                  <a:pt x="182880" y="1484376"/>
                </a:lnTo>
                <a:lnTo>
                  <a:pt x="131826" y="1457705"/>
                </a:lnTo>
                <a:lnTo>
                  <a:pt x="96774" y="1429511"/>
                </a:lnTo>
                <a:lnTo>
                  <a:pt x="82296" y="1412748"/>
                </a:lnTo>
                <a:lnTo>
                  <a:pt x="74676" y="1403604"/>
                </a:lnTo>
                <a:lnTo>
                  <a:pt x="51054" y="1364742"/>
                </a:lnTo>
                <a:lnTo>
                  <a:pt x="32766" y="1309877"/>
                </a:lnTo>
                <a:lnTo>
                  <a:pt x="28194" y="1262633"/>
                </a:lnTo>
                <a:lnTo>
                  <a:pt x="28194" y="1381982"/>
                </a:lnTo>
                <a:lnTo>
                  <a:pt x="60198" y="1431036"/>
                </a:lnTo>
                <a:lnTo>
                  <a:pt x="96012" y="1466849"/>
                </a:lnTo>
                <a:lnTo>
                  <a:pt x="127254" y="1488948"/>
                </a:lnTo>
                <a:lnTo>
                  <a:pt x="161544" y="1506473"/>
                </a:lnTo>
                <a:lnTo>
                  <a:pt x="198120" y="1518665"/>
                </a:lnTo>
                <a:lnTo>
                  <a:pt x="236982" y="1525523"/>
                </a:lnTo>
                <a:lnTo>
                  <a:pt x="251460" y="1526330"/>
                </a:lnTo>
                <a:lnTo>
                  <a:pt x="263652" y="1527048"/>
                </a:lnTo>
                <a:lnTo>
                  <a:pt x="3911346" y="1527047"/>
                </a:lnTo>
                <a:lnTo>
                  <a:pt x="3951732" y="1523999"/>
                </a:lnTo>
                <a:lnTo>
                  <a:pt x="3989832" y="1514855"/>
                </a:lnTo>
                <a:lnTo>
                  <a:pt x="4014216" y="1505711"/>
                </a:lnTo>
                <a:lnTo>
                  <a:pt x="4025646" y="1501139"/>
                </a:lnTo>
                <a:lnTo>
                  <a:pt x="4037076" y="1495043"/>
                </a:lnTo>
                <a:lnTo>
                  <a:pt x="4047744" y="1488185"/>
                </a:lnTo>
                <a:lnTo>
                  <a:pt x="4059174" y="1481327"/>
                </a:lnTo>
                <a:lnTo>
                  <a:pt x="4069079" y="1474469"/>
                </a:lnTo>
                <a:lnTo>
                  <a:pt x="4078986" y="1466087"/>
                </a:lnTo>
                <a:lnTo>
                  <a:pt x="4088891" y="1458467"/>
                </a:lnTo>
                <a:lnTo>
                  <a:pt x="4114800" y="1430273"/>
                </a:lnTo>
                <a:lnTo>
                  <a:pt x="4136898" y="1399793"/>
                </a:lnTo>
                <a:lnTo>
                  <a:pt x="4146041" y="13826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46" name="object 46"/>
          <p:cNvSpPr/>
          <p:nvPr/>
        </p:nvSpPr>
        <p:spPr>
          <a:xfrm>
            <a:off x="751580" y="5093564"/>
            <a:ext cx="3613265" cy="11249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47" name="object 47"/>
          <p:cNvSpPr txBox="1"/>
          <p:nvPr/>
        </p:nvSpPr>
        <p:spPr>
          <a:xfrm>
            <a:off x="824546" y="5077865"/>
            <a:ext cx="4097830" cy="1287135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11545">
              <a:spcBef>
                <a:spcPts val="91"/>
              </a:spcBef>
            </a:pPr>
            <a:r>
              <a:rPr sz="955" spc="-5" dirty="0">
                <a:latin typeface="Arial"/>
                <a:cs typeface="Arial"/>
              </a:rPr>
              <a:t>Health Promotion Key</a:t>
            </a:r>
            <a:r>
              <a:rPr sz="955" dirty="0">
                <a:latin typeface="Arial"/>
                <a:cs typeface="Arial"/>
              </a:rPr>
              <a:t> </a:t>
            </a:r>
            <a:r>
              <a:rPr sz="955" spc="-5" dirty="0">
                <a:latin typeface="Arial"/>
                <a:cs typeface="Arial"/>
              </a:rPr>
              <a:t>Messages:</a:t>
            </a:r>
            <a:endParaRPr sz="955" dirty="0">
              <a:latin typeface="Arial"/>
              <a:cs typeface="Arial"/>
            </a:endParaRPr>
          </a:p>
          <a:p>
            <a:pPr marL="427160" marR="4618" indent="-207807">
              <a:lnSpc>
                <a:spcPts val="936"/>
              </a:lnSpc>
              <a:spcBef>
                <a:spcPts val="82"/>
              </a:spcBef>
              <a:buFont typeface="Symbol"/>
              <a:buChar char=""/>
              <a:tabLst>
                <a:tab pos="426582" algn="l"/>
                <a:tab pos="427160" algn="l"/>
              </a:tabLst>
            </a:pPr>
            <a:r>
              <a:rPr sz="955" spc="-5" dirty="0">
                <a:latin typeface="Arial"/>
                <a:cs typeface="Arial"/>
              </a:rPr>
              <a:t>Encourage regular periodic health visit; annual medication,  alcohol review and eye</a:t>
            </a:r>
            <a:r>
              <a:rPr sz="955" spc="5" dirty="0">
                <a:latin typeface="Arial"/>
                <a:cs typeface="Arial"/>
              </a:rPr>
              <a:t> </a:t>
            </a:r>
            <a:r>
              <a:rPr sz="955" spc="-5" dirty="0">
                <a:latin typeface="Arial"/>
                <a:cs typeface="Arial"/>
              </a:rPr>
              <a:t>exam</a:t>
            </a:r>
            <a:endParaRPr lang="en-US" sz="955" spc="-5" dirty="0">
              <a:latin typeface="Arial"/>
              <a:cs typeface="Arial"/>
            </a:endParaRPr>
          </a:p>
          <a:p>
            <a:pPr marL="427160" marR="4618" indent="-207807">
              <a:lnSpc>
                <a:spcPts val="936"/>
              </a:lnSpc>
              <a:spcBef>
                <a:spcPts val="82"/>
              </a:spcBef>
              <a:buFont typeface="Symbol"/>
              <a:buChar char=""/>
              <a:tabLst>
                <a:tab pos="426582" algn="l"/>
                <a:tab pos="427160" algn="l"/>
              </a:tabLst>
            </a:pPr>
            <a:r>
              <a:rPr lang="en-US" sz="955" spc="-5" dirty="0">
                <a:latin typeface="Arial"/>
                <a:cs typeface="Arial"/>
              </a:rPr>
              <a:t>Complete </a:t>
            </a:r>
            <a:r>
              <a:rPr lang="en-US" sz="955" dirty="0">
                <a:latin typeface="Arial"/>
                <a:cs typeface="Arial"/>
              </a:rPr>
              <a:t>a home </a:t>
            </a:r>
            <a:r>
              <a:rPr lang="en-US" sz="955" spc="-5" dirty="0">
                <a:latin typeface="Arial"/>
                <a:cs typeface="Arial"/>
              </a:rPr>
              <a:t>safety checklist annually</a:t>
            </a:r>
            <a:endParaRPr lang="en-US" sz="955" dirty="0">
              <a:latin typeface="Arial"/>
              <a:cs typeface="Arial"/>
            </a:endParaRPr>
          </a:p>
          <a:p>
            <a:pPr marL="427160" marR="4618" indent="-207807">
              <a:lnSpc>
                <a:spcPts val="936"/>
              </a:lnSpc>
              <a:spcBef>
                <a:spcPts val="82"/>
              </a:spcBef>
              <a:buFont typeface="Symbol"/>
              <a:buChar char=""/>
              <a:tabLst>
                <a:tab pos="426582" algn="l"/>
                <a:tab pos="427160" algn="l"/>
              </a:tabLst>
            </a:pPr>
            <a:r>
              <a:rPr lang="en-US" sz="955" spc="-5" dirty="0">
                <a:latin typeface="Arial"/>
                <a:cs typeface="Arial"/>
              </a:rPr>
              <a:t>150 minutes of physical activity per week </a:t>
            </a:r>
            <a:r>
              <a:rPr lang="en-US" sz="955" dirty="0">
                <a:latin typeface="Arial"/>
                <a:cs typeface="Arial"/>
              </a:rPr>
              <a:t>– </a:t>
            </a:r>
            <a:r>
              <a:rPr lang="en-US" sz="955" spc="-5" dirty="0">
                <a:latin typeface="Arial"/>
                <a:cs typeface="Arial"/>
              </a:rPr>
              <a:t>consider Champlain  Exercise </a:t>
            </a:r>
            <a:r>
              <a:rPr lang="en-US" sz="955" dirty="0">
                <a:latin typeface="Arial"/>
                <a:cs typeface="Arial"/>
              </a:rPr>
              <a:t>Programs:</a:t>
            </a:r>
            <a:r>
              <a:rPr lang="en-US" sz="955" spc="-5" dirty="0">
                <a:solidFill>
                  <a:srgbClr val="1F4778"/>
                </a:solidFill>
                <a:latin typeface="Arial"/>
                <a:cs typeface="Arial"/>
              </a:rPr>
              <a:t> </a:t>
            </a:r>
            <a:r>
              <a:rPr lang="en-US" sz="955" u="sng" spc="-5" dirty="0">
                <a:solidFill>
                  <a:srgbClr val="1F4778"/>
                </a:solidFill>
                <a:uFill>
                  <a:solidFill>
                    <a:srgbClr val="1E4778"/>
                  </a:solidFill>
                </a:uFill>
                <a:latin typeface="Arial"/>
                <a:cs typeface="Arial"/>
              </a:rPr>
              <a:t>Champlainhealthline.ca</a:t>
            </a:r>
            <a:endParaRPr lang="en-US" sz="955" u="sng" dirty="0">
              <a:solidFill>
                <a:srgbClr val="1F4778"/>
              </a:solidFill>
              <a:uFill>
                <a:solidFill>
                  <a:srgbClr val="1E4778"/>
                </a:solidFill>
              </a:uFill>
              <a:latin typeface="Arial"/>
              <a:cs typeface="Arial"/>
            </a:endParaRPr>
          </a:p>
          <a:p>
            <a:pPr marL="427160" marR="4618" indent="-207807">
              <a:lnSpc>
                <a:spcPts val="936"/>
              </a:lnSpc>
              <a:spcBef>
                <a:spcPts val="82"/>
              </a:spcBef>
              <a:buFont typeface="Symbol"/>
              <a:buChar char=""/>
              <a:tabLst>
                <a:tab pos="426582" algn="l"/>
                <a:tab pos="427160" algn="l"/>
              </a:tabLst>
            </a:pPr>
            <a:r>
              <a:rPr lang="en-US" sz="955" spc="-5" dirty="0">
                <a:latin typeface="Arial"/>
                <a:cs typeface="Arial"/>
              </a:rPr>
              <a:t>Muscle and bone strengthening exercises to improve</a:t>
            </a:r>
            <a:r>
              <a:rPr lang="en-US" sz="955" spc="32" dirty="0">
                <a:latin typeface="Arial"/>
                <a:cs typeface="Arial"/>
              </a:rPr>
              <a:t> </a:t>
            </a:r>
            <a:r>
              <a:rPr lang="en-US" sz="955" spc="-5" dirty="0">
                <a:latin typeface="Arial"/>
                <a:cs typeface="Arial"/>
              </a:rPr>
              <a:t>balance</a:t>
            </a:r>
            <a:endParaRPr lang="en-US" sz="955" dirty="0">
              <a:latin typeface="Arial"/>
              <a:cs typeface="Arial"/>
            </a:endParaRPr>
          </a:p>
          <a:p>
            <a:pPr marL="427160" marR="4618" indent="-207807">
              <a:lnSpc>
                <a:spcPts val="936"/>
              </a:lnSpc>
              <a:spcBef>
                <a:spcPts val="82"/>
              </a:spcBef>
              <a:buFont typeface="Symbol"/>
              <a:buChar char=""/>
              <a:tabLst>
                <a:tab pos="426582" algn="l"/>
                <a:tab pos="427160" algn="l"/>
              </a:tabLst>
            </a:pPr>
            <a:r>
              <a:rPr lang="en-US" sz="955" spc="-5" dirty="0">
                <a:latin typeface="Arial"/>
                <a:cs typeface="Arial"/>
              </a:rPr>
              <a:t>Eat </a:t>
            </a:r>
            <a:r>
              <a:rPr lang="en-US" sz="955" dirty="0">
                <a:latin typeface="Arial"/>
                <a:cs typeface="Arial"/>
              </a:rPr>
              <a:t>3 </a:t>
            </a:r>
            <a:r>
              <a:rPr lang="en-US" sz="955" spc="-5" dirty="0">
                <a:latin typeface="Arial"/>
                <a:cs typeface="Arial"/>
              </a:rPr>
              <a:t>or more servings of calcium rich foods</a:t>
            </a:r>
            <a:r>
              <a:rPr lang="en-US" sz="955" spc="27" dirty="0">
                <a:latin typeface="Arial"/>
                <a:cs typeface="Arial"/>
              </a:rPr>
              <a:t> </a:t>
            </a:r>
            <a:r>
              <a:rPr lang="en-US" sz="955" spc="-5" dirty="0">
                <a:latin typeface="Arial"/>
                <a:cs typeface="Arial"/>
              </a:rPr>
              <a:t>daily</a:t>
            </a:r>
            <a:endParaRPr lang="en-US" sz="955" dirty="0">
              <a:latin typeface="Arial"/>
              <a:cs typeface="Arial"/>
            </a:endParaRPr>
          </a:p>
          <a:p>
            <a:pPr marL="427160" marR="4618" indent="-207807">
              <a:lnSpc>
                <a:spcPts val="936"/>
              </a:lnSpc>
              <a:spcBef>
                <a:spcPts val="82"/>
              </a:spcBef>
              <a:buFont typeface="Symbol"/>
              <a:buChar char=""/>
              <a:tabLst>
                <a:tab pos="426582" algn="l"/>
                <a:tab pos="427160" algn="l"/>
              </a:tabLst>
            </a:pPr>
            <a:r>
              <a:rPr lang="en-US" sz="955" spc="-5" dirty="0">
                <a:latin typeface="Arial"/>
                <a:cs typeface="Arial"/>
              </a:rPr>
              <a:t>Take </a:t>
            </a:r>
            <a:r>
              <a:rPr lang="en-US" sz="955" dirty="0">
                <a:latin typeface="Arial"/>
                <a:cs typeface="Arial"/>
              </a:rPr>
              <a:t>a </a:t>
            </a:r>
            <a:r>
              <a:rPr lang="en-US" sz="955" spc="-5" dirty="0">
                <a:latin typeface="Arial"/>
                <a:cs typeface="Arial"/>
              </a:rPr>
              <a:t>daily vitamin </a:t>
            </a:r>
            <a:r>
              <a:rPr lang="en-US" sz="955" dirty="0">
                <a:latin typeface="Arial"/>
                <a:cs typeface="Arial"/>
              </a:rPr>
              <a:t>D </a:t>
            </a:r>
            <a:r>
              <a:rPr lang="en-US" sz="955" spc="-5" dirty="0">
                <a:latin typeface="Arial"/>
                <a:cs typeface="Arial"/>
              </a:rPr>
              <a:t>supplement</a:t>
            </a:r>
            <a:endParaRPr lang="en-US" sz="955" dirty="0">
              <a:latin typeface="Arial"/>
              <a:cs typeface="Arial"/>
            </a:endParaRPr>
          </a:p>
          <a:p>
            <a:pPr marL="427160" marR="4618" indent="-207807">
              <a:lnSpc>
                <a:spcPts val="936"/>
              </a:lnSpc>
              <a:spcBef>
                <a:spcPts val="82"/>
              </a:spcBef>
              <a:buFont typeface="Symbol"/>
              <a:buChar char=""/>
              <a:tabLst>
                <a:tab pos="426582" algn="l"/>
                <a:tab pos="427160" algn="l"/>
              </a:tabLst>
            </a:pPr>
            <a:endParaRPr sz="955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51580" y="2489235"/>
            <a:ext cx="3833553" cy="7677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51" name="object 51"/>
          <p:cNvSpPr/>
          <p:nvPr/>
        </p:nvSpPr>
        <p:spPr>
          <a:xfrm>
            <a:off x="713943" y="2476536"/>
            <a:ext cx="3885329" cy="802869"/>
          </a:xfrm>
          <a:custGeom>
            <a:avLst/>
            <a:gdLst/>
            <a:ahLst/>
            <a:cxnLst/>
            <a:rect l="l" t="t" r="r" b="b"/>
            <a:pathLst>
              <a:path w="3366770" h="982345">
                <a:moveTo>
                  <a:pt x="3366516" y="817626"/>
                </a:moveTo>
                <a:lnTo>
                  <a:pt x="3366516" y="163829"/>
                </a:lnTo>
                <a:lnTo>
                  <a:pt x="3365754" y="154685"/>
                </a:lnTo>
                <a:lnTo>
                  <a:pt x="3355848" y="112775"/>
                </a:lnTo>
                <a:lnTo>
                  <a:pt x="3332226" y="69341"/>
                </a:lnTo>
                <a:lnTo>
                  <a:pt x="3303270" y="38861"/>
                </a:lnTo>
                <a:lnTo>
                  <a:pt x="3296412" y="34289"/>
                </a:lnTo>
                <a:lnTo>
                  <a:pt x="3289554" y="28955"/>
                </a:lnTo>
                <a:lnTo>
                  <a:pt x="3252216" y="9905"/>
                </a:lnTo>
                <a:lnTo>
                  <a:pt x="3208020" y="554"/>
                </a:lnTo>
                <a:lnTo>
                  <a:pt x="3202686" y="69"/>
                </a:lnTo>
                <a:lnTo>
                  <a:pt x="163830" y="0"/>
                </a:lnTo>
                <a:lnTo>
                  <a:pt x="121157" y="7620"/>
                </a:lnTo>
                <a:lnTo>
                  <a:pt x="69341" y="34290"/>
                </a:lnTo>
                <a:lnTo>
                  <a:pt x="38861" y="63246"/>
                </a:lnTo>
                <a:lnTo>
                  <a:pt x="34290" y="69342"/>
                </a:lnTo>
                <a:lnTo>
                  <a:pt x="28955" y="76200"/>
                </a:lnTo>
                <a:lnTo>
                  <a:pt x="9905" y="113538"/>
                </a:lnTo>
                <a:lnTo>
                  <a:pt x="0" y="164592"/>
                </a:lnTo>
                <a:lnTo>
                  <a:pt x="0" y="818388"/>
                </a:lnTo>
                <a:lnTo>
                  <a:pt x="1524" y="835914"/>
                </a:lnTo>
                <a:lnTo>
                  <a:pt x="3048" y="844296"/>
                </a:lnTo>
                <a:lnTo>
                  <a:pt x="7620" y="861060"/>
                </a:lnTo>
                <a:lnTo>
                  <a:pt x="10668" y="868680"/>
                </a:lnTo>
                <a:lnTo>
                  <a:pt x="13716" y="877062"/>
                </a:lnTo>
                <a:lnTo>
                  <a:pt x="16764" y="884682"/>
                </a:lnTo>
                <a:lnTo>
                  <a:pt x="20574" y="891540"/>
                </a:lnTo>
                <a:lnTo>
                  <a:pt x="25146" y="899160"/>
                </a:lnTo>
                <a:lnTo>
                  <a:pt x="28194" y="903732"/>
                </a:lnTo>
                <a:lnTo>
                  <a:pt x="28194" y="165354"/>
                </a:lnTo>
                <a:lnTo>
                  <a:pt x="28956" y="157734"/>
                </a:lnTo>
                <a:lnTo>
                  <a:pt x="39623" y="116586"/>
                </a:lnTo>
                <a:lnTo>
                  <a:pt x="53340" y="92202"/>
                </a:lnTo>
                <a:lnTo>
                  <a:pt x="57150" y="86106"/>
                </a:lnTo>
                <a:lnTo>
                  <a:pt x="70865" y="70104"/>
                </a:lnTo>
                <a:lnTo>
                  <a:pt x="81533" y="60960"/>
                </a:lnTo>
                <a:lnTo>
                  <a:pt x="86867" y="57150"/>
                </a:lnTo>
                <a:lnTo>
                  <a:pt x="92201" y="52578"/>
                </a:lnTo>
                <a:lnTo>
                  <a:pt x="137160" y="32766"/>
                </a:lnTo>
                <a:lnTo>
                  <a:pt x="165354" y="28270"/>
                </a:lnTo>
                <a:lnTo>
                  <a:pt x="3202686" y="28346"/>
                </a:lnTo>
                <a:lnTo>
                  <a:pt x="3208782" y="28955"/>
                </a:lnTo>
                <a:lnTo>
                  <a:pt x="3215640" y="29717"/>
                </a:lnTo>
                <a:lnTo>
                  <a:pt x="3222498" y="31241"/>
                </a:lnTo>
                <a:lnTo>
                  <a:pt x="3230118" y="32765"/>
                </a:lnTo>
                <a:lnTo>
                  <a:pt x="3236976" y="35051"/>
                </a:lnTo>
                <a:lnTo>
                  <a:pt x="3243072" y="37337"/>
                </a:lnTo>
                <a:lnTo>
                  <a:pt x="3249930" y="39623"/>
                </a:lnTo>
                <a:lnTo>
                  <a:pt x="3256026" y="42671"/>
                </a:lnTo>
                <a:lnTo>
                  <a:pt x="3262884" y="45719"/>
                </a:lnTo>
                <a:lnTo>
                  <a:pt x="3268979" y="49529"/>
                </a:lnTo>
                <a:lnTo>
                  <a:pt x="3274314" y="53339"/>
                </a:lnTo>
                <a:lnTo>
                  <a:pt x="3280410" y="57149"/>
                </a:lnTo>
                <a:lnTo>
                  <a:pt x="3296412" y="70865"/>
                </a:lnTo>
                <a:lnTo>
                  <a:pt x="3320796" y="104393"/>
                </a:lnTo>
                <a:lnTo>
                  <a:pt x="3335274" y="144017"/>
                </a:lnTo>
                <a:lnTo>
                  <a:pt x="3336036" y="151637"/>
                </a:lnTo>
                <a:lnTo>
                  <a:pt x="3337560" y="158495"/>
                </a:lnTo>
                <a:lnTo>
                  <a:pt x="3337560" y="166115"/>
                </a:lnTo>
                <a:lnTo>
                  <a:pt x="3338322" y="173735"/>
                </a:lnTo>
                <a:lnTo>
                  <a:pt x="3338322" y="903884"/>
                </a:lnTo>
                <a:lnTo>
                  <a:pt x="3341370" y="898397"/>
                </a:lnTo>
                <a:lnTo>
                  <a:pt x="3345941" y="891539"/>
                </a:lnTo>
                <a:lnTo>
                  <a:pt x="3349752" y="883919"/>
                </a:lnTo>
                <a:lnTo>
                  <a:pt x="3352800" y="876300"/>
                </a:lnTo>
                <a:lnTo>
                  <a:pt x="3355848" y="867917"/>
                </a:lnTo>
                <a:lnTo>
                  <a:pt x="3358896" y="860297"/>
                </a:lnTo>
                <a:lnTo>
                  <a:pt x="3363467" y="843533"/>
                </a:lnTo>
                <a:lnTo>
                  <a:pt x="3364991" y="835151"/>
                </a:lnTo>
                <a:lnTo>
                  <a:pt x="3366516" y="817626"/>
                </a:lnTo>
                <a:close/>
              </a:path>
              <a:path w="3366770" h="982345">
                <a:moveTo>
                  <a:pt x="3338322" y="903884"/>
                </a:moveTo>
                <a:lnTo>
                  <a:pt x="3338322" y="809243"/>
                </a:lnTo>
                <a:lnTo>
                  <a:pt x="3337560" y="816863"/>
                </a:lnTo>
                <a:lnTo>
                  <a:pt x="3337560" y="823721"/>
                </a:lnTo>
                <a:lnTo>
                  <a:pt x="3336036" y="831341"/>
                </a:lnTo>
                <a:lnTo>
                  <a:pt x="3323844" y="871727"/>
                </a:lnTo>
                <a:lnTo>
                  <a:pt x="3320034" y="877823"/>
                </a:lnTo>
                <a:lnTo>
                  <a:pt x="3316986" y="883919"/>
                </a:lnTo>
                <a:lnTo>
                  <a:pt x="3284982" y="921257"/>
                </a:lnTo>
                <a:lnTo>
                  <a:pt x="3273552" y="928877"/>
                </a:lnTo>
                <a:lnTo>
                  <a:pt x="3268217" y="932688"/>
                </a:lnTo>
                <a:lnTo>
                  <a:pt x="3229356" y="949451"/>
                </a:lnTo>
                <a:lnTo>
                  <a:pt x="3214878" y="951738"/>
                </a:lnTo>
                <a:lnTo>
                  <a:pt x="3208020" y="952500"/>
                </a:lnTo>
                <a:lnTo>
                  <a:pt x="3201924" y="953109"/>
                </a:lnTo>
                <a:lnTo>
                  <a:pt x="164592" y="953185"/>
                </a:lnTo>
                <a:lnTo>
                  <a:pt x="157734" y="952500"/>
                </a:lnTo>
                <a:lnTo>
                  <a:pt x="116586" y="941832"/>
                </a:lnTo>
                <a:lnTo>
                  <a:pt x="109728" y="939546"/>
                </a:lnTo>
                <a:lnTo>
                  <a:pt x="103632" y="935736"/>
                </a:lnTo>
                <a:lnTo>
                  <a:pt x="97536" y="932688"/>
                </a:lnTo>
                <a:lnTo>
                  <a:pt x="92202" y="928878"/>
                </a:lnTo>
                <a:lnTo>
                  <a:pt x="86106" y="924306"/>
                </a:lnTo>
                <a:lnTo>
                  <a:pt x="80772" y="920496"/>
                </a:lnTo>
                <a:lnTo>
                  <a:pt x="70104" y="910590"/>
                </a:lnTo>
                <a:lnTo>
                  <a:pt x="60960" y="900684"/>
                </a:lnTo>
                <a:lnTo>
                  <a:pt x="57150" y="895350"/>
                </a:lnTo>
                <a:lnTo>
                  <a:pt x="52578" y="889254"/>
                </a:lnTo>
                <a:lnTo>
                  <a:pt x="48768" y="883919"/>
                </a:lnTo>
                <a:lnTo>
                  <a:pt x="45720" y="877824"/>
                </a:lnTo>
                <a:lnTo>
                  <a:pt x="42672" y="870966"/>
                </a:lnTo>
                <a:lnTo>
                  <a:pt x="39624" y="864869"/>
                </a:lnTo>
                <a:lnTo>
                  <a:pt x="37338" y="858012"/>
                </a:lnTo>
                <a:lnTo>
                  <a:pt x="35052" y="851916"/>
                </a:lnTo>
                <a:lnTo>
                  <a:pt x="32766" y="845058"/>
                </a:lnTo>
                <a:lnTo>
                  <a:pt x="31242" y="837438"/>
                </a:lnTo>
                <a:lnTo>
                  <a:pt x="29718" y="830580"/>
                </a:lnTo>
                <a:lnTo>
                  <a:pt x="28956" y="823722"/>
                </a:lnTo>
                <a:lnTo>
                  <a:pt x="28194" y="816102"/>
                </a:lnTo>
                <a:lnTo>
                  <a:pt x="28194" y="903732"/>
                </a:lnTo>
                <a:lnTo>
                  <a:pt x="34290" y="912876"/>
                </a:lnTo>
                <a:lnTo>
                  <a:pt x="69342" y="947928"/>
                </a:lnTo>
                <a:lnTo>
                  <a:pt x="83820" y="957072"/>
                </a:lnTo>
                <a:lnTo>
                  <a:pt x="90678" y="961644"/>
                </a:lnTo>
                <a:lnTo>
                  <a:pt x="130302" y="976884"/>
                </a:lnTo>
                <a:lnTo>
                  <a:pt x="3202686" y="982217"/>
                </a:lnTo>
                <a:lnTo>
                  <a:pt x="3211068" y="981455"/>
                </a:lnTo>
                <a:lnTo>
                  <a:pt x="3220212" y="979932"/>
                </a:lnTo>
                <a:lnTo>
                  <a:pt x="3236976" y="976883"/>
                </a:lnTo>
                <a:lnTo>
                  <a:pt x="3245358" y="974597"/>
                </a:lnTo>
                <a:lnTo>
                  <a:pt x="3252978" y="971550"/>
                </a:lnTo>
                <a:lnTo>
                  <a:pt x="3261360" y="968501"/>
                </a:lnTo>
                <a:lnTo>
                  <a:pt x="3268979" y="964691"/>
                </a:lnTo>
                <a:lnTo>
                  <a:pt x="3275838" y="960882"/>
                </a:lnTo>
                <a:lnTo>
                  <a:pt x="3283458" y="957071"/>
                </a:lnTo>
                <a:lnTo>
                  <a:pt x="3316224" y="931163"/>
                </a:lnTo>
                <a:lnTo>
                  <a:pt x="3337560" y="905255"/>
                </a:lnTo>
                <a:lnTo>
                  <a:pt x="3338322" y="9038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52" name="object 52"/>
          <p:cNvSpPr/>
          <p:nvPr/>
        </p:nvSpPr>
        <p:spPr>
          <a:xfrm>
            <a:off x="855229" y="2567513"/>
            <a:ext cx="3514001" cy="6259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53" name="object 53"/>
          <p:cNvSpPr txBox="1"/>
          <p:nvPr/>
        </p:nvSpPr>
        <p:spPr>
          <a:xfrm>
            <a:off x="563376" y="2514600"/>
            <a:ext cx="3799729" cy="715953"/>
          </a:xfrm>
          <a:prstGeom prst="rect">
            <a:avLst/>
          </a:prstGeom>
        </p:spPr>
        <p:txBody>
          <a:bodyPr vert="horz" wrap="square" lIns="0" tIns="11545" rIns="0" bIns="0" rtlCol="0">
            <a:spAutoFit/>
          </a:bodyPr>
          <a:lstStyle/>
          <a:p>
            <a:pPr marL="309980">
              <a:spcBef>
                <a:spcPts val="91"/>
              </a:spcBef>
            </a:pPr>
            <a:r>
              <a:rPr sz="955" b="1" dirty="0">
                <a:solidFill>
                  <a:srgbClr val="FF0000"/>
                </a:solidFill>
                <a:latin typeface="Arial"/>
                <a:cs typeface="Arial"/>
              </a:rPr>
              <a:t>Yes</a:t>
            </a:r>
            <a:r>
              <a:rPr sz="955" b="1" dirty="0">
                <a:latin typeface="Arial"/>
                <a:cs typeface="Arial"/>
              </a:rPr>
              <a:t> to any one of </a:t>
            </a:r>
            <a:r>
              <a:rPr sz="955" b="1" spc="-5" dirty="0">
                <a:latin typeface="Arial"/>
                <a:cs typeface="Arial"/>
              </a:rPr>
              <a:t>the screening</a:t>
            </a:r>
            <a:r>
              <a:rPr sz="955" b="1" spc="-73" dirty="0">
                <a:latin typeface="Arial"/>
                <a:cs typeface="Arial"/>
              </a:rPr>
              <a:t> </a:t>
            </a:r>
            <a:r>
              <a:rPr sz="955" b="1" spc="-5" dirty="0">
                <a:latin typeface="Arial"/>
                <a:cs typeface="Arial"/>
              </a:rPr>
              <a:t>questions?</a:t>
            </a:r>
            <a:endParaRPr sz="955" dirty="0">
              <a:latin typeface="Arial"/>
              <a:cs typeface="Arial"/>
            </a:endParaRPr>
          </a:p>
          <a:p>
            <a:pPr marL="639618" lvl="1" indent="-171450">
              <a:buSzPct val="110000"/>
              <a:buFont typeface="Arial" panose="020B0604020202020204" pitchFamily="34" charset="0"/>
              <a:buChar char="•"/>
              <a:tabLst>
                <a:tab pos="175482" algn="l"/>
              </a:tabLst>
            </a:pPr>
            <a:r>
              <a:rPr sz="955" spc="-5" dirty="0">
                <a:latin typeface="Arial"/>
                <a:cs typeface="Arial"/>
              </a:rPr>
              <a:t>Obtain fall</a:t>
            </a:r>
            <a:r>
              <a:rPr sz="955" spc="-9" dirty="0">
                <a:latin typeface="Arial"/>
                <a:cs typeface="Arial"/>
              </a:rPr>
              <a:t> </a:t>
            </a:r>
            <a:r>
              <a:rPr sz="955" spc="-5" dirty="0">
                <a:latin typeface="Arial"/>
                <a:cs typeface="Arial"/>
              </a:rPr>
              <a:t>history</a:t>
            </a:r>
            <a:endParaRPr sz="955" dirty="0">
              <a:latin typeface="Arial"/>
              <a:cs typeface="Arial"/>
            </a:endParaRPr>
          </a:p>
          <a:p>
            <a:pPr marL="639618" marR="178945" lvl="1" indent="-171450">
              <a:lnSpc>
                <a:spcPts val="1045"/>
              </a:lnSpc>
              <a:spcBef>
                <a:spcPts val="73"/>
              </a:spcBef>
              <a:buSzPct val="110000"/>
              <a:buFont typeface="Arial" panose="020B0604020202020204" pitchFamily="34" charset="0"/>
              <a:buChar char="•"/>
              <a:tabLst>
                <a:tab pos="175482" algn="l"/>
              </a:tabLst>
            </a:pPr>
            <a:r>
              <a:rPr sz="955" spc="-5" dirty="0">
                <a:latin typeface="Arial"/>
                <a:cs typeface="Arial"/>
              </a:rPr>
              <a:t>Evaluate </a:t>
            </a:r>
            <a:r>
              <a:rPr sz="955" dirty="0">
                <a:latin typeface="Arial"/>
                <a:cs typeface="Arial"/>
              </a:rPr>
              <a:t>gait </a:t>
            </a:r>
            <a:r>
              <a:rPr sz="955" spc="-5" dirty="0">
                <a:latin typeface="Arial"/>
                <a:cs typeface="Arial"/>
              </a:rPr>
              <a:t>and </a:t>
            </a:r>
            <a:r>
              <a:rPr sz="955" dirty="0">
                <a:latin typeface="Arial"/>
                <a:cs typeface="Arial"/>
              </a:rPr>
              <a:t>use </a:t>
            </a:r>
            <a:r>
              <a:rPr sz="955" spc="-5" dirty="0">
                <a:latin typeface="Arial"/>
                <a:cs typeface="Arial"/>
              </a:rPr>
              <a:t>of aids </a:t>
            </a:r>
            <a:r>
              <a:rPr sz="955" dirty="0">
                <a:latin typeface="Arial"/>
                <a:cs typeface="Arial"/>
              </a:rPr>
              <a:t>if difficulty or</a:t>
            </a:r>
            <a:r>
              <a:rPr lang="en-US" sz="955" dirty="0">
                <a:latin typeface="Arial"/>
                <a:cs typeface="Arial"/>
              </a:rPr>
              <a:t> </a:t>
            </a:r>
            <a:r>
              <a:rPr sz="955" spc="-5" dirty="0">
                <a:latin typeface="Arial"/>
                <a:cs typeface="Arial"/>
              </a:rPr>
              <a:t>change in</a:t>
            </a:r>
            <a:r>
              <a:rPr sz="955" spc="-18" dirty="0">
                <a:latin typeface="Arial"/>
                <a:cs typeface="Arial"/>
              </a:rPr>
              <a:t> </a:t>
            </a:r>
            <a:r>
              <a:rPr sz="955" spc="-5" dirty="0">
                <a:latin typeface="Arial"/>
                <a:cs typeface="Arial"/>
              </a:rPr>
              <a:t>walking</a:t>
            </a:r>
            <a:endParaRPr lang="en-US" sz="955" dirty="0">
              <a:latin typeface="Arial"/>
              <a:cs typeface="Arial"/>
            </a:endParaRPr>
          </a:p>
          <a:p>
            <a:pPr marL="639618" marR="178945" lvl="1" indent="-171450">
              <a:lnSpc>
                <a:spcPts val="1045"/>
              </a:lnSpc>
              <a:spcBef>
                <a:spcPts val="73"/>
              </a:spcBef>
              <a:buSzPct val="110000"/>
              <a:buFont typeface="Arial" panose="020B0604020202020204" pitchFamily="34" charset="0"/>
              <a:buChar char="•"/>
              <a:tabLst>
                <a:tab pos="175482" algn="l"/>
              </a:tabLst>
            </a:pPr>
            <a:r>
              <a:rPr sz="955" spc="-5" dirty="0">
                <a:latin typeface="Arial"/>
                <a:cs typeface="Arial"/>
              </a:rPr>
              <a:t>Is recurrence of fall</a:t>
            </a:r>
            <a:r>
              <a:rPr sz="955" spc="-14" dirty="0">
                <a:latin typeface="Arial"/>
                <a:cs typeface="Arial"/>
              </a:rPr>
              <a:t> </a:t>
            </a:r>
            <a:r>
              <a:rPr sz="955" spc="-5" dirty="0">
                <a:latin typeface="Arial"/>
                <a:cs typeface="Arial"/>
              </a:rPr>
              <a:t>likely?</a:t>
            </a:r>
            <a:endParaRPr sz="955" dirty="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254402" y="3750463"/>
            <a:ext cx="1607487" cy="60405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55" name="object 55"/>
          <p:cNvSpPr/>
          <p:nvPr/>
        </p:nvSpPr>
        <p:spPr>
          <a:xfrm>
            <a:off x="3254402" y="3737298"/>
            <a:ext cx="1607487" cy="630382"/>
          </a:xfrm>
          <a:custGeom>
            <a:avLst/>
            <a:gdLst/>
            <a:ahLst/>
            <a:cxnLst/>
            <a:rect l="l" t="t" r="r" b="b"/>
            <a:pathLst>
              <a:path w="1334770" h="693420">
                <a:moveTo>
                  <a:pt x="1334262" y="574547"/>
                </a:moveTo>
                <a:lnTo>
                  <a:pt x="1334262" y="118109"/>
                </a:lnTo>
                <a:lnTo>
                  <a:pt x="1331976" y="99059"/>
                </a:lnTo>
                <a:lnTo>
                  <a:pt x="1312926" y="54863"/>
                </a:lnTo>
                <a:lnTo>
                  <a:pt x="1278636" y="21335"/>
                </a:lnTo>
                <a:lnTo>
                  <a:pt x="1233678" y="2285"/>
                </a:lnTo>
                <a:lnTo>
                  <a:pt x="118110" y="0"/>
                </a:lnTo>
                <a:lnTo>
                  <a:pt x="112014" y="761"/>
                </a:lnTo>
                <a:lnTo>
                  <a:pt x="64769" y="15239"/>
                </a:lnTo>
                <a:lnTo>
                  <a:pt x="28193" y="46481"/>
                </a:lnTo>
                <a:lnTo>
                  <a:pt x="5333" y="88391"/>
                </a:lnTo>
                <a:lnTo>
                  <a:pt x="0" y="118871"/>
                </a:lnTo>
                <a:lnTo>
                  <a:pt x="0" y="575309"/>
                </a:lnTo>
                <a:lnTo>
                  <a:pt x="10668" y="617981"/>
                </a:lnTo>
                <a:lnTo>
                  <a:pt x="28956" y="648461"/>
                </a:lnTo>
                <a:lnTo>
                  <a:pt x="28956" y="115061"/>
                </a:lnTo>
                <a:lnTo>
                  <a:pt x="30480" y="105155"/>
                </a:lnTo>
                <a:lnTo>
                  <a:pt x="51053" y="63245"/>
                </a:lnTo>
                <a:lnTo>
                  <a:pt x="88392" y="35813"/>
                </a:lnTo>
                <a:lnTo>
                  <a:pt x="1219200" y="28955"/>
                </a:lnTo>
                <a:lnTo>
                  <a:pt x="1229106" y="30479"/>
                </a:lnTo>
                <a:lnTo>
                  <a:pt x="1264158" y="45719"/>
                </a:lnTo>
                <a:lnTo>
                  <a:pt x="1294638" y="80009"/>
                </a:lnTo>
                <a:lnTo>
                  <a:pt x="1305306" y="115823"/>
                </a:lnTo>
                <a:lnTo>
                  <a:pt x="1305306" y="120395"/>
                </a:lnTo>
                <a:lnTo>
                  <a:pt x="1306068" y="125729"/>
                </a:lnTo>
                <a:lnTo>
                  <a:pt x="1306068" y="647699"/>
                </a:lnTo>
                <a:lnTo>
                  <a:pt x="1313688" y="637793"/>
                </a:lnTo>
                <a:lnTo>
                  <a:pt x="1319784" y="627125"/>
                </a:lnTo>
                <a:lnTo>
                  <a:pt x="1325118" y="616457"/>
                </a:lnTo>
                <a:lnTo>
                  <a:pt x="1328928" y="605027"/>
                </a:lnTo>
                <a:lnTo>
                  <a:pt x="1331976" y="592835"/>
                </a:lnTo>
                <a:lnTo>
                  <a:pt x="1334262" y="574547"/>
                </a:lnTo>
                <a:close/>
              </a:path>
              <a:path w="1334770" h="693420">
                <a:moveTo>
                  <a:pt x="1306068" y="647699"/>
                </a:moveTo>
                <a:lnTo>
                  <a:pt x="1306068" y="568451"/>
                </a:lnTo>
                <a:lnTo>
                  <a:pt x="1305306" y="573785"/>
                </a:lnTo>
                <a:lnTo>
                  <a:pt x="1305306" y="578357"/>
                </a:lnTo>
                <a:lnTo>
                  <a:pt x="1303782" y="589025"/>
                </a:lnTo>
                <a:lnTo>
                  <a:pt x="1283208" y="630173"/>
                </a:lnTo>
                <a:lnTo>
                  <a:pt x="1245870" y="657605"/>
                </a:lnTo>
                <a:lnTo>
                  <a:pt x="124968" y="665225"/>
                </a:lnTo>
                <a:lnTo>
                  <a:pt x="119634" y="664463"/>
                </a:lnTo>
                <a:lnTo>
                  <a:pt x="115062" y="664463"/>
                </a:lnTo>
                <a:lnTo>
                  <a:pt x="78486" y="653033"/>
                </a:lnTo>
                <a:lnTo>
                  <a:pt x="44958" y="621791"/>
                </a:lnTo>
                <a:lnTo>
                  <a:pt x="28956" y="577595"/>
                </a:lnTo>
                <a:lnTo>
                  <a:pt x="28956" y="648461"/>
                </a:lnTo>
                <a:lnTo>
                  <a:pt x="66294" y="678941"/>
                </a:lnTo>
                <a:lnTo>
                  <a:pt x="118110" y="693324"/>
                </a:lnTo>
                <a:lnTo>
                  <a:pt x="1216152" y="693419"/>
                </a:lnTo>
                <a:lnTo>
                  <a:pt x="1223010" y="692657"/>
                </a:lnTo>
                <a:lnTo>
                  <a:pt x="1269492" y="678179"/>
                </a:lnTo>
                <a:lnTo>
                  <a:pt x="1298448" y="656081"/>
                </a:lnTo>
                <a:lnTo>
                  <a:pt x="1306068" y="64769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56" name="object 56"/>
          <p:cNvSpPr txBox="1"/>
          <p:nvPr/>
        </p:nvSpPr>
        <p:spPr>
          <a:xfrm>
            <a:off x="3352423" y="3834513"/>
            <a:ext cx="1406932" cy="440680"/>
          </a:xfrm>
          <a:prstGeom prst="rect">
            <a:avLst/>
          </a:prstGeom>
        </p:spPr>
        <p:txBody>
          <a:bodyPr vert="horz" wrap="square" lIns="0" tIns="17318" rIns="0" bIns="0" rtlCol="0">
            <a:spAutoFit/>
          </a:bodyPr>
          <a:lstStyle/>
          <a:p>
            <a:pPr marL="11545" marR="4618" indent="19049">
              <a:lnSpc>
                <a:spcPct val="95800"/>
              </a:lnSpc>
              <a:spcBef>
                <a:spcPts val="136"/>
              </a:spcBef>
            </a:pPr>
            <a:r>
              <a:rPr sz="955" b="1" spc="-5" dirty="0">
                <a:latin typeface="Arial"/>
                <a:cs typeface="Arial"/>
              </a:rPr>
              <a:t>Evaluate Gait:  </a:t>
            </a:r>
            <a:r>
              <a:rPr sz="955" spc="-5" dirty="0">
                <a:latin typeface="Arial"/>
                <a:cs typeface="Arial"/>
              </a:rPr>
              <a:t>Abnormalities noted?</a:t>
            </a:r>
            <a:r>
              <a:rPr sz="955" spc="-63" dirty="0">
                <a:latin typeface="Arial"/>
                <a:cs typeface="Arial"/>
              </a:rPr>
              <a:t> </a:t>
            </a:r>
            <a:r>
              <a:rPr sz="955" spc="-5" dirty="0">
                <a:latin typeface="Arial"/>
                <a:cs typeface="Arial"/>
              </a:rPr>
              <a:t>Yes/No</a:t>
            </a:r>
            <a:endParaRPr sz="955" dirty="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959626" y="3749078"/>
            <a:ext cx="1440180" cy="5798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58" name="object 58"/>
          <p:cNvSpPr/>
          <p:nvPr/>
        </p:nvSpPr>
        <p:spPr>
          <a:xfrm>
            <a:off x="946466" y="3735913"/>
            <a:ext cx="1466850" cy="606136"/>
          </a:xfrm>
          <a:custGeom>
            <a:avLst/>
            <a:gdLst/>
            <a:ahLst/>
            <a:cxnLst/>
            <a:rect l="l" t="t" r="r" b="b"/>
            <a:pathLst>
              <a:path w="1613535" h="666750">
                <a:moveTo>
                  <a:pt x="1613154" y="545592"/>
                </a:moveTo>
                <a:lnTo>
                  <a:pt x="1613154" y="120396"/>
                </a:lnTo>
                <a:lnTo>
                  <a:pt x="1612392" y="108204"/>
                </a:lnTo>
                <a:lnTo>
                  <a:pt x="1598676" y="62484"/>
                </a:lnTo>
                <a:lnTo>
                  <a:pt x="1568958" y="27432"/>
                </a:lnTo>
                <a:lnTo>
                  <a:pt x="1527810" y="5334"/>
                </a:lnTo>
                <a:lnTo>
                  <a:pt x="120396" y="0"/>
                </a:lnTo>
                <a:lnTo>
                  <a:pt x="108204" y="762"/>
                </a:lnTo>
                <a:lnTo>
                  <a:pt x="62483" y="15240"/>
                </a:lnTo>
                <a:lnTo>
                  <a:pt x="27431" y="44958"/>
                </a:lnTo>
                <a:lnTo>
                  <a:pt x="5333" y="86106"/>
                </a:lnTo>
                <a:lnTo>
                  <a:pt x="0" y="121158"/>
                </a:lnTo>
                <a:lnTo>
                  <a:pt x="0" y="546354"/>
                </a:lnTo>
                <a:lnTo>
                  <a:pt x="9906" y="593598"/>
                </a:lnTo>
                <a:lnTo>
                  <a:pt x="28956" y="624154"/>
                </a:lnTo>
                <a:lnTo>
                  <a:pt x="28956" y="121158"/>
                </a:lnTo>
                <a:lnTo>
                  <a:pt x="29718" y="110490"/>
                </a:lnTo>
                <a:lnTo>
                  <a:pt x="44957" y="68580"/>
                </a:lnTo>
                <a:lnTo>
                  <a:pt x="77724" y="39624"/>
                </a:lnTo>
                <a:lnTo>
                  <a:pt x="120396" y="29073"/>
                </a:lnTo>
                <a:lnTo>
                  <a:pt x="1493520" y="29014"/>
                </a:lnTo>
                <a:lnTo>
                  <a:pt x="1502664" y="29718"/>
                </a:lnTo>
                <a:lnTo>
                  <a:pt x="1544574" y="44958"/>
                </a:lnTo>
                <a:lnTo>
                  <a:pt x="1573530" y="77724"/>
                </a:lnTo>
                <a:lnTo>
                  <a:pt x="1584960" y="121920"/>
                </a:lnTo>
                <a:lnTo>
                  <a:pt x="1584960" y="622706"/>
                </a:lnTo>
                <a:lnTo>
                  <a:pt x="1593342" y="612648"/>
                </a:lnTo>
                <a:lnTo>
                  <a:pt x="1610868" y="569214"/>
                </a:lnTo>
                <a:lnTo>
                  <a:pt x="1612392" y="557784"/>
                </a:lnTo>
                <a:lnTo>
                  <a:pt x="1613154" y="545592"/>
                </a:lnTo>
                <a:close/>
              </a:path>
              <a:path w="1613535" h="666750">
                <a:moveTo>
                  <a:pt x="1584960" y="622706"/>
                </a:moveTo>
                <a:lnTo>
                  <a:pt x="1584960" y="545592"/>
                </a:lnTo>
                <a:lnTo>
                  <a:pt x="1584198" y="556260"/>
                </a:lnTo>
                <a:lnTo>
                  <a:pt x="1582674" y="565404"/>
                </a:lnTo>
                <a:lnTo>
                  <a:pt x="1562862" y="605028"/>
                </a:lnTo>
                <a:lnTo>
                  <a:pt x="1527810" y="630936"/>
                </a:lnTo>
                <a:lnTo>
                  <a:pt x="1501139" y="637794"/>
                </a:lnTo>
                <a:lnTo>
                  <a:pt x="120396" y="637739"/>
                </a:lnTo>
                <a:lnTo>
                  <a:pt x="76200" y="626364"/>
                </a:lnTo>
                <a:lnTo>
                  <a:pt x="44196" y="596646"/>
                </a:lnTo>
                <a:lnTo>
                  <a:pt x="28956" y="554736"/>
                </a:lnTo>
                <a:lnTo>
                  <a:pt x="28956" y="624154"/>
                </a:lnTo>
                <a:lnTo>
                  <a:pt x="64008" y="652272"/>
                </a:lnTo>
                <a:lnTo>
                  <a:pt x="108966" y="665988"/>
                </a:lnTo>
                <a:lnTo>
                  <a:pt x="1493520" y="666750"/>
                </a:lnTo>
                <a:lnTo>
                  <a:pt x="1505712" y="665988"/>
                </a:lnTo>
                <a:lnTo>
                  <a:pt x="1550670" y="651510"/>
                </a:lnTo>
                <a:lnTo>
                  <a:pt x="1578102" y="630936"/>
                </a:lnTo>
                <a:lnTo>
                  <a:pt x="1584960" y="62270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59" name="object 59"/>
          <p:cNvSpPr txBox="1"/>
          <p:nvPr/>
        </p:nvSpPr>
        <p:spPr>
          <a:xfrm>
            <a:off x="1013235" y="3875929"/>
            <a:ext cx="1327033" cy="299616"/>
          </a:xfrm>
          <a:prstGeom prst="rect">
            <a:avLst/>
          </a:prstGeom>
        </p:spPr>
        <p:txBody>
          <a:bodyPr vert="horz" wrap="square" lIns="0" tIns="17318" rIns="0" bIns="0" rtlCol="0">
            <a:spAutoFit/>
          </a:bodyPr>
          <a:lstStyle/>
          <a:p>
            <a:pPr marL="11545" marR="4618">
              <a:lnSpc>
                <a:spcPct val="95800"/>
              </a:lnSpc>
              <a:spcBef>
                <a:spcPts val="136"/>
              </a:spcBef>
            </a:pPr>
            <a:r>
              <a:rPr sz="955" spc="-5" dirty="0">
                <a:latin typeface="Arial"/>
                <a:cs typeface="Arial"/>
              </a:rPr>
              <a:t>Single fall </a:t>
            </a:r>
            <a:r>
              <a:rPr sz="955" spc="-5" dirty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sz="955" dirty="0">
                <a:solidFill>
                  <a:srgbClr val="FF0000"/>
                </a:solidFill>
                <a:latin typeface="Arial"/>
                <a:cs typeface="Arial"/>
              </a:rPr>
              <a:t>past  </a:t>
            </a:r>
            <a:r>
              <a:rPr sz="955" spc="-5" dirty="0">
                <a:solidFill>
                  <a:srgbClr val="FF0000"/>
                </a:solidFill>
                <a:latin typeface="Arial"/>
                <a:cs typeface="Arial"/>
              </a:rPr>
              <a:t>year </a:t>
            </a:r>
            <a:r>
              <a:rPr sz="955" spc="-5" dirty="0">
                <a:latin typeface="Arial"/>
                <a:cs typeface="Arial"/>
              </a:rPr>
              <a:t>or several near  falls</a:t>
            </a:r>
            <a:r>
              <a:rPr sz="955" b="1" spc="-5" dirty="0">
                <a:latin typeface="Arial"/>
                <a:cs typeface="Arial"/>
              </a:rPr>
              <a:t>?</a:t>
            </a:r>
            <a:endParaRPr sz="955" dirty="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6642049" y="2640126"/>
            <a:ext cx="4571212" cy="824469"/>
          </a:xfrm>
          <a:custGeom>
            <a:avLst/>
            <a:gdLst/>
            <a:ahLst/>
            <a:cxnLst/>
            <a:rect l="l" t="t" r="r" b="b"/>
            <a:pathLst>
              <a:path w="3333750" h="994410">
                <a:moveTo>
                  <a:pt x="2895" y="6096"/>
                </a:moveTo>
                <a:lnTo>
                  <a:pt x="2895" y="3048"/>
                </a:lnTo>
                <a:lnTo>
                  <a:pt x="0" y="6096"/>
                </a:lnTo>
                <a:lnTo>
                  <a:pt x="2895" y="6096"/>
                </a:lnTo>
                <a:close/>
              </a:path>
              <a:path w="3333750" h="994410">
                <a:moveTo>
                  <a:pt x="2895" y="991362"/>
                </a:moveTo>
                <a:lnTo>
                  <a:pt x="2895" y="988314"/>
                </a:lnTo>
                <a:lnTo>
                  <a:pt x="0" y="988314"/>
                </a:lnTo>
                <a:lnTo>
                  <a:pt x="2895" y="991362"/>
                </a:lnTo>
                <a:close/>
              </a:path>
              <a:path w="3333750" h="994410">
                <a:moveTo>
                  <a:pt x="7023" y="988314"/>
                </a:moveTo>
                <a:lnTo>
                  <a:pt x="7023" y="6096"/>
                </a:lnTo>
                <a:lnTo>
                  <a:pt x="2895" y="6096"/>
                </a:lnTo>
                <a:lnTo>
                  <a:pt x="2895" y="988314"/>
                </a:lnTo>
                <a:lnTo>
                  <a:pt x="7023" y="988314"/>
                </a:lnTo>
                <a:close/>
              </a:path>
              <a:path w="3333750" h="994410">
                <a:moveTo>
                  <a:pt x="3333610" y="993647"/>
                </a:moveTo>
                <a:lnTo>
                  <a:pt x="3333610" y="1523"/>
                </a:lnTo>
                <a:lnTo>
                  <a:pt x="3332886" y="0"/>
                </a:lnTo>
                <a:lnTo>
                  <a:pt x="8470" y="0"/>
                </a:lnTo>
                <a:lnTo>
                  <a:pt x="7023" y="1524"/>
                </a:lnTo>
                <a:lnTo>
                  <a:pt x="7023" y="6096"/>
                </a:lnTo>
                <a:lnTo>
                  <a:pt x="3327666" y="6095"/>
                </a:lnTo>
                <a:lnTo>
                  <a:pt x="3327666" y="3047"/>
                </a:lnTo>
                <a:lnTo>
                  <a:pt x="3330562" y="6095"/>
                </a:lnTo>
                <a:lnTo>
                  <a:pt x="3330562" y="994410"/>
                </a:lnTo>
                <a:lnTo>
                  <a:pt x="3332886" y="994410"/>
                </a:lnTo>
                <a:lnTo>
                  <a:pt x="3333610" y="993647"/>
                </a:lnTo>
                <a:close/>
              </a:path>
              <a:path w="3333750" h="994410">
                <a:moveTo>
                  <a:pt x="3330562" y="988313"/>
                </a:moveTo>
                <a:lnTo>
                  <a:pt x="7023" y="988314"/>
                </a:lnTo>
                <a:lnTo>
                  <a:pt x="7023" y="993648"/>
                </a:lnTo>
                <a:lnTo>
                  <a:pt x="8470" y="994410"/>
                </a:lnTo>
                <a:lnTo>
                  <a:pt x="3327666" y="994410"/>
                </a:lnTo>
                <a:lnTo>
                  <a:pt x="3327666" y="991361"/>
                </a:lnTo>
                <a:lnTo>
                  <a:pt x="3330562" y="988313"/>
                </a:lnTo>
                <a:close/>
              </a:path>
              <a:path w="3333750" h="994410">
                <a:moveTo>
                  <a:pt x="3330562" y="6095"/>
                </a:moveTo>
                <a:lnTo>
                  <a:pt x="3327666" y="3047"/>
                </a:lnTo>
                <a:lnTo>
                  <a:pt x="3327666" y="6095"/>
                </a:lnTo>
                <a:lnTo>
                  <a:pt x="3330562" y="6095"/>
                </a:lnTo>
                <a:close/>
              </a:path>
              <a:path w="3333750" h="994410">
                <a:moveTo>
                  <a:pt x="3330562" y="988313"/>
                </a:moveTo>
                <a:lnTo>
                  <a:pt x="3330562" y="6095"/>
                </a:lnTo>
                <a:lnTo>
                  <a:pt x="3327666" y="6095"/>
                </a:lnTo>
                <a:lnTo>
                  <a:pt x="3327666" y="988313"/>
                </a:lnTo>
                <a:lnTo>
                  <a:pt x="3330562" y="988313"/>
                </a:lnTo>
                <a:close/>
              </a:path>
              <a:path w="3333750" h="994410">
                <a:moveTo>
                  <a:pt x="3330562" y="994410"/>
                </a:moveTo>
                <a:lnTo>
                  <a:pt x="3330562" y="988313"/>
                </a:lnTo>
                <a:lnTo>
                  <a:pt x="3327666" y="991361"/>
                </a:lnTo>
                <a:lnTo>
                  <a:pt x="3327666" y="994410"/>
                </a:lnTo>
                <a:lnTo>
                  <a:pt x="3330562" y="99441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59529D8-C128-4936-837B-F5DD5A5B6A0D}"/>
              </a:ext>
            </a:extLst>
          </p:cNvPr>
          <p:cNvSpPr/>
          <p:nvPr/>
        </p:nvSpPr>
        <p:spPr>
          <a:xfrm>
            <a:off x="6642050" y="2646493"/>
            <a:ext cx="4571211" cy="8160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27"/>
          </a:p>
        </p:txBody>
      </p:sp>
      <p:sp>
        <p:nvSpPr>
          <p:cNvPr id="72" name="object 72"/>
          <p:cNvSpPr txBox="1"/>
          <p:nvPr/>
        </p:nvSpPr>
        <p:spPr>
          <a:xfrm>
            <a:off x="6641261" y="2732130"/>
            <a:ext cx="4727859" cy="675010"/>
          </a:xfrm>
          <a:prstGeom prst="rect">
            <a:avLst/>
          </a:prstGeom>
        </p:spPr>
        <p:txBody>
          <a:bodyPr vert="horz" wrap="square" lIns="0" tIns="20782" rIns="0" bIns="0" rtlCol="0">
            <a:spAutoFit/>
          </a:bodyPr>
          <a:lstStyle/>
          <a:p>
            <a:pPr marL="261491" marR="135075" indent="-163937">
              <a:lnSpc>
                <a:spcPts val="1045"/>
              </a:lnSpc>
              <a:spcBef>
                <a:spcPts val="164"/>
              </a:spcBef>
              <a:buFont typeface="Arial"/>
              <a:buAutoNum type="alphaLcPeriod"/>
              <a:tabLst>
                <a:tab pos="262068" algn="l"/>
              </a:tabLst>
            </a:pPr>
            <a:r>
              <a:rPr sz="1091" b="1" spc="-5" dirty="0">
                <a:latin typeface="Arial"/>
                <a:cs typeface="Arial"/>
              </a:rPr>
              <a:t>P</a:t>
            </a:r>
            <a:r>
              <a:rPr sz="1091" spc="-5" dirty="0">
                <a:latin typeface="Arial"/>
                <a:cs typeface="Arial"/>
              </a:rPr>
              <a:t>ostural hypotension- </a:t>
            </a:r>
            <a:r>
              <a:rPr sz="1091" dirty="0">
                <a:latin typeface="Arial"/>
                <a:cs typeface="Arial"/>
              </a:rPr>
              <a:t>• </a:t>
            </a:r>
            <a:r>
              <a:rPr sz="1091" spc="-5" dirty="0">
                <a:latin typeface="Arial"/>
                <a:cs typeface="Arial"/>
              </a:rPr>
              <a:t>suggest lying and standing  </a:t>
            </a:r>
            <a:r>
              <a:rPr sz="1091" dirty="0">
                <a:latin typeface="Arial"/>
                <a:cs typeface="Arial"/>
              </a:rPr>
              <a:t>BP </a:t>
            </a:r>
            <a:r>
              <a:rPr sz="1091" spc="-5" dirty="0">
                <a:latin typeface="Arial"/>
                <a:cs typeface="Arial"/>
              </a:rPr>
              <a:t>See</a:t>
            </a:r>
            <a:r>
              <a:rPr sz="1091" spc="-5" dirty="0">
                <a:solidFill>
                  <a:srgbClr val="344EA1"/>
                </a:solidFill>
                <a:latin typeface="Arial"/>
                <a:cs typeface="Arial"/>
              </a:rPr>
              <a:t> </a:t>
            </a:r>
            <a:r>
              <a:rPr sz="1091" u="sng" spc="-5" dirty="0">
                <a:solidFill>
                  <a:srgbClr val="344EA1"/>
                </a:solidFill>
                <a:uFill>
                  <a:solidFill>
                    <a:srgbClr val="344EA1"/>
                  </a:solidFill>
                </a:uFill>
                <a:latin typeface="Arial"/>
                <a:cs typeface="Arial"/>
                <a:hlinkClick r:id="rId14"/>
              </a:rPr>
              <a:t>www.posturalhypotension.ca</a:t>
            </a:r>
            <a:endParaRPr sz="1091" dirty="0">
              <a:latin typeface="Arial"/>
              <a:cs typeface="Arial"/>
            </a:endParaRPr>
          </a:p>
          <a:p>
            <a:pPr marL="261491" marR="178945" indent="-163937">
              <a:lnSpc>
                <a:spcPts val="1045"/>
              </a:lnSpc>
              <a:spcBef>
                <a:spcPts val="5"/>
              </a:spcBef>
              <a:buFont typeface="Arial"/>
              <a:buAutoNum type="alphaLcPeriod"/>
              <a:tabLst>
                <a:tab pos="262068" algn="l"/>
              </a:tabLst>
            </a:pPr>
            <a:r>
              <a:rPr sz="1091" b="1" spc="-5" dirty="0">
                <a:latin typeface="Arial"/>
                <a:cs typeface="Arial"/>
              </a:rPr>
              <a:t>Pills/medication: </a:t>
            </a:r>
            <a:r>
              <a:rPr sz="1091" spc="-5" dirty="0">
                <a:latin typeface="Arial"/>
                <a:cs typeface="Arial"/>
              </a:rPr>
              <a:t>minimize meds contributing to  falls and consider pharmacy consult; optimize</a:t>
            </a:r>
            <a:r>
              <a:rPr sz="1091" spc="-14" dirty="0">
                <a:latin typeface="Arial"/>
                <a:cs typeface="Arial"/>
              </a:rPr>
              <a:t> </a:t>
            </a:r>
            <a:r>
              <a:rPr sz="1091" spc="-5" dirty="0">
                <a:latin typeface="Arial"/>
                <a:cs typeface="Arial"/>
              </a:rPr>
              <a:t>pain</a:t>
            </a:r>
            <a:r>
              <a:rPr lang="en-US" sz="1091" dirty="0">
                <a:latin typeface="Arial"/>
                <a:cs typeface="Arial"/>
              </a:rPr>
              <a:t> </a:t>
            </a:r>
            <a:r>
              <a:rPr sz="1091" spc="-5" dirty="0">
                <a:latin typeface="Arial"/>
                <a:cs typeface="Arial"/>
              </a:rPr>
              <a:t>management</a:t>
            </a:r>
            <a:endParaRPr sz="1091" dirty="0">
              <a:latin typeface="Arial"/>
              <a:cs typeface="Arial"/>
            </a:endParaRPr>
          </a:p>
          <a:p>
            <a:pPr marL="261491" indent="-163937">
              <a:lnSpc>
                <a:spcPts val="1068"/>
              </a:lnSpc>
              <a:buFont typeface="Arial"/>
              <a:buAutoNum type="alphaLcPeriod" startAt="3"/>
              <a:tabLst>
                <a:tab pos="262068" algn="l"/>
              </a:tabLst>
            </a:pPr>
            <a:r>
              <a:rPr sz="1091" b="1" spc="-5" dirty="0">
                <a:latin typeface="Arial"/>
                <a:cs typeface="Arial"/>
              </a:rPr>
              <a:t>Pain, </a:t>
            </a:r>
            <a:r>
              <a:rPr sz="1091" spc="-5" dirty="0">
                <a:latin typeface="Arial"/>
                <a:cs typeface="Arial"/>
              </a:rPr>
              <a:t>gait, balance, mobility and muscle strength </a:t>
            </a:r>
            <a:r>
              <a:rPr sz="1091" spc="-5" dirty="0">
                <a:highlight>
                  <a:srgbClr val="FFFF00"/>
                </a:highlight>
                <a:latin typeface="Arial"/>
                <a:cs typeface="Arial"/>
              </a:rPr>
              <a:t>(</a:t>
            </a:r>
            <a:r>
              <a:rPr sz="1091" spc="-5" dirty="0" err="1">
                <a:highlight>
                  <a:srgbClr val="FFFF00"/>
                </a:highlight>
                <a:latin typeface="Arial"/>
                <a:cs typeface="Arial"/>
              </a:rPr>
              <a:t>ie</a:t>
            </a:r>
            <a:r>
              <a:rPr lang="en-US" sz="1091" spc="-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endParaRPr sz="1091" dirty="0">
              <a:highlight>
                <a:srgbClr val="FFFF00"/>
              </a:highlight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1106800" y="149120"/>
            <a:ext cx="831989" cy="78639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6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7A5B8B90-4053-4FB1-9CFB-BF94FF5BDF51}"/>
              </a:ext>
            </a:extLst>
          </p:cNvPr>
          <p:cNvCxnSpPr>
            <a:cxnSpLocks/>
          </p:cNvCxnSpPr>
          <p:nvPr/>
        </p:nvCxnSpPr>
        <p:spPr>
          <a:xfrm>
            <a:off x="9678870" y="4930826"/>
            <a:ext cx="0" cy="479374"/>
          </a:xfrm>
          <a:prstGeom prst="straightConnector1">
            <a:avLst/>
          </a:prstGeom>
          <a:ln w="76200">
            <a:solidFill>
              <a:srgbClr val="FF99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AE4AEAE-1958-4E10-A93D-59B9A2083E9B}"/>
              </a:ext>
            </a:extLst>
          </p:cNvPr>
          <p:cNvCxnSpPr>
            <a:cxnSpLocks/>
          </p:cNvCxnSpPr>
          <p:nvPr/>
        </p:nvCxnSpPr>
        <p:spPr>
          <a:xfrm flipH="1">
            <a:off x="5041749" y="4453220"/>
            <a:ext cx="1425436" cy="584823"/>
          </a:xfrm>
          <a:prstGeom prst="straightConnector1">
            <a:avLst/>
          </a:prstGeom>
          <a:ln w="76200">
            <a:solidFill>
              <a:srgbClr val="FF99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34022A3B-FC71-46FF-BA55-B2D041402456}"/>
              </a:ext>
            </a:extLst>
          </p:cNvPr>
          <p:cNvCxnSpPr>
            <a:cxnSpLocks/>
          </p:cNvCxnSpPr>
          <p:nvPr/>
        </p:nvCxnSpPr>
        <p:spPr>
          <a:xfrm flipH="1" flipV="1">
            <a:off x="5152548" y="5866546"/>
            <a:ext cx="1805688" cy="85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3CD37DAB-FAE0-457C-A572-2962483E8A12}"/>
              </a:ext>
            </a:extLst>
          </p:cNvPr>
          <p:cNvCxnSpPr>
            <a:cxnSpLocks/>
          </p:cNvCxnSpPr>
          <p:nvPr/>
        </p:nvCxnSpPr>
        <p:spPr>
          <a:xfrm>
            <a:off x="2342631" y="2119874"/>
            <a:ext cx="0" cy="311727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47A4772C-6D3E-435D-9EFE-0CB0153B2D10}"/>
              </a:ext>
            </a:extLst>
          </p:cNvPr>
          <p:cNvCxnSpPr>
            <a:cxnSpLocks/>
          </p:cNvCxnSpPr>
          <p:nvPr/>
        </p:nvCxnSpPr>
        <p:spPr>
          <a:xfrm>
            <a:off x="1700902" y="3279404"/>
            <a:ext cx="0" cy="414386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7346EC49-2268-4A5D-BB68-141374A9ECFA}"/>
              </a:ext>
            </a:extLst>
          </p:cNvPr>
          <p:cNvCxnSpPr>
            <a:cxnSpLocks/>
          </p:cNvCxnSpPr>
          <p:nvPr/>
        </p:nvCxnSpPr>
        <p:spPr>
          <a:xfrm>
            <a:off x="1700902" y="4333114"/>
            <a:ext cx="0" cy="59714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56357613-4D8D-4E37-A135-E9B2B3912120}"/>
              </a:ext>
            </a:extLst>
          </p:cNvPr>
          <p:cNvCxnSpPr>
            <a:cxnSpLocks/>
          </p:cNvCxnSpPr>
          <p:nvPr/>
        </p:nvCxnSpPr>
        <p:spPr>
          <a:xfrm>
            <a:off x="3835715" y="4367680"/>
            <a:ext cx="0" cy="562582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43C7368D-B009-40B2-AED0-811CF6455040}"/>
              </a:ext>
            </a:extLst>
          </p:cNvPr>
          <p:cNvCxnSpPr>
            <a:cxnSpLocks/>
          </p:cNvCxnSpPr>
          <p:nvPr/>
        </p:nvCxnSpPr>
        <p:spPr>
          <a:xfrm>
            <a:off x="2393876" y="4057802"/>
            <a:ext cx="766430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AB03C2D0-F7C1-4994-BFF1-CC9669330853}"/>
              </a:ext>
            </a:extLst>
          </p:cNvPr>
          <p:cNvCxnSpPr>
            <a:cxnSpLocks/>
          </p:cNvCxnSpPr>
          <p:nvPr/>
        </p:nvCxnSpPr>
        <p:spPr>
          <a:xfrm>
            <a:off x="4861888" y="4057802"/>
            <a:ext cx="1414619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DA7567B9-5BC7-4471-803F-541D42205333}"/>
              </a:ext>
            </a:extLst>
          </p:cNvPr>
          <p:cNvCxnSpPr>
            <a:cxnSpLocks/>
          </p:cNvCxnSpPr>
          <p:nvPr/>
        </p:nvCxnSpPr>
        <p:spPr>
          <a:xfrm>
            <a:off x="4594257" y="2893335"/>
            <a:ext cx="1414619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0" name="Slide Number Placeholder 3">
            <a:extLst>
              <a:ext uri="{FF2B5EF4-FFF2-40B4-BE49-F238E27FC236}">
                <a16:creationId xmlns:a16="http://schemas.microsoft.com/office/drawing/2014/main" id="{B2409981-3D31-4F88-8439-112CBC739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1846" y="6365000"/>
            <a:ext cx="685800" cy="5937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46F4A9B9-BBB5-41F1-B8BA-A8692905374F}" type="slidenum">
              <a:rPr lang="en-CA" altLang="en-US" sz="2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71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2" name="object 42">
            <a:extLst>
              <a:ext uri="{FF2B5EF4-FFF2-40B4-BE49-F238E27FC236}">
                <a16:creationId xmlns:a16="http://schemas.microsoft.com/office/drawing/2014/main" id="{F18414AD-26DD-43F6-A389-863B220815C4}"/>
              </a:ext>
            </a:extLst>
          </p:cNvPr>
          <p:cNvSpPr/>
          <p:nvPr/>
        </p:nvSpPr>
        <p:spPr>
          <a:xfrm>
            <a:off x="304186" y="228371"/>
            <a:ext cx="240926" cy="81803"/>
          </a:xfrm>
          <a:custGeom>
            <a:avLst/>
            <a:gdLst/>
            <a:ahLst/>
            <a:cxnLst/>
            <a:rect l="l" t="t" r="r" b="b"/>
            <a:pathLst>
              <a:path w="273050" h="92709">
                <a:moveTo>
                  <a:pt x="0" y="92455"/>
                </a:moveTo>
                <a:lnTo>
                  <a:pt x="273050" y="92455"/>
                </a:lnTo>
                <a:lnTo>
                  <a:pt x="273050" y="0"/>
                </a:lnTo>
                <a:lnTo>
                  <a:pt x="0" y="0"/>
                </a:lnTo>
                <a:lnTo>
                  <a:pt x="0" y="92455"/>
                </a:lnTo>
                <a:close/>
              </a:path>
            </a:pathLst>
          </a:custGeom>
          <a:solidFill>
            <a:srgbClr val="E1EDD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3" name="object 43">
            <a:extLst>
              <a:ext uri="{FF2B5EF4-FFF2-40B4-BE49-F238E27FC236}">
                <a16:creationId xmlns:a16="http://schemas.microsoft.com/office/drawing/2014/main" id="{6A0C687C-39B1-4904-A970-B5362D4AAA37}"/>
              </a:ext>
            </a:extLst>
          </p:cNvPr>
          <p:cNvSpPr/>
          <p:nvPr/>
        </p:nvSpPr>
        <p:spPr>
          <a:xfrm>
            <a:off x="304186" y="228371"/>
            <a:ext cx="240926" cy="81803"/>
          </a:xfrm>
          <a:custGeom>
            <a:avLst/>
            <a:gdLst/>
            <a:ahLst/>
            <a:cxnLst/>
            <a:rect l="l" t="t" r="r" b="b"/>
            <a:pathLst>
              <a:path w="273050" h="92709">
                <a:moveTo>
                  <a:pt x="0" y="92455"/>
                </a:moveTo>
                <a:lnTo>
                  <a:pt x="273050" y="92455"/>
                </a:lnTo>
                <a:lnTo>
                  <a:pt x="273050" y="0"/>
                </a:lnTo>
                <a:lnTo>
                  <a:pt x="0" y="0"/>
                </a:lnTo>
                <a:lnTo>
                  <a:pt x="0" y="92455"/>
                </a:lnTo>
                <a:close/>
              </a:path>
            </a:pathLst>
          </a:custGeom>
          <a:ln w="1270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4" name="object 44">
            <a:extLst>
              <a:ext uri="{FF2B5EF4-FFF2-40B4-BE49-F238E27FC236}">
                <a16:creationId xmlns:a16="http://schemas.microsoft.com/office/drawing/2014/main" id="{0878F3DD-68D9-4C34-93B3-653A79786158}"/>
              </a:ext>
            </a:extLst>
          </p:cNvPr>
          <p:cNvSpPr/>
          <p:nvPr/>
        </p:nvSpPr>
        <p:spPr>
          <a:xfrm>
            <a:off x="304186" y="359883"/>
            <a:ext cx="240926" cy="81803"/>
          </a:xfrm>
          <a:custGeom>
            <a:avLst/>
            <a:gdLst/>
            <a:ahLst/>
            <a:cxnLst/>
            <a:rect l="l" t="t" r="r" b="b"/>
            <a:pathLst>
              <a:path w="273050" h="92709">
                <a:moveTo>
                  <a:pt x="0" y="92455"/>
                </a:moveTo>
                <a:lnTo>
                  <a:pt x="273050" y="92455"/>
                </a:lnTo>
                <a:lnTo>
                  <a:pt x="273050" y="0"/>
                </a:lnTo>
                <a:lnTo>
                  <a:pt x="0" y="0"/>
                </a:lnTo>
                <a:lnTo>
                  <a:pt x="0" y="92455"/>
                </a:lnTo>
                <a:close/>
              </a:path>
            </a:pathLst>
          </a:custGeom>
          <a:solidFill>
            <a:srgbClr val="FFF1D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5" name="object 45">
            <a:extLst>
              <a:ext uri="{FF2B5EF4-FFF2-40B4-BE49-F238E27FC236}">
                <a16:creationId xmlns:a16="http://schemas.microsoft.com/office/drawing/2014/main" id="{E0F4B2D3-3354-4CB0-A20D-87B3F0B2AE55}"/>
              </a:ext>
            </a:extLst>
          </p:cNvPr>
          <p:cNvSpPr/>
          <p:nvPr/>
        </p:nvSpPr>
        <p:spPr>
          <a:xfrm>
            <a:off x="304186" y="359883"/>
            <a:ext cx="240926" cy="81803"/>
          </a:xfrm>
          <a:custGeom>
            <a:avLst/>
            <a:gdLst/>
            <a:ahLst/>
            <a:cxnLst/>
            <a:rect l="l" t="t" r="r" b="b"/>
            <a:pathLst>
              <a:path w="273050" h="92709">
                <a:moveTo>
                  <a:pt x="0" y="92455"/>
                </a:moveTo>
                <a:lnTo>
                  <a:pt x="273050" y="92455"/>
                </a:lnTo>
                <a:lnTo>
                  <a:pt x="273050" y="0"/>
                </a:lnTo>
                <a:lnTo>
                  <a:pt x="0" y="0"/>
                </a:lnTo>
                <a:lnTo>
                  <a:pt x="0" y="92455"/>
                </a:lnTo>
                <a:close/>
              </a:path>
            </a:pathLst>
          </a:custGeom>
          <a:ln w="12700">
            <a:solidFill>
              <a:srgbClr val="FDB913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6" name="object 46">
            <a:extLst>
              <a:ext uri="{FF2B5EF4-FFF2-40B4-BE49-F238E27FC236}">
                <a16:creationId xmlns:a16="http://schemas.microsoft.com/office/drawing/2014/main" id="{029389DA-9C1C-4966-AF95-4CD799D621D0}"/>
              </a:ext>
            </a:extLst>
          </p:cNvPr>
          <p:cNvSpPr/>
          <p:nvPr/>
        </p:nvSpPr>
        <p:spPr>
          <a:xfrm>
            <a:off x="304186" y="483641"/>
            <a:ext cx="240926" cy="81803"/>
          </a:xfrm>
          <a:custGeom>
            <a:avLst/>
            <a:gdLst/>
            <a:ahLst/>
            <a:cxnLst/>
            <a:rect l="l" t="t" r="r" b="b"/>
            <a:pathLst>
              <a:path w="273050" h="92709">
                <a:moveTo>
                  <a:pt x="0" y="92455"/>
                </a:moveTo>
                <a:lnTo>
                  <a:pt x="273050" y="92455"/>
                </a:lnTo>
                <a:lnTo>
                  <a:pt x="273050" y="0"/>
                </a:lnTo>
                <a:lnTo>
                  <a:pt x="0" y="0"/>
                </a:lnTo>
                <a:lnTo>
                  <a:pt x="0" y="92455"/>
                </a:lnTo>
                <a:close/>
              </a:path>
            </a:pathLst>
          </a:custGeom>
          <a:solidFill>
            <a:srgbClr val="F5DACE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7" name="object 47">
            <a:extLst>
              <a:ext uri="{FF2B5EF4-FFF2-40B4-BE49-F238E27FC236}">
                <a16:creationId xmlns:a16="http://schemas.microsoft.com/office/drawing/2014/main" id="{7D1A62EB-3020-4E68-9A03-FB1E03C66F05}"/>
              </a:ext>
            </a:extLst>
          </p:cNvPr>
          <p:cNvSpPr/>
          <p:nvPr/>
        </p:nvSpPr>
        <p:spPr>
          <a:xfrm>
            <a:off x="304186" y="483641"/>
            <a:ext cx="240926" cy="81803"/>
          </a:xfrm>
          <a:custGeom>
            <a:avLst/>
            <a:gdLst/>
            <a:ahLst/>
            <a:cxnLst/>
            <a:rect l="l" t="t" r="r" b="b"/>
            <a:pathLst>
              <a:path w="273050" h="92709">
                <a:moveTo>
                  <a:pt x="0" y="92455"/>
                </a:moveTo>
                <a:lnTo>
                  <a:pt x="273050" y="92455"/>
                </a:lnTo>
                <a:lnTo>
                  <a:pt x="273050" y="0"/>
                </a:lnTo>
                <a:lnTo>
                  <a:pt x="0" y="0"/>
                </a:lnTo>
                <a:lnTo>
                  <a:pt x="0" y="92455"/>
                </a:lnTo>
                <a:close/>
              </a:path>
            </a:pathLst>
          </a:custGeom>
          <a:ln w="127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0" name="object 48">
            <a:extLst>
              <a:ext uri="{FF2B5EF4-FFF2-40B4-BE49-F238E27FC236}">
                <a16:creationId xmlns:a16="http://schemas.microsoft.com/office/drawing/2014/main" id="{657C0243-E439-4FFE-B326-7BCD3A0F7E1C}"/>
              </a:ext>
            </a:extLst>
          </p:cNvPr>
          <p:cNvSpPr txBox="1"/>
          <p:nvPr/>
        </p:nvSpPr>
        <p:spPr>
          <a:xfrm>
            <a:off x="566269" y="179559"/>
            <a:ext cx="1896972" cy="442881"/>
          </a:xfrm>
          <a:prstGeom prst="rect">
            <a:avLst/>
          </a:prstGeom>
        </p:spPr>
        <p:txBody>
          <a:bodyPr vert="horz" wrap="square" lIns="0" tIns="34738" rIns="0" bIns="0" rtlCol="0">
            <a:spAutoFit/>
          </a:bodyPr>
          <a:lstStyle/>
          <a:p>
            <a:pPr marL="11206">
              <a:spcBef>
                <a:spcPts val="274"/>
              </a:spcBef>
            </a:pPr>
            <a:r>
              <a:rPr sz="800" spc="57" dirty="0">
                <a:latin typeface="Arial"/>
                <a:cs typeface="Arial"/>
              </a:rPr>
              <a:t>=</a:t>
            </a:r>
            <a:r>
              <a:rPr sz="800" spc="-15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Community </a:t>
            </a:r>
            <a:r>
              <a:rPr sz="800" spc="-9" dirty="0">
                <a:latin typeface="Arial"/>
                <a:cs typeface="Arial"/>
              </a:rPr>
              <a:t>Health Agencies</a:t>
            </a:r>
            <a:endParaRPr sz="800" dirty="0">
              <a:latin typeface="Arial"/>
              <a:cs typeface="Arial"/>
            </a:endParaRPr>
          </a:p>
          <a:p>
            <a:pPr marL="11206">
              <a:spcBef>
                <a:spcPts val="190"/>
              </a:spcBef>
            </a:pPr>
            <a:r>
              <a:rPr sz="800" spc="57" dirty="0">
                <a:latin typeface="Arial"/>
                <a:cs typeface="Arial"/>
              </a:rPr>
              <a:t>=</a:t>
            </a:r>
            <a:r>
              <a:rPr sz="800" spc="-110" dirty="0">
                <a:latin typeface="Arial"/>
                <a:cs typeface="Arial"/>
              </a:rPr>
              <a:t> </a:t>
            </a:r>
            <a:r>
              <a:rPr sz="800" spc="-22" dirty="0">
                <a:latin typeface="Arial"/>
                <a:cs typeface="Arial"/>
              </a:rPr>
              <a:t>Primary </a:t>
            </a:r>
            <a:r>
              <a:rPr sz="800" spc="-18" dirty="0">
                <a:latin typeface="Arial"/>
                <a:cs typeface="Arial"/>
              </a:rPr>
              <a:t>Care Providers</a:t>
            </a:r>
            <a:endParaRPr sz="800" dirty="0">
              <a:latin typeface="Arial"/>
              <a:cs typeface="Arial"/>
            </a:endParaRPr>
          </a:p>
          <a:p>
            <a:pPr marL="11206">
              <a:spcBef>
                <a:spcPts val="128"/>
              </a:spcBef>
            </a:pPr>
            <a:r>
              <a:rPr sz="800" spc="57" dirty="0">
                <a:latin typeface="Arial"/>
                <a:cs typeface="Arial"/>
              </a:rPr>
              <a:t>=</a:t>
            </a:r>
            <a:r>
              <a:rPr sz="800" spc="-53" dirty="0">
                <a:latin typeface="Arial"/>
                <a:cs typeface="Arial"/>
              </a:rPr>
              <a:t> </a:t>
            </a:r>
            <a:r>
              <a:rPr sz="800" spc="-13" dirty="0">
                <a:latin typeface="Arial"/>
                <a:cs typeface="Arial"/>
              </a:rPr>
              <a:t>Specialized</a:t>
            </a:r>
            <a:r>
              <a:rPr sz="800" spc="-49" dirty="0">
                <a:latin typeface="Arial"/>
                <a:cs typeface="Arial"/>
              </a:rPr>
              <a:t> </a:t>
            </a:r>
            <a:r>
              <a:rPr sz="800" spc="18" dirty="0">
                <a:latin typeface="Arial"/>
                <a:cs typeface="Arial"/>
              </a:rPr>
              <a:t>or</a:t>
            </a:r>
            <a:r>
              <a:rPr sz="800" spc="-71" dirty="0">
                <a:latin typeface="Arial"/>
                <a:cs typeface="Arial"/>
              </a:rPr>
              <a:t> </a:t>
            </a:r>
            <a:r>
              <a:rPr sz="800" spc="-22" dirty="0">
                <a:latin typeface="Arial"/>
                <a:cs typeface="Arial"/>
              </a:rPr>
              <a:t>Tertiary</a:t>
            </a:r>
            <a:r>
              <a:rPr sz="800" spc="-49" dirty="0">
                <a:latin typeface="Arial"/>
                <a:cs typeface="Arial"/>
              </a:rPr>
              <a:t> </a:t>
            </a:r>
            <a:r>
              <a:rPr sz="800" spc="-18" dirty="0">
                <a:latin typeface="Arial"/>
                <a:cs typeface="Arial"/>
              </a:rPr>
              <a:t>Care</a:t>
            </a:r>
            <a:r>
              <a:rPr sz="800" spc="-49" dirty="0">
                <a:latin typeface="Arial"/>
                <a:cs typeface="Arial"/>
              </a:rPr>
              <a:t> </a:t>
            </a:r>
            <a:r>
              <a:rPr sz="800" spc="-18" dirty="0">
                <a:latin typeface="Arial"/>
                <a:cs typeface="Arial"/>
              </a:rPr>
              <a:t>Providers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30" name="object 62">
            <a:extLst>
              <a:ext uri="{FF2B5EF4-FFF2-40B4-BE49-F238E27FC236}">
                <a16:creationId xmlns:a16="http://schemas.microsoft.com/office/drawing/2014/main" id="{CE59D3DA-156C-4D20-89CD-209DE654EE28}"/>
              </a:ext>
            </a:extLst>
          </p:cNvPr>
          <p:cNvSpPr txBox="1"/>
          <p:nvPr/>
        </p:nvSpPr>
        <p:spPr>
          <a:xfrm>
            <a:off x="6415388" y="1295400"/>
            <a:ext cx="5269677" cy="3691433"/>
          </a:xfrm>
          <a:prstGeom prst="rect">
            <a:avLst/>
          </a:prstGeom>
          <a:solidFill>
            <a:srgbClr val="FFF1D9"/>
          </a:solidFill>
          <a:ln w="25400">
            <a:solidFill>
              <a:srgbClr val="FDB913"/>
            </a:solidFill>
          </a:ln>
        </p:spPr>
        <p:txBody>
          <a:bodyPr vert="horz" wrap="square" lIns="0" tIns="61632" rIns="0" bIns="0" rtlCol="0">
            <a:spAutoFit/>
          </a:bodyPr>
          <a:lstStyle/>
          <a:p>
            <a:pPr algn="ctr">
              <a:spcBef>
                <a:spcPts val="485"/>
              </a:spcBef>
            </a:pPr>
            <a:r>
              <a:rPr sz="1200" b="1" spc="-18" dirty="0">
                <a:latin typeface="Lucida Sans"/>
                <a:cs typeface="Lucida Sans"/>
              </a:rPr>
              <a:t>Primary </a:t>
            </a:r>
            <a:r>
              <a:rPr sz="1200" b="1" spc="-9" dirty="0">
                <a:latin typeface="Lucida Sans"/>
                <a:cs typeface="Lucida Sans"/>
              </a:rPr>
              <a:t>Care</a:t>
            </a:r>
            <a:r>
              <a:rPr sz="1200" b="1" spc="-93" dirty="0">
                <a:latin typeface="Lucida Sans"/>
                <a:cs typeface="Lucida Sans"/>
              </a:rPr>
              <a:t> </a:t>
            </a:r>
            <a:r>
              <a:rPr sz="1200" b="1" spc="-31" dirty="0">
                <a:latin typeface="Lucida Sans"/>
                <a:cs typeface="Lucida Sans"/>
              </a:rPr>
              <a:t>Assessment/Interventions</a:t>
            </a:r>
            <a:endParaRPr sz="1200" dirty="0">
              <a:latin typeface="Lucida Sans"/>
              <a:cs typeface="Lucida Sans"/>
            </a:endParaRPr>
          </a:p>
          <a:p>
            <a:pPr marL="263352" marR="91892" indent="-201717">
              <a:spcBef>
                <a:spcPts val="361"/>
              </a:spcBef>
              <a:buAutoNum type="arabicPeriod"/>
              <a:tabLst>
                <a:tab pos="263352" algn="l"/>
              </a:tabLst>
            </a:pPr>
            <a:r>
              <a:rPr sz="1000" spc="31" dirty="0">
                <a:latin typeface="Arial"/>
                <a:cs typeface="Arial"/>
              </a:rPr>
              <a:t>Obtain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relevant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medical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history,</a:t>
            </a:r>
            <a:r>
              <a:rPr sz="1000" spc="-49" dirty="0">
                <a:latin typeface="Arial"/>
                <a:cs typeface="Arial"/>
              </a:rPr>
              <a:t> </a:t>
            </a:r>
            <a:r>
              <a:rPr sz="1000" spc="13" dirty="0">
                <a:latin typeface="Arial"/>
                <a:cs typeface="Arial"/>
              </a:rPr>
              <a:t>history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31" dirty="0">
                <a:latin typeface="Arial"/>
                <a:cs typeface="Arial"/>
              </a:rPr>
              <a:t>of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falls,</a:t>
            </a:r>
            <a:r>
              <a:rPr sz="1000" spc="-49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physical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examination,  </a:t>
            </a:r>
            <a:r>
              <a:rPr sz="1000" spc="31" dirty="0">
                <a:latin typeface="Arial"/>
                <a:cs typeface="Arial"/>
              </a:rPr>
              <a:t>including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cognitive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and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18" dirty="0">
                <a:latin typeface="Arial"/>
                <a:cs typeface="Arial"/>
              </a:rPr>
              <a:t>functional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-9" dirty="0">
                <a:latin typeface="Arial"/>
                <a:cs typeface="Arial"/>
              </a:rPr>
              <a:t>assessment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40" dirty="0">
                <a:latin typeface="Arial"/>
                <a:cs typeface="Arial"/>
              </a:rPr>
              <a:t>to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identify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31" dirty="0">
                <a:latin typeface="Arial"/>
                <a:cs typeface="Arial"/>
              </a:rPr>
              <a:t>root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-9" dirty="0">
                <a:latin typeface="Arial"/>
                <a:cs typeface="Arial"/>
              </a:rPr>
              <a:t>cause.</a:t>
            </a:r>
            <a:endParaRPr sz="1000" dirty="0">
              <a:latin typeface="Arial"/>
              <a:cs typeface="Arial"/>
            </a:endParaRPr>
          </a:p>
          <a:p>
            <a:pPr marL="263352" marR="86290" indent="-201717">
              <a:spcBef>
                <a:spcPts val="397"/>
              </a:spcBef>
              <a:buAutoNum type="arabicPeriod"/>
              <a:tabLst>
                <a:tab pos="263352" algn="l"/>
              </a:tabLst>
            </a:pPr>
            <a:r>
              <a:rPr sz="1000" spc="22" dirty="0">
                <a:latin typeface="Arial"/>
                <a:cs typeface="Arial"/>
              </a:rPr>
              <a:t>Determine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u="sng" spc="18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multifactorial</a:t>
            </a:r>
            <a:r>
              <a:rPr sz="1000" u="sng" spc="-2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fall</a:t>
            </a:r>
            <a:r>
              <a:rPr sz="1000" u="sng" spc="-2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risk</a:t>
            </a:r>
            <a:r>
              <a:rPr sz="1000" u="sng" spc="-2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26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by</a:t>
            </a:r>
            <a:r>
              <a:rPr sz="1000" u="sng" spc="-2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-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assessing</a:t>
            </a:r>
            <a:r>
              <a:rPr sz="1000" spc="-9" dirty="0">
                <a:latin typeface="Arial"/>
                <a:cs typeface="Arial"/>
              </a:rPr>
              <a:t>: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(see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26" dirty="0">
                <a:solidFill>
                  <a:srgbClr val="D2232A"/>
                </a:solidFill>
                <a:latin typeface="Arial"/>
                <a:cs typeface="Arial"/>
              </a:rPr>
              <a:t>Guide</a:t>
            </a:r>
            <a:r>
              <a:rPr sz="1000" spc="-22" dirty="0">
                <a:solidFill>
                  <a:srgbClr val="D2232A"/>
                </a:solidFill>
                <a:latin typeface="Arial"/>
                <a:cs typeface="Arial"/>
              </a:rPr>
              <a:t> </a:t>
            </a:r>
            <a:r>
              <a:rPr sz="1000" spc="31" dirty="0">
                <a:latin typeface="Arial"/>
                <a:cs typeface="Arial"/>
              </a:rPr>
              <a:t>on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reverse) </a:t>
            </a:r>
            <a:r>
              <a:rPr sz="1000" spc="-4" dirty="0">
                <a:solidFill>
                  <a:srgbClr val="D2232A"/>
                </a:solidFill>
                <a:latin typeface="Arial"/>
                <a:cs typeface="Arial"/>
              </a:rPr>
              <a:t> </a:t>
            </a:r>
            <a:r>
              <a:rPr sz="1000" spc="26" dirty="0">
                <a:solidFill>
                  <a:srgbClr val="D2232A"/>
                </a:solidFill>
                <a:latin typeface="Arial"/>
                <a:cs typeface="Arial"/>
              </a:rPr>
              <a:t>including: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Arial"/>
              <a:cs typeface="Arial"/>
            </a:endParaRPr>
          </a:p>
          <a:p>
            <a:pPr>
              <a:spcBef>
                <a:spcPts val="18"/>
              </a:spcBef>
              <a:buFont typeface="Arial"/>
              <a:buAutoNum type="arabicPeriod"/>
            </a:pPr>
            <a:endParaRPr sz="1050" dirty="0">
              <a:latin typeface="Arial"/>
              <a:cs typeface="Arial"/>
            </a:endParaRPr>
          </a:p>
          <a:p>
            <a:pPr marL="465069" lvl="1" indent="-201717">
              <a:buAutoNum type="alphaLcPeriod" startAt="4"/>
              <a:tabLst>
                <a:tab pos="465069" algn="l"/>
              </a:tabLst>
            </a:pPr>
            <a:r>
              <a:rPr sz="1000" spc="-9" dirty="0">
                <a:latin typeface="Arial"/>
                <a:cs typeface="Arial"/>
              </a:rPr>
              <a:t>Visual</a:t>
            </a:r>
            <a:r>
              <a:rPr sz="1000" spc="-31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acuity</a:t>
            </a:r>
            <a:endParaRPr sz="1000" dirty="0">
              <a:latin typeface="Arial"/>
              <a:cs typeface="Arial"/>
            </a:endParaRPr>
          </a:p>
          <a:p>
            <a:pPr marL="465069" lvl="1" indent="-201717">
              <a:spcBef>
                <a:spcPts val="397"/>
              </a:spcBef>
              <a:buAutoNum type="alphaLcPeriod" startAt="4"/>
              <a:tabLst>
                <a:tab pos="465069" algn="l"/>
              </a:tabLst>
            </a:pPr>
            <a:r>
              <a:rPr sz="1000" spc="31" dirty="0">
                <a:latin typeface="Arial"/>
                <a:cs typeface="Arial"/>
              </a:rPr>
              <a:t>Other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neurological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18" dirty="0">
                <a:latin typeface="Arial"/>
                <a:cs typeface="Arial"/>
              </a:rPr>
              <a:t>impairments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and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13" dirty="0">
                <a:latin typeface="Arial"/>
                <a:cs typeface="Arial"/>
              </a:rPr>
              <a:t>refer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appropriately</a:t>
            </a:r>
            <a:endParaRPr sz="1000" dirty="0">
              <a:latin typeface="Arial"/>
              <a:cs typeface="Arial"/>
            </a:endParaRPr>
          </a:p>
          <a:p>
            <a:pPr marL="465069" marR="136719" lvl="1" indent="-201717">
              <a:spcBef>
                <a:spcPts val="397"/>
              </a:spcBef>
              <a:buAutoNum type="alphaLcPeriod" startAt="4"/>
              <a:tabLst>
                <a:tab pos="464509" algn="l"/>
                <a:tab pos="465069" algn="l"/>
              </a:tabLst>
            </a:pPr>
            <a:r>
              <a:rPr sz="1000" spc="13" dirty="0">
                <a:latin typeface="Arial"/>
                <a:cs typeface="Arial"/>
              </a:rPr>
              <a:t>Bone health; </a:t>
            </a:r>
            <a:r>
              <a:rPr sz="1000" spc="-35" dirty="0">
                <a:latin typeface="Arial"/>
                <a:cs typeface="Arial"/>
              </a:rPr>
              <a:t>assess </a:t>
            </a:r>
            <a:r>
              <a:rPr sz="1000" spc="13" dirty="0">
                <a:latin typeface="Arial"/>
                <a:cs typeface="Arial"/>
              </a:rPr>
              <a:t>calcium </a:t>
            </a:r>
            <a:r>
              <a:rPr sz="1000" spc="4" dirty="0">
                <a:latin typeface="Arial"/>
                <a:cs typeface="Arial"/>
              </a:rPr>
              <a:t>intake, </a:t>
            </a:r>
            <a:r>
              <a:rPr sz="1000" spc="9" dirty="0">
                <a:latin typeface="Arial"/>
                <a:cs typeface="Arial"/>
              </a:rPr>
              <a:t>fracture </a:t>
            </a:r>
            <a:r>
              <a:rPr sz="1000" dirty="0">
                <a:latin typeface="Arial"/>
                <a:cs typeface="Arial"/>
              </a:rPr>
              <a:t>risk </a:t>
            </a:r>
            <a:r>
              <a:rPr sz="1000" spc="22" dirty="0">
                <a:latin typeface="Arial"/>
                <a:cs typeface="Arial"/>
              </a:rPr>
              <a:t>and nutritional  </a:t>
            </a:r>
            <a:r>
              <a:rPr sz="1000" dirty="0">
                <a:latin typeface="Arial"/>
                <a:cs typeface="Arial"/>
              </a:rPr>
              <a:t>review.</a:t>
            </a:r>
            <a:r>
              <a:rPr sz="1000" spc="-49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Supplement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13" dirty="0">
                <a:latin typeface="Arial"/>
                <a:cs typeface="Arial"/>
              </a:rPr>
              <a:t>vitamin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-18" dirty="0">
                <a:latin typeface="Arial"/>
                <a:cs typeface="Arial"/>
              </a:rPr>
              <a:t>D.</a:t>
            </a:r>
            <a:r>
              <a:rPr sz="1000" spc="-49" dirty="0">
                <a:latin typeface="Arial"/>
                <a:cs typeface="Arial"/>
              </a:rPr>
              <a:t> </a:t>
            </a:r>
            <a:r>
              <a:rPr sz="1000" spc="13" dirty="0">
                <a:latin typeface="Arial"/>
                <a:cs typeface="Arial"/>
              </a:rPr>
              <a:t>Consider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13" dirty="0">
                <a:latin typeface="Arial"/>
                <a:cs typeface="Arial"/>
              </a:rPr>
              <a:t>calcium</a:t>
            </a:r>
            <a:r>
              <a:rPr sz="1000" spc="-18" dirty="0">
                <a:latin typeface="Arial"/>
                <a:cs typeface="Arial"/>
              </a:rPr>
              <a:t> </a:t>
            </a:r>
            <a:r>
              <a:rPr sz="1000" spc="31" dirty="0">
                <a:latin typeface="Arial"/>
                <a:cs typeface="Arial"/>
              </a:rPr>
              <a:t>&amp;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13" dirty="0">
                <a:latin typeface="Arial"/>
                <a:cs typeface="Arial"/>
              </a:rPr>
              <a:t>BMD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13" dirty="0">
                <a:latin typeface="Arial"/>
                <a:cs typeface="Arial"/>
              </a:rPr>
              <a:t>testing.  </a:t>
            </a:r>
            <a:r>
              <a:rPr sz="1000" spc="-22" dirty="0">
                <a:latin typeface="Arial"/>
                <a:cs typeface="Arial"/>
              </a:rPr>
              <a:t>Treat </a:t>
            </a:r>
            <a:r>
              <a:rPr sz="1000" spc="-35" dirty="0">
                <a:latin typeface="Arial"/>
                <a:cs typeface="Arial"/>
              </a:rPr>
              <a:t>as </a:t>
            </a:r>
            <a:r>
              <a:rPr sz="1000" spc="35" dirty="0">
                <a:latin typeface="Arial"/>
                <a:cs typeface="Arial"/>
              </a:rPr>
              <a:t>per</a:t>
            </a:r>
            <a:r>
              <a:rPr sz="1000" spc="35" dirty="0">
                <a:solidFill>
                  <a:srgbClr val="205E9E"/>
                </a:solidFill>
                <a:latin typeface="Arial"/>
                <a:cs typeface="Arial"/>
              </a:rPr>
              <a:t> </a:t>
            </a:r>
            <a:r>
              <a:rPr sz="1000" u="sng" spc="9" dirty="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Arial"/>
                <a:cs typeface="Arial"/>
                <a:hlinkClick r:id="rId16"/>
              </a:rPr>
              <a:t>www.osteoporosis.ca</a:t>
            </a:r>
            <a:r>
              <a:rPr sz="1000" spc="-93" dirty="0">
                <a:solidFill>
                  <a:srgbClr val="205E9E"/>
                </a:solidFill>
                <a:latin typeface="Arial"/>
                <a:cs typeface="Arial"/>
                <a:hlinkClick r:id="rId16"/>
              </a:rPr>
              <a:t> </a:t>
            </a:r>
            <a:r>
              <a:rPr sz="1000" spc="18" dirty="0">
                <a:latin typeface="Arial"/>
                <a:cs typeface="Arial"/>
              </a:rPr>
              <a:t>guidelines.</a:t>
            </a:r>
            <a:endParaRPr sz="1000" dirty="0">
              <a:latin typeface="Arial"/>
              <a:cs typeface="Arial"/>
            </a:endParaRPr>
          </a:p>
          <a:p>
            <a:pPr marL="465069" lvl="1" indent="-201717">
              <a:spcBef>
                <a:spcPts val="397"/>
              </a:spcBef>
              <a:buAutoNum type="alphaLcPeriod" startAt="4"/>
              <a:tabLst>
                <a:tab pos="465069" algn="l"/>
              </a:tabLst>
            </a:pPr>
            <a:r>
              <a:rPr sz="1000" spc="-9" dirty="0">
                <a:latin typeface="Arial"/>
                <a:cs typeface="Arial"/>
              </a:rPr>
              <a:t>Feet </a:t>
            </a:r>
            <a:r>
              <a:rPr sz="1000" spc="22" dirty="0">
                <a:latin typeface="Arial"/>
                <a:cs typeface="Arial"/>
              </a:rPr>
              <a:t>and</a:t>
            </a:r>
            <a:r>
              <a:rPr sz="1000" spc="-115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footwear</a:t>
            </a:r>
            <a:endParaRPr sz="1000" dirty="0">
              <a:latin typeface="Arial"/>
              <a:cs typeface="Arial"/>
            </a:endParaRPr>
          </a:p>
          <a:p>
            <a:pPr marL="465069" marR="199475" lvl="1" indent="-201717">
              <a:spcBef>
                <a:spcPts val="397"/>
              </a:spcBef>
              <a:buAutoNum type="alphaLcPeriod" startAt="4"/>
              <a:tabLst>
                <a:tab pos="465069" algn="l"/>
              </a:tabLst>
            </a:pPr>
            <a:r>
              <a:rPr sz="1000" spc="9" dirty="0">
                <a:latin typeface="Arial"/>
                <a:cs typeface="Arial"/>
              </a:rPr>
              <a:t>Environmental </a:t>
            </a:r>
            <a:r>
              <a:rPr sz="1000" spc="-4" dirty="0">
                <a:latin typeface="Arial"/>
                <a:cs typeface="Arial"/>
              </a:rPr>
              <a:t>hazards: </a:t>
            </a:r>
            <a:r>
              <a:rPr sz="1000" spc="-26" dirty="0">
                <a:latin typeface="Arial"/>
                <a:cs typeface="Arial"/>
              </a:rPr>
              <a:t>You </a:t>
            </a:r>
            <a:r>
              <a:rPr sz="1000" spc="-9" dirty="0">
                <a:latin typeface="Arial"/>
                <a:cs typeface="Arial"/>
              </a:rPr>
              <a:t>Can Prevent </a:t>
            </a:r>
            <a:r>
              <a:rPr sz="1000" spc="-22" dirty="0">
                <a:latin typeface="Arial"/>
                <a:cs typeface="Arial"/>
              </a:rPr>
              <a:t>Falls </a:t>
            </a:r>
            <a:r>
              <a:rPr sz="1000" spc="-4" dirty="0">
                <a:latin typeface="Arial"/>
                <a:cs typeface="Arial"/>
              </a:rPr>
              <a:t>(Public </a:t>
            </a:r>
            <a:r>
              <a:rPr sz="1000" spc="4" dirty="0">
                <a:latin typeface="Arial"/>
                <a:cs typeface="Arial"/>
              </a:rPr>
              <a:t>Health)</a:t>
            </a:r>
            <a:r>
              <a:rPr sz="1000" spc="-101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at </a:t>
            </a:r>
            <a:r>
              <a:rPr sz="1000" u="sng" dirty="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4" dirty="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Arial"/>
                <a:cs typeface="Arial"/>
                <a:hlinkClick r:id="rId4"/>
              </a:rPr>
              <a:t>www.stopfalls.ca</a:t>
            </a:r>
            <a:endParaRPr sz="1000" dirty="0">
              <a:latin typeface="Arial"/>
              <a:cs typeface="Arial"/>
            </a:endParaRPr>
          </a:p>
          <a:p>
            <a:pPr marL="263352">
              <a:spcBef>
                <a:spcPts val="397"/>
              </a:spcBef>
              <a:tabLst>
                <a:tab pos="464509" algn="l"/>
              </a:tabLst>
            </a:pPr>
            <a:r>
              <a:rPr sz="1000" spc="4" dirty="0">
                <a:latin typeface="Arial"/>
                <a:cs typeface="Arial"/>
              </a:rPr>
              <a:t>i.	</a:t>
            </a:r>
            <a:r>
              <a:rPr sz="1000" spc="9" dirty="0">
                <a:latin typeface="Arial"/>
                <a:cs typeface="Arial"/>
              </a:rPr>
              <a:t>Depression </a:t>
            </a:r>
            <a:r>
              <a:rPr sz="1000" spc="31" dirty="0">
                <a:latin typeface="Arial"/>
                <a:cs typeface="Arial"/>
              </a:rPr>
              <a:t>&amp; </a:t>
            </a:r>
            <a:r>
              <a:rPr sz="1000" spc="4" dirty="0">
                <a:latin typeface="Arial"/>
                <a:cs typeface="Arial"/>
              </a:rPr>
              <a:t>Behavioural </a:t>
            </a:r>
            <a:r>
              <a:rPr sz="1000" spc="-35" dirty="0">
                <a:latin typeface="Arial"/>
                <a:cs typeface="Arial"/>
              </a:rPr>
              <a:t>Risk </a:t>
            </a:r>
            <a:r>
              <a:rPr sz="1000" spc="-9" dirty="0">
                <a:latin typeface="Arial"/>
                <a:cs typeface="Arial"/>
              </a:rPr>
              <a:t>Factors </a:t>
            </a:r>
            <a:r>
              <a:rPr sz="1000" spc="4" dirty="0">
                <a:latin typeface="Arial"/>
                <a:cs typeface="Arial"/>
              </a:rPr>
              <a:t>i.e.:</a:t>
            </a:r>
            <a:r>
              <a:rPr sz="1000" spc="-154" dirty="0">
                <a:latin typeface="Arial"/>
                <a:cs typeface="Arial"/>
              </a:rPr>
              <a:t> </a:t>
            </a:r>
            <a:r>
              <a:rPr sz="1000" spc="-22" dirty="0">
                <a:latin typeface="Arial"/>
                <a:cs typeface="Arial"/>
              </a:rPr>
              <a:t>ETOH.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31" name="object 63">
            <a:extLst>
              <a:ext uri="{FF2B5EF4-FFF2-40B4-BE49-F238E27FC236}">
                <a16:creationId xmlns:a16="http://schemas.microsoft.com/office/drawing/2014/main" id="{FE20DACC-9C97-4361-9A12-E626D7CD6910}"/>
              </a:ext>
            </a:extLst>
          </p:cNvPr>
          <p:cNvSpPr txBox="1"/>
          <p:nvPr/>
        </p:nvSpPr>
        <p:spPr>
          <a:xfrm>
            <a:off x="6626021" y="2164690"/>
            <a:ext cx="4676935" cy="1128514"/>
          </a:xfrm>
          <a:prstGeom prst="rect">
            <a:avLst/>
          </a:prstGeom>
          <a:solidFill>
            <a:srgbClr val="FFFFFF"/>
          </a:solidFill>
          <a:ln w="12700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40379" indent="-202277">
              <a:lnSpc>
                <a:spcPts val="1015"/>
              </a:lnSpc>
              <a:buClr>
                <a:srgbClr val="000000"/>
              </a:buClr>
              <a:buFont typeface="Arial"/>
              <a:buAutoNum type="alphaLcPeriod"/>
              <a:tabLst>
                <a:tab pos="240379" algn="l"/>
                <a:tab pos="240939" algn="l"/>
              </a:tabLst>
            </a:pPr>
            <a:endParaRPr lang="en-US" sz="200" b="1" spc="-35" dirty="0">
              <a:solidFill>
                <a:srgbClr val="D2232A"/>
              </a:solidFill>
              <a:latin typeface="Arial"/>
              <a:cs typeface="Arial"/>
            </a:endParaRPr>
          </a:p>
          <a:p>
            <a:pPr marL="240379" indent="-202277">
              <a:lnSpc>
                <a:spcPts val="1015"/>
              </a:lnSpc>
              <a:buClr>
                <a:srgbClr val="000000"/>
              </a:buClr>
              <a:buFont typeface="Arial"/>
              <a:buAutoNum type="alphaLcPeriod"/>
              <a:tabLst>
                <a:tab pos="240379" algn="l"/>
                <a:tab pos="240939" algn="l"/>
              </a:tabLst>
            </a:pPr>
            <a:r>
              <a:rPr sz="1000" b="1" spc="-35" dirty="0">
                <a:solidFill>
                  <a:srgbClr val="D2232A"/>
                </a:solidFill>
                <a:latin typeface="Arial"/>
                <a:cs typeface="Arial"/>
              </a:rPr>
              <a:t>P</a:t>
            </a:r>
            <a:r>
              <a:rPr sz="1000" b="1" spc="-35" dirty="0">
                <a:latin typeface="Arial"/>
                <a:cs typeface="Arial"/>
              </a:rPr>
              <a:t>ostural </a:t>
            </a:r>
            <a:r>
              <a:rPr sz="1000" b="1" spc="-18" dirty="0">
                <a:latin typeface="Arial"/>
                <a:cs typeface="Arial"/>
              </a:rPr>
              <a:t>hypotension </a:t>
            </a:r>
            <a:r>
              <a:rPr sz="1000" b="1" spc="-13" dirty="0">
                <a:latin typeface="Arial"/>
                <a:cs typeface="Arial"/>
              </a:rPr>
              <a:t>- </a:t>
            </a:r>
            <a:r>
              <a:rPr sz="1000" spc="13" dirty="0">
                <a:latin typeface="Arial"/>
                <a:cs typeface="Arial"/>
              </a:rPr>
              <a:t>suggest </a:t>
            </a:r>
            <a:r>
              <a:rPr sz="1000" spc="22" dirty="0">
                <a:latin typeface="Arial"/>
                <a:cs typeface="Arial"/>
              </a:rPr>
              <a:t>lying and </a:t>
            </a:r>
            <a:r>
              <a:rPr sz="1000" spc="18" dirty="0">
                <a:latin typeface="Arial"/>
                <a:cs typeface="Arial"/>
              </a:rPr>
              <a:t>standing</a:t>
            </a:r>
            <a:r>
              <a:rPr sz="1000" spc="-176" dirty="0">
                <a:latin typeface="Arial"/>
                <a:cs typeface="Arial"/>
              </a:rPr>
              <a:t> </a:t>
            </a:r>
            <a:r>
              <a:rPr sz="1000" spc="-53" dirty="0">
                <a:latin typeface="Arial"/>
                <a:cs typeface="Arial"/>
              </a:rPr>
              <a:t>BP</a:t>
            </a:r>
            <a:endParaRPr sz="1000" dirty="0">
              <a:latin typeface="Arial"/>
              <a:cs typeface="Arial"/>
            </a:endParaRPr>
          </a:p>
          <a:p>
            <a:pPr marL="240379"/>
            <a:r>
              <a:rPr sz="1000" spc="9" dirty="0">
                <a:latin typeface="Arial"/>
                <a:cs typeface="Arial"/>
              </a:rPr>
              <a:t>(</a:t>
            </a:r>
            <a:r>
              <a:rPr sz="1000" u="sng" spc="9" dirty="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Arial"/>
                <a:cs typeface="Arial"/>
                <a:hlinkClick r:id="rId14"/>
              </a:rPr>
              <a:t>www.posturalhypotension.ca</a:t>
            </a:r>
            <a:r>
              <a:rPr sz="1000" spc="9" dirty="0">
                <a:latin typeface="Arial"/>
                <a:cs typeface="Arial"/>
              </a:rPr>
              <a:t>)</a:t>
            </a:r>
            <a:endParaRPr sz="1000" dirty="0">
              <a:latin typeface="Arial"/>
              <a:cs typeface="Arial"/>
            </a:endParaRPr>
          </a:p>
          <a:p>
            <a:pPr marL="240379" marR="271757" indent="-201717">
              <a:spcBef>
                <a:spcPts val="397"/>
              </a:spcBef>
              <a:buClr>
                <a:srgbClr val="000000"/>
              </a:buClr>
              <a:buFont typeface="Arial"/>
              <a:buAutoNum type="alphaLcPeriod" startAt="2"/>
              <a:tabLst>
                <a:tab pos="240939" algn="l"/>
              </a:tabLst>
            </a:pPr>
            <a:r>
              <a:rPr sz="1000" b="1" spc="-13" dirty="0">
                <a:solidFill>
                  <a:srgbClr val="D2232A"/>
                </a:solidFill>
                <a:latin typeface="Arial"/>
                <a:cs typeface="Arial"/>
              </a:rPr>
              <a:t>P</a:t>
            </a:r>
            <a:r>
              <a:rPr sz="1000" b="1" spc="-13" dirty="0">
                <a:latin typeface="Arial"/>
                <a:cs typeface="Arial"/>
              </a:rPr>
              <a:t>ills/medication:</a:t>
            </a:r>
            <a:r>
              <a:rPr sz="1000" b="1" spc="-26" dirty="0">
                <a:latin typeface="Arial"/>
                <a:cs typeface="Arial"/>
              </a:rPr>
              <a:t> </a:t>
            </a:r>
            <a:r>
              <a:rPr sz="1000" spc="18" dirty="0">
                <a:latin typeface="Arial"/>
                <a:cs typeface="Arial"/>
              </a:rPr>
              <a:t>minimize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18" dirty="0">
                <a:latin typeface="Arial"/>
                <a:cs typeface="Arial"/>
              </a:rPr>
              <a:t>meds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31" dirty="0">
                <a:latin typeface="Arial"/>
                <a:cs typeface="Arial"/>
              </a:rPr>
              <a:t>contributing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40" dirty="0">
                <a:latin typeface="Arial"/>
                <a:cs typeface="Arial"/>
              </a:rPr>
              <a:t>to</a:t>
            </a:r>
            <a:r>
              <a:rPr sz="1000" spc="-31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falls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and  </a:t>
            </a:r>
            <a:r>
              <a:rPr sz="1000" spc="18" dirty="0">
                <a:latin typeface="Arial"/>
                <a:cs typeface="Arial"/>
              </a:rPr>
              <a:t>consider</a:t>
            </a:r>
            <a:r>
              <a:rPr sz="1000" spc="-31" dirty="0">
                <a:latin typeface="Arial"/>
                <a:cs typeface="Arial"/>
              </a:rPr>
              <a:t> </a:t>
            </a:r>
            <a:r>
              <a:rPr sz="1000" spc="13" dirty="0">
                <a:latin typeface="Arial"/>
                <a:cs typeface="Arial"/>
              </a:rPr>
              <a:t>pharmacy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13" dirty="0">
                <a:latin typeface="Arial"/>
                <a:cs typeface="Arial"/>
              </a:rPr>
              <a:t>consult;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optimize</a:t>
            </a:r>
            <a:r>
              <a:rPr sz="1000" spc="-31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pain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management</a:t>
            </a:r>
            <a:endParaRPr sz="1000" dirty="0">
              <a:latin typeface="Arial"/>
              <a:cs typeface="Arial"/>
            </a:endParaRPr>
          </a:p>
          <a:p>
            <a:pPr marL="240379" marR="77325" indent="-201717">
              <a:spcBef>
                <a:spcPts val="397"/>
              </a:spcBef>
              <a:buClr>
                <a:srgbClr val="000000"/>
              </a:buClr>
              <a:buFont typeface="Arial"/>
              <a:buAutoNum type="alphaLcPeriod" startAt="2"/>
              <a:tabLst>
                <a:tab pos="240379" algn="l"/>
                <a:tab pos="240939" algn="l"/>
              </a:tabLst>
            </a:pPr>
            <a:r>
              <a:rPr sz="1000" b="1" spc="-35" dirty="0">
                <a:solidFill>
                  <a:srgbClr val="D2232A"/>
                </a:solidFill>
                <a:latin typeface="Arial"/>
                <a:cs typeface="Arial"/>
              </a:rPr>
              <a:t>P</a:t>
            </a:r>
            <a:r>
              <a:rPr sz="1000" b="1" spc="-35" dirty="0">
                <a:latin typeface="Arial"/>
                <a:cs typeface="Arial"/>
              </a:rPr>
              <a:t>ain,</a:t>
            </a:r>
            <a:r>
              <a:rPr sz="1000" b="1" spc="-26" dirty="0">
                <a:latin typeface="Arial"/>
                <a:cs typeface="Arial"/>
              </a:rPr>
              <a:t> </a:t>
            </a:r>
            <a:r>
              <a:rPr sz="1000" spc="18" dirty="0">
                <a:latin typeface="Arial"/>
                <a:cs typeface="Arial"/>
              </a:rPr>
              <a:t>gait,</a:t>
            </a:r>
            <a:r>
              <a:rPr sz="1000" spc="-53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balance,</a:t>
            </a:r>
            <a:r>
              <a:rPr sz="1000" spc="-53" dirty="0">
                <a:latin typeface="Arial"/>
                <a:cs typeface="Arial"/>
              </a:rPr>
              <a:t> </a:t>
            </a:r>
            <a:r>
              <a:rPr sz="1000" spc="31" dirty="0">
                <a:latin typeface="Arial"/>
                <a:cs typeface="Arial"/>
              </a:rPr>
              <a:t>mobility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22" dirty="0">
                <a:latin typeface="Arial"/>
                <a:cs typeface="Arial"/>
              </a:rPr>
              <a:t>and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muscle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18" dirty="0">
                <a:latin typeface="Arial"/>
                <a:cs typeface="Arial"/>
              </a:rPr>
              <a:t>strength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(i.e.:</a:t>
            </a:r>
            <a:r>
              <a:rPr sz="1000" spc="-49" dirty="0">
                <a:latin typeface="Arial"/>
                <a:cs typeface="Arial"/>
              </a:rPr>
              <a:t> </a:t>
            </a:r>
            <a:r>
              <a:rPr sz="1000" spc="-18" dirty="0">
                <a:latin typeface="Arial"/>
                <a:cs typeface="Arial"/>
              </a:rPr>
              <a:t>TUG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35" dirty="0">
                <a:latin typeface="Arial"/>
                <a:cs typeface="Arial"/>
              </a:rPr>
              <a:t>or  </a:t>
            </a:r>
            <a:r>
              <a:rPr sz="1000" spc="26" dirty="0">
                <a:latin typeface="Arial"/>
                <a:cs typeface="Arial"/>
              </a:rPr>
              <a:t>other </a:t>
            </a:r>
            <a:r>
              <a:rPr sz="1000" spc="-9" dirty="0">
                <a:latin typeface="Arial"/>
                <a:cs typeface="Arial"/>
              </a:rPr>
              <a:t>tests). Evaluate </a:t>
            </a:r>
            <a:r>
              <a:rPr sz="1000" spc="18" dirty="0">
                <a:latin typeface="Arial"/>
                <a:cs typeface="Arial"/>
              </a:rPr>
              <a:t>pain-related </a:t>
            </a:r>
            <a:r>
              <a:rPr sz="1000" spc="31" dirty="0">
                <a:latin typeface="Arial"/>
                <a:cs typeface="Arial"/>
              </a:rPr>
              <a:t>mobility: </a:t>
            </a:r>
            <a:r>
              <a:rPr sz="1000" spc="35" dirty="0">
                <a:latin typeface="Arial"/>
                <a:cs typeface="Arial"/>
              </a:rPr>
              <a:t>and/or </a:t>
            </a:r>
            <a:r>
              <a:rPr sz="1000" spc="26" dirty="0">
                <a:latin typeface="Arial"/>
                <a:cs typeface="Arial"/>
              </a:rPr>
              <a:t>need for  </a:t>
            </a:r>
            <a:r>
              <a:rPr sz="1000" spc="31" dirty="0">
                <a:latin typeface="Arial"/>
                <a:cs typeface="Arial"/>
              </a:rPr>
              <a:t>mobility</a:t>
            </a:r>
            <a:r>
              <a:rPr sz="1000" spc="-31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aids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8" name="Arrow: Down 67">
            <a:extLst>
              <a:ext uri="{FF2B5EF4-FFF2-40B4-BE49-F238E27FC236}">
                <a16:creationId xmlns:a16="http://schemas.microsoft.com/office/drawing/2014/main" id="{94BD2112-E145-4F34-A381-3F15B734D7BA}"/>
              </a:ext>
            </a:extLst>
          </p:cNvPr>
          <p:cNvSpPr/>
          <p:nvPr/>
        </p:nvSpPr>
        <p:spPr>
          <a:xfrm>
            <a:off x="2107415" y="2047989"/>
            <a:ext cx="576641" cy="514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1990760-EEAD-4EFB-AF35-AFA7418A1048}"/>
              </a:ext>
            </a:extLst>
          </p:cNvPr>
          <p:cNvSpPr/>
          <p:nvPr/>
        </p:nvSpPr>
        <p:spPr>
          <a:xfrm>
            <a:off x="6750075" y="5113782"/>
            <a:ext cx="4506083" cy="1300720"/>
          </a:xfrm>
          <a:prstGeom prst="ellipse">
            <a:avLst/>
          </a:prstGeom>
          <a:solidFill>
            <a:srgbClr val="113052">
              <a:alpha val="20000"/>
            </a:srgbClr>
          </a:solidFill>
          <a:ln w="28575">
            <a:solidFill>
              <a:srgbClr val="1130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Arrow: Down 78">
            <a:extLst>
              <a:ext uri="{FF2B5EF4-FFF2-40B4-BE49-F238E27FC236}">
                <a16:creationId xmlns:a16="http://schemas.microsoft.com/office/drawing/2014/main" id="{E6CF4C3B-8EBF-4BE3-B8E7-7FF4F1C73E37}"/>
              </a:ext>
            </a:extLst>
          </p:cNvPr>
          <p:cNvSpPr/>
          <p:nvPr/>
        </p:nvSpPr>
        <p:spPr>
          <a:xfrm rot="16200000">
            <a:off x="4659695" y="3982295"/>
            <a:ext cx="592579" cy="662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0" name="Arrow: Down 79">
            <a:extLst>
              <a:ext uri="{FF2B5EF4-FFF2-40B4-BE49-F238E27FC236}">
                <a16:creationId xmlns:a16="http://schemas.microsoft.com/office/drawing/2014/main" id="{C834292F-FAEE-48F0-8F9D-FCEAA7ADEDCF}"/>
              </a:ext>
            </a:extLst>
          </p:cNvPr>
          <p:cNvSpPr/>
          <p:nvPr/>
        </p:nvSpPr>
        <p:spPr>
          <a:xfrm>
            <a:off x="2549058" y="3235936"/>
            <a:ext cx="576641" cy="514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9" name="Arrow: Down 68">
            <a:extLst>
              <a:ext uri="{FF2B5EF4-FFF2-40B4-BE49-F238E27FC236}">
                <a16:creationId xmlns:a16="http://schemas.microsoft.com/office/drawing/2014/main" id="{A712F954-CD02-4BC6-B458-0F94E2B34039}"/>
              </a:ext>
            </a:extLst>
          </p:cNvPr>
          <p:cNvSpPr/>
          <p:nvPr/>
        </p:nvSpPr>
        <p:spPr>
          <a:xfrm>
            <a:off x="10045725" y="4930777"/>
            <a:ext cx="641617" cy="662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705474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86C4642B-5EB3-48D9-BE14-2D974FAA9194}" type="slidenum">
              <a:rPr lang="en-CA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72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F8C847D-E324-41C2-B843-E0EA1DF321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8" t="88306" r="1334"/>
          <a:stretch/>
        </p:blipFill>
        <p:spPr>
          <a:xfrm>
            <a:off x="3103098" y="5694034"/>
            <a:ext cx="8119990" cy="1120609"/>
          </a:xfrm>
          <a:prstGeom prst="rect">
            <a:avLst/>
          </a:prstGeom>
        </p:spPr>
      </p:pic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21D2782-FFBF-4B26-9A65-187A0E79AC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8" t="4730" r="1334" b="11694"/>
          <a:stretch/>
        </p:blipFill>
        <p:spPr>
          <a:xfrm>
            <a:off x="5409229" y="31376"/>
            <a:ext cx="5836271" cy="5756323"/>
          </a:xfrm>
          <a:prstGeom prst="rect">
            <a:avLst/>
          </a:prstGeom>
        </p:spPr>
      </p:pic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4710FDB-1113-4081-8236-ABB8559DD3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6784"/>
          <a:stretch/>
        </p:blipFill>
        <p:spPr>
          <a:xfrm>
            <a:off x="3078170" y="43357"/>
            <a:ext cx="2474380" cy="57563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CC6B35-A814-4913-BA3C-1F1082D3C330}"/>
              </a:ext>
            </a:extLst>
          </p:cNvPr>
          <p:cNvSpPr/>
          <p:nvPr/>
        </p:nvSpPr>
        <p:spPr>
          <a:xfrm>
            <a:off x="152400" y="659360"/>
            <a:ext cx="3057247" cy="5078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Franklin Gothic Heavy" panose="020B0903020102020204" pitchFamily="34" charset="0"/>
              </a:rPr>
              <a:t>Staying </a:t>
            </a:r>
          </a:p>
          <a:p>
            <a:r>
              <a:rPr lang="en-US" sz="3600" dirty="0">
                <a:solidFill>
                  <a:schemeClr val="tx2"/>
                </a:solidFill>
                <a:latin typeface="Franklin Gothic Heavy" panose="020B0903020102020204" pitchFamily="34" charset="0"/>
              </a:rPr>
              <a:t>Independent </a:t>
            </a:r>
          </a:p>
          <a:p>
            <a:r>
              <a:rPr lang="en-US" sz="3600" dirty="0">
                <a:solidFill>
                  <a:schemeClr val="tx2"/>
                </a:solidFill>
                <a:latin typeface="Franklin Gothic Heavy" panose="020B0903020102020204" pitchFamily="34" charset="0"/>
              </a:rPr>
              <a:t>Checklist</a:t>
            </a:r>
          </a:p>
          <a:p>
            <a:endParaRPr lang="en-US" sz="3600" dirty="0">
              <a:solidFill>
                <a:schemeClr val="tx2"/>
              </a:solidFill>
              <a:latin typeface="Franklin Gothic Heavy" panose="020B0903020102020204" pitchFamily="34" charset="0"/>
            </a:endParaRPr>
          </a:p>
          <a:p>
            <a:endParaRPr lang="en-US" sz="3600" dirty="0">
              <a:solidFill>
                <a:schemeClr val="tx2"/>
              </a:solidFill>
              <a:latin typeface="Franklin Gothic Heavy" panose="020B0903020102020204" pitchFamily="34" charset="0"/>
            </a:endParaRPr>
          </a:p>
          <a:p>
            <a:r>
              <a:rPr lang="en-US" sz="3600" dirty="0">
                <a:solidFill>
                  <a:srgbClr val="C00000"/>
                </a:solidFill>
                <a:latin typeface="Franklin Gothic Heavy" panose="020B0903020102020204" pitchFamily="34" charset="0"/>
              </a:rPr>
              <a:t>Review all </a:t>
            </a:r>
          </a:p>
          <a:p>
            <a:r>
              <a:rPr lang="en-US" sz="3600" dirty="0">
                <a:solidFill>
                  <a:srgbClr val="C00000"/>
                </a:solidFill>
                <a:latin typeface="Franklin Gothic Heavy" panose="020B0903020102020204" pitchFamily="34" charset="0"/>
              </a:rPr>
              <a:t>previous </a:t>
            </a:r>
          </a:p>
          <a:p>
            <a:r>
              <a:rPr lang="en-US" sz="3600" dirty="0">
                <a:solidFill>
                  <a:srgbClr val="C00000"/>
                </a:solidFill>
                <a:latin typeface="Franklin Gothic Heavy" panose="020B0903020102020204" pitchFamily="34" charset="0"/>
              </a:rPr>
              <a:t>screening </a:t>
            </a:r>
          </a:p>
          <a:p>
            <a:r>
              <a:rPr lang="en-US" sz="3600" dirty="0">
                <a:solidFill>
                  <a:srgbClr val="C00000"/>
                </a:solidFill>
                <a:latin typeface="Franklin Gothic Heavy" panose="020B0903020102020204" pitchFamily="34" charset="0"/>
              </a:rPr>
              <a:t>tests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786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Doctor">
            <a:extLst>
              <a:ext uri="{FF2B5EF4-FFF2-40B4-BE49-F238E27FC236}">
                <a16:creationId xmlns:a16="http://schemas.microsoft.com/office/drawing/2014/main" id="{18C6DF92-DCDE-4CC3-B5B3-8BC7172D6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376" y="1117446"/>
            <a:ext cx="5451627" cy="545162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2317220"/>
            <a:ext cx="5963265" cy="41518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Franklin Gothic Demi" panose="020B0703020102020204" pitchFamily="34" charset="0"/>
            </a:endParaRPr>
          </a:p>
          <a:p>
            <a:pPr marL="901677" indent="-5413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latin typeface="Franklin Gothic Demi" panose="020B0703020102020204" pitchFamily="34" charset="0"/>
              </a:rPr>
              <a:t>	If you require assistance with evaluation of fall risk</a:t>
            </a:r>
          </a:p>
          <a:p>
            <a:pPr marL="360354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Franklin Gothic Demi" panose="020B0703020102020204" pitchFamily="34" charset="0"/>
            </a:endParaRPr>
          </a:p>
          <a:p>
            <a:pPr marL="901677" indent="-5413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latin typeface="Franklin Gothic Demi" panose="020B0703020102020204" pitchFamily="34" charset="0"/>
              </a:rPr>
              <a:t>If you require assistance with treatment </a:t>
            </a:r>
          </a:p>
          <a:p>
            <a:pPr marL="360354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Franklin Gothic Demi" panose="020B0703020102020204" pitchFamily="34" charset="0"/>
            </a:endParaRPr>
          </a:p>
          <a:p>
            <a:pPr marL="901677" indent="-5413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latin typeface="Franklin Gothic Demi" panose="020B0703020102020204" pitchFamily="34" charset="0"/>
              </a:rPr>
              <a:t>If your patient is falling and has cognitive impairment “Forgetful Fallers”</a:t>
            </a:r>
          </a:p>
          <a:p>
            <a:pPr marL="0" indent="0">
              <a:buNone/>
            </a:pPr>
            <a:endParaRPr lang="en-US" sz="2400" dirty="0">
              <a:latin typeface="Franklin Gothic Demi" panose="020B0703020102020204" pitchFamily="34" charset="0"/>
            </a:endParaRPr>
          </a:p>
          <a:p>
            <a:endParaRPr lang="en-US" sz="2400" dirty="0">
              <a:latin typeface="Franklin Gothic Demi" panose="020B0703020102020204" pitchFamily="34" charset="0"/>
            </a:endParaRPr>
          </a:p>
          <a:p>
            <a:endParaRPr lang="en-US" sz="2400" dirty="0">
              <a:latin typeface="Franklin Gothic Demi" panose="020B0703020102020204" pitchFamily="34" charset="0"/>
            </a:endParaRPr>
          </a:p>
          <a:p>
            <a:pPr marL="0" indent="0">
              <a:buNone/>
            </a:pPr>
            <a:endParaRPr lang="en-CA" sz="2400" dirty="0">
              <a:latin typeface="Franklin Gothic Demi" panose="020B0703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46F4A9B9-BBB5-41F1-B8BA-A8692905374F}" type="slidenum">
              <a:rPr lang="en-CA" alt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73</a:t>
            </a:fld>
            <a:endParaRPr lang="en-CA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927"/>
            <a:ext cx="11430000" cy="1235073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>
                <a:solidFill>
                  <a:srgbClr val="113052"/>
                </a:solidFill>
                <a:latin typeface="Franklin Gothic Heavy" panose="020B0903020102020204" pitchFamily="34" charset="0"/>
              </a:rPr>
              <a:t>When</a:t>
            </a:r>
            <a:r>
              <a:rPr lang="en-US" sz="4000" dirty="0">
                <a:solidFill>
                  <a:srgbClr val="113052"/>
                </a:solidFill>
                <a:latin typeface="Franklin Gothic Heavy" panose="020B0903020102020204" pitchFamily="34" charset="0"/>
              </a:rPr>
              <a:t> to refer to </a:t>
            </a:r>
            <a:br>
              <a:rPr lang="en-US" sz="4000" dirty="0">
                <a:solidFill>
                  <a:srgbClr val="113052"/>
                </a:solidFill>
                <a:latin typeface="Franklin Gothic Heavy" panose="020B0903020102020204" pitchFamily="34" charset="0"/>
              </a:rPr>
            </a:br>
            <a:r>
              <a:rPr lang="en-US" sz="4000" dirty="0">
                <a:solidFill>
                  <a:srgbClr val="113052"/>
                </a:solidFill>
                <a:latin typeface="Franklin Gothic Heavy" panose="020B0903020102020204" pitchFamily="34" charset="0"/>
              </a:rPr>
              <a:t>Specialized Geriatric Services </a:t>
            </a:r>
            <a:endParaRPr lang="en-CA" sz="4000" dirty="0">
              <a:solidFill>
                <a:srgbClr val="113052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8820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92075"/>
            <a:ext cx="9533394" cy="70104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113052"/>
                </a:solidFill>
                <a:latin typeface="Franklin Gothic Heavy" panose="020B0903020102020204" pitchFamily="34" charset="0"/>
              </a:rPr>
              <a:t>Where / How</a:t>
            </a:r>
            <a:r>
              <a:rPr lang="en-US" dirty="0">
                <a:solidFill>
                  <a:srgbClr val="113052"/>
                </a:solidFill>
                <a:latin typeface="Franklin Gothic Heavy" panose="020B0903020102020204" pitchFamily="34" charset="0"/>
              </a:rPr>
              <a:t> to refer</a:t>
            </a:r>
            <a:endParaRPr lang="en-CA" dirty="0">
              <a:solidFill>
                <a:srgbClr val="113052"/>
              </a:solidFill>
              <a:latin typeface="Franklin Gothic Heavy" panose="020B0903020102020204" pitchFamily="34" charset="0"/>
            </a:endParaRP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68849DEA-2FFF-4BE3-B724-B9CC3B3812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600896"/>
              </p:ext>
            </p:extLst>
          </p:nvPr>
        </p:nvGraphicFramePr>
        <p:xfrm>
          <a:off x="304801" y="983161"/>
          <a:ext cx="10744199" cy="5329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06200" y="6264275"/>
            <a:ext cx="685800" cy="593725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defRPr/>
            </a:pPr>
            <a:fld id="{46F4A9B9-BBB5-41F1-B8BA-A8692905374F}" type="slidenum">
              <a:rPr lang="en-CA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74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0900005-B584-4B98-9610-E0792D4168E6}"/>
              </a:ext>
            </a:extLst>
          </p:cNvPr>
          <p:cNvGrpSpPr/>
          <p:nvPr/>
        </p:nvGrpSpPr>
        <p:grpSpPr>
          <a:xfrm>
            <a:off x="1295400" y="6295114"/>
            <a:ext cx="9143999" cy="593725"/>
            <a:chOff x="5836302" y="739250"/>
            <a:chExt cx="1555986" cy="77799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72CA779-8ACF-4380-BA2B-795665444EAA}"/>
                </a:ext>
              </a:extLst>
            </p:cNvPr>
            <p:cNvSpPr/>
            <p:nvPr/>
          </p:nvSpPr>
          <p:spPr>
            <a:xfrm>
              <a:off x="5836302" y="739250"/>
              <a:ext cx="1555986" cy="777993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EC56851C-2CE4-40C2-9F73-5216BC26E21D}"/>
                </a:ext>
              </a:extLst>
            </p:cNvPr>
            <p:cNvSpPr txBox="1"/>
            <p:nvPr/>
          </p:nvSpPr>
          <p:spPr>
            <a:xfrm>
              <a:off x="5859089" y="762037"/>
              <a:ext cx="1510412" cy="73241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1" tIns="12700" rIns="19051" bIns="12700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>
                  <a:solidFill>
                    <a:srgbClr val="113052"/>
                  </a:solidFill>
                  <a:latin typeface="Franklin Gothic Demi" panose="020B0703020102020204" pitchFamily="34" charset="0"/>
                </a:rPr>
                <a:t>Areas where RGPs are not available – search </a:t>
              </a:r>
              <a:r>
                <a:rPr lang="en-US" sz="2400" b="1" i="1" dirty="0">
                  <a:solidFill>
                    <a:srgbClr val="113052"/>
                  </a:solidFill>
                  <a:latin typeface="Franklin Gothic Demi" panose="020B0703020102020204" pitchFamily="34" charset="0"/>
                </a:rPr>
                <a:t>falls, geriatrics, city</a:t>
              </a:r>
              <a:endParaRPr lang="en-US" sz="2400" b="1" dirty="0">
                <a:solidFill>
                  <a:srgbClr val="113052"/>
                </a:solidFill>
                <a:latin typeface="Franklin Gothic Demi" panose="020B0703020102020204" pitchFamily="34" charset="0"/>
              </a:endParaRPr>
            </a:p>
          </p:txBody>
        </p:sp>
      </p:grpSp>
      <p:pic>
        <p:nvPicPr>
          <p:cNvPr id="5" name="Graphic 4" descr="Marker">
            <a:extLst>
              <a:ext uri="{FF2B5EF4-FFF2-40B4-BE49-F238E27FC236}">
                <a16:creationId xmlns:a16="http://schemas.microsoft.com/office/drawing/2014/main" id="{7930A2A0-F609-428A-98DD-D9AD16C58A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86200" y="965771"/>
            <a:ext cx="838200" cy="838200"/>
          </a:xfrm>
          <a:prstGeom prst="rect">
            <a:avLst/>
          </a:prstGeom>
        </p:spPr>
      </p:pic>
      <p:pic>
        <p:nvPicPr>
          <p:cNvPr id="7" name="Graphic 6" descr="Direction">
            <a:extLst>
              <a:ext uri="{FF2B5EF4-FFF2-40B4-BE49-F238E27FC236}">
                <a16:creationId xmlns:a16="http://schemas.microsoft.com/office/drawing/2014/main" id="{924168A5-3A87-4EA5-A90A-3BCEE65EB2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63030" y="1072451"/>
            <a:ext cx="701040" cy="701040"/>
          </a:xfrm>
          <a:prstGeom prst="rect">
            <a:avLst/>
          </a:prstGeom>
        </p:spPr>
      </p:pic>
      <p:pic>
        <p:nvPicPr>
          <p:cNvPr id="9" name="Graphic 8" descr="Connections">
            <a:extLst>
              <a:ext uri="{FF2B5EF4-FFF2-40B4-BE49-F238E27FC236}">
                <a16:creationId xmlns:a16="http://schemas.microsoft.com/office/drawing/2014/main" id="{53BD82C1-3FB8-40DD-A8C7-3935037242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4106" y="1003871"/>
            <a:ext cx="769620" cy="76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0098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68C397E-C9BC-4DE8-986D-204E427AD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76248C8-0720-48AB-91BA-5F530BB4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2209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1" y="365760"/>
            <a:ext cx="9858383" cy="8534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b="1" spc="-50" dirty="0">
                <a:solidFill>
                  <a:srgbClr val="113052"/>
                </a:solidFill>
                <a:latin typeface="Franklin Gothic Demi" panose="020B0703020102020204" pitchFamily="34" charset="0"/>
              </a:rPr>
              <a:t>Learn more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3BEDA7-D0B8-4802-8168-92452653B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" y="6172200"/>
            <a:ext cx="914400" cy="593725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46F4A9B9-BBB5-41F1-B8BA-A8692905374F}" type="slidenum">
              <a:rPr lang="en-US" alt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75</a:t>
            </a:fld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EFF34B-7B1A-4F9D-8CEE-A40962BC7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3724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0456CC14-CFED-4BFE-9FA8-859CC85A39F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54102042"/>
              </p:ext>
            </p:extLst>
          </p:nvPr>
        </p:nvGraphicFramePr>
        <p:xfrm>
          <a:off x="914400" y="1676400"/>
          <a:ext cx="10744199" cy="4538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0990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86C4642B-5EB3-48D9-BE14-2D974FAA9194}" type="slidenum">
              <a:rPr lang="en-CA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8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706264"/>
              </p:ext>
            </p:extLst>
          </p:nvPr>
        </p:nvGraphicFramePr>
        <p:xfrm>
          <a:off x="0" y="221551"/>
          <a:ext cx="11265946" cy="1066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265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4400" b="0" dirty="0">
                          <a:solidFill>
                            <a:srgbClr val="113052"/>
                          </a:solidFill>
                          <a:effectLst/>
                          <a:latin typeface="Franklin Gothic Heavy" panose="020B0903020102020204" pitchFamily="34" charset="0"/>
                        </a:rPr>
                        <a:t>Lesson 1: Background</a:t>
                      </a:r>
                      <a:endParaRPr lang="en-CA" sz="3200" b="0" dirty="0">
                        <a:solidFill>
                          <a:srgbClr val="113052"/>
                        </a:solidFill>
                        <a:effectLst/>
                        <a:latin typeface="Franklin Gothic Heavy" panose="020B09030201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b="0" dirty="0">
                          <a:effectLst/>
                          <a:latin typeface="Franklin Gothic Heavy" panose="020B0903020102020204" pitchFamily="34" charset="0"/>
                        </a:rPr>
                        <a:t> </a:t>
                      </a:r>
                      <a:endParaRPr lang="en-CA" sz="1100" b="0" dirty="0">
                        <a:effectLst/>
                        <a:latin typeface="Franklin Gothic Heavy" panose="020B09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36831" marB="3683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18160" y="3059965"/>
            <a:ext cx="31690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>
                <a:latin typeface="Franklin Gothic Demi" panose="020B0703020102020204" pitchFamily="34" charset="0"/>
              </a:rPr>
              <a:t>LEARNING</a:t>
            </a:r>
            <a:r>
              <a:rPr lang="en-CA" sz="3200" dirty="0">
                <a:latin typeface="Franklin Gothic Demi" panose="020B0703020102020204" pitchFamily="34" charset="0"/>
              </a:rPr>
              <a:t> </a:t>
            </a:r>
            <a:r>
              <a:rPr lang="en-CA" sz="4000" dirty="0">
                <a:latin typeface="Franklin Gothic Demi" panose="020B0703020102020204" pitchFamily="34" charset="0"/>
              </a:rPr>
              <a:t>OBJECTIVES</a:t>
            </a:r>
            <a:r>
              <a:rPr lang="en-CA" sz="3600" dirty="0">
                <a:latin typeface="Franklin Gothic Demi" panose="020B0703020102020204" pitchFamily="34" charset="0"/>
              </a:rPr>
              <a:t>:</a:t>
            </a:r>
            <a:endParaRPr lang="en-CA" sz="3200" dirty="0">
              <a:latin typeface="Franklin Gothic Demi" panose="020B07030201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17AF1A4-A607-4CEB-9F8B-16A18924A8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0769092"/>
              </p:ext>
            </p:extLst>
          </p:nvPr>
        </p:nvGraphicFramePr>
        <p:xfrm>
          <a:off x="3393141" y="1524000"/>
          <a:ext cx="6970312" cy="4471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6F85829-75F2-4FAA-B12A-415F472A24F3}"/>
              </a:ext>
            </a:extLst>
          </p:cNvPr>
          <p:cNvSpPr/>
          <p:nvPr/>
        </p:nvSpPr>
        <p:spPr>
          <a:xfrm>
            <a:off x="3710371" y="1970855"/>
            <a:ext cx="6805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Demi" panose="020B0703020102020204" pitchFamily="34" charset="0"/>
              </a:rPr>
              <a:t>1.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C399AA-3694-467F-8650-4AA1B2DA96A6}"/>
              </a:ext>
            </a:extLst>
          </p:cNvPr>
          <p:cNvSpPr/>
          <p:nvPr/>
        </p:nvSpPr>
        <p:spPr>
          <a:xfrm>
            <a:off x="4038346" y="3336965"/>
            <a:ext cx="6559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Demi" panose="020B0703020102020204" pitchFamily="34" charset="0"/>
              </a:rPr>
              <a:t>2.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C02AEB-73CD-414D-B560-BAACE1626496}"/>
              </a:ext>
            </a:extLst>
          </p:cNvPr>
          <p:cNvSpPr/>
          <p:nvPr/>
        </p:nvSpPr>
        <p:spPr>
          <a:xfrm>
            <a:off x="3710371" y="4693051"/>
            <a:ext cx="6559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Demi" panose="020B0703020102020204" pitchFamily="34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48222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83240" cy="1371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13052"/>
                </a:solidFill>
                <a:latin typeface="Franklin Gothic Medium" panose="020B0603020102020204" pitchFamily="34" charset="0"/>
              </a:rPr>
              <a:t>Falls are </a:t>
            </a:r>
            <a:r>
              <a:rPr lang="en-US" b="1" dirty="0">
                <a:solidFill>
                  <a:srgbClr val="113052"/>
                </a:solidFill>
                <a:latin typeface="Franklin Gothic Demi" panose="020B0703020102020204" pitchFamily="34" charset="0"/>
              </a:rPr>
              <a:t>extremely costly </a:t>
            </a:r>
            <a:r>
              <a:rPr lang="en-US" b="1" dirty="0">
                <a:solidFill>
                  <a:srgbClr val="113052"/>
                </a:solidFill>
                <a:latin typeface="Franklin Gothic Medium" panose="020B0603020102020204" pitchFamily="34" charset="0"/>
              </a:rPr>
              <a:t>in </a:t>
            </a:r>
            <a:r>
              <a:rPr lang="en-US" b="1" u="sng" dirty="0">
                <a:solidFill>
                  <a:srgbClr val="113052"/>
                </a:solidFill>
                <a:latin typeface="Franklin Gothic Medium" panose="020B0603020102020204" pitchFamily="34" charset="0"/>
              </a:rPr>
              <a:t>human terms </a:t>
            </a:r>
            <a:r>
              <a:rPr lang="en-US" b="1" dirty="0">
                <a:solidFill>
                  <a:srgbClr val="113052"/>
                </a:solidFill>
                <a:latin typeface="Franklin Gothic Medium" panose="020B0603020102020204" pitchFamily="34" charset="0"/>
              </a:rPr>
              <a:t>and in </a:t>
            </a:r>
            <a:r>
              <a:rPr lang="en-US" b="1" u="sng" dirty="0">
                <a:solidFill>
                  <a:srgbClr val="113052"/>
                </a:solidFill>
                <a:latin typeface="Franklin Gothic Medium" panose="020B0603020102020204" pitchFamily="34" charset="0"/>
              </a:rPr>
              <a:t>health care utilization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10591800" cy="50895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Franklin Gothic Demi" panose="020B0703020102020204" pitchFamily="34" charset="0"/>
              </a:rPr>
              <a:t>FALLS are THE </a:t>
            </a:r>
            <a:r>
              <a:rPr lang="en-US" sz="2800" u="sng" dirty="0">
                <a:latin typeface="Franklin Gothic Demi" panose="020B0703020102020204" pitchFamily="34" charset="0"/>
              </a:rPr>
              <a:t>leading cause of injury </a:t>
            </a:r>
            <a:r>
              <a:rPr lang="en-US" sz="2800" dirty="0">
                <a:latin typeface="Franklin Gothic Demi" panose="020B0703020102020204" pitchFamily="34" charset="0"/>
              </a:rPr>
              <a:t>for seniors. </a:t>
            </a:r>
          </a:p>
          <a:p>
            <a:pPr lvl="1"/>
            <a:r>
              <a:rPr lang="en-US" sz="2400" dirty="0">
                <a:latin typeface="Franklin Gothic Demi" panose="020B0703020102020204" pitchFamily="34" charset="0"/>
              </a:rPr>
              <a:t>1/3 of all seniors fall every year – the physical and psychological consequences are often devastating including disability, chronic pain, loss of independence, depression, reduced quality of life and death (8% of fall-related hospitalizations end in death) .  </a:t>
            </a:r>
          </a:p>
          <a:p>
            <a:pPr lvl="1"/>
            <a:r>
              <a:rPr lang="en-US" sz="2400" dirty="0">
                <a:latin typeface="Franklin Gothic Demi" panose="020B0703020102020204" pitchFamily="34" charset="0"/>
              </a:rPr>
              <a:t>235,355 ED visits and  84,828 fall-related hospitalizations in Canada in 2012-13</a:t>
            </a:r>
            <a:endParaRPr lang="en-US" sz="1400" dirty="0">
              <a:latin typeface="Franklin Gothic Demi" panose="020B07030201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Franklin Gothic Demi" panose="020B0703020102020204" pitchFamily="34" charset="0"/>
              </a:rPr>
              <a:t>FALLS are </a:t>
            </a:r>
            <a:r>
              <a:rPr lang="en-US" sz="2800" u="sng" dirty="0">
                <a:latin typeface="Franklin Gothic Demi" panose="020B0703020102020204" pitchFamily="34" charset="0"/>
              </a:rPr>
              <a:t>costing the Health Care System BILLIONS of dollars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Franklin Gothic Demi" panose="020B0703020102020204" pitchFamily="34" charset="0"/>
              </a:rPr>
              <a:t>The annual cost for treating hip fractures in Canada is </a:t>
            </a:r>
            <a:r>
              <a:rPr lang="en-US" sz="2400" b="1" dirty="0">
                <a:latin typeface="Franklin Gothic Demi" panose="020B0703020102020204" pitchFamily="34" charset="0"/>
              </a:rPr>
              <a:t>$1.1 billion</a:t>
            </a:r>
            <a:r>
              <a:rPr lang="en-US" sz="2400" dirty="0">
                <a:latin typeface="Franklin Gothic Demi" panose="020B0703020102020204" pitchFamily="34" charset="0"/>
              </a:rPr>
              <a:t>.  </a:t>
            </a:r>
          </a:p>
          <a:p>
            <a:pPr marL="274314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latin typeface="Franklin Gothic Demi" panose="020B0703020102020204" pitchFamily="34" charset="0"/>
              </a:rPr>
              <a:t>- </a:t>
            </a:r>
            <a:r>
              <a:rPr lang="en-US" sz="1200" i="1" dirty="0" err="1">
                <a:latin typeface="Franklin Gothic Demi" panose="020B0703020102020204" pitchFamily="34" charset="0"/>
              </a:rPr>
              <a:t>Nikitovic</a:t>
            </a:r>
            <a:r>
              <a:rPr lang="en-US" sz="1200" i="1" dirty="0">
                <a:latin typeface="Franklin Gothic Demi" panose="020B0703020102020204" pitchFamily="34" charset="0"/>
              </a:rPr>
              <a:t>, M., et al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Franklin Gothic Demi" panose="020B0703020102020204" pitchFamily="34" charset="0"/>
              </a:rPr>
              <a:t>Direct care costs of falls are </a:t>
            </a:r>
            <a:r>
              <a:rPr lang="en-US" sz="2400" b="1" u="sng" dirty="0">
                <a:latin typeface="Franklin Gothic Demi" panose="020B0703020102020204" pitchFamily="34" charset="0"/>
              </a:rPr>
              <a:t>$2 Billion </a:t>
            </a:r>
            <a:r>
              <a:rPr lang="en-US" sz="2400" dirty="0">
                <a:latin typeface="Franklin Gothic Demi" panose="020B0703020102020204" pitchFamily="34" charset="0"/>
              </a:rPr>
              <a:t>per year – Canada </a:t>
            </a:r>
          </a:p>
          <a:p>
            <a:pPr marL="274314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latin typeface="Franklin Gothic Demi" panose="020B0703020102020204" pitchFamily="34" charset="0"/>
              </a:rPr>
              <a:t>- Preventing Falls: From Evidence to Improvement in Canadian Health Care 2014,  Accreditation  Canada   </a:t>
            </a:r>
          </a:p>
          <a:p>
            <a:pPr marL="457189"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Franklin Gothic Demi" panose="020B0703020102020204" pitchFamily="34" charset="0"/>
              </a:rPr>
              <a:t>Total economic burden of falls per year (Direct costs for health care + Indirect costs to patients their family and the economy) is </a:t>
            </a:r>
            <a:r>
              <a:rPr lang="en-US" sz="2400" b="1" u="sng" dirty="0">
                <a:latin typeface="Franklin Gothic Demi" panose="020B0703020102020204" pitchFamily="34" charset="0"/>
              </a:rPr>
              <a:t>$6 Billion</a:t>
            </a:r>
            <a:endParaRPr lang="en-US" sz="1200" dirty="0">
              <a:latin typeface="Franklin Gothic Demi" panose="020B0703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46F4A9B9-BBB5-41F1-B8BA-A8692905374F}" type="slidenum">
              <a:rPr lang="en-CA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9</a:t>
            </a:fld>
            <a:endParaRPr lang="en-CA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21844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Custom 5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C0000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7541</Words>
  <Application>Microsoft Office PowerPoint</Application>
  <PresentationFormat>Widescreen</PresentationFormat>
  <Paragraphs>1052</Paragraphs>
  <Slides>75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90" baseType="lpstr">
      <vt:lpstr>Arial</vt:lpstr>
      <vt:lpstr>Century Schoolbook</vt:lpstr>
      <vt:lpstr>Franklin Gothic Book</vt:lpstr>
      <vt:lpstr>Franklin Gothic Demi</vt:lpstr>
      <vt:lpstr>Franklin Gothic Heavy</vt:lpstr>
      <vt:lpstr>Franklin Gothic Medium</vt:lpstr>
      <vt:lpstr>Gill Sans MT</vt:lpstr>
      <vt:lpstr>Lucida Sans</vt:lpstr>
      <vt:lpstr>Symbol</vt:lpstr>
      <vt:lpstr>Times New Roman</vt:lpstr>
      <vt:lpstr>Wingdings</vt:lpstr>
      <vt:lpstr>Wingdings 2</vt:lpstr>
      <vt:lpstr>View</vt:lpstr>
      <vt:lpstr>Document</vt:lpstr>
      <vt:lpstr>Organization Chart</vt:lpstr>
      <vt:lpstr>Comprehensive yet Practical Approach to Falls Prevention </vt:lpstr>
      <vt:lpstr>Disclosure</vt:lpstr>
      <vt:lpstr>Acknowledge support of</vt:lpstr>
      <vt:lpstr>FALLS within the context of The GERIATRIC 5Ms </vt:lpstr>
      <vt:lpstr>PowerPoint Presentation</vt:lpstr>
      <vt:lpstr>PowerPoint Presentation</vt:lpstr>
      <vt:lpstr>Learning objectives </vt:lpstr>
      <vt:lpstr>PowerPoint Presentation</vt:lpstr>
      <vt:lpstr>Falls are extremely costly in human terms and in health care utilization </vt:lpstr>
      <vt:lpstr>The  Good  News !!! </vt:lpstr>
      <vt:lpstr>Champlain Falls Strategy How were tools developed </vt:lpstr>
      <vt:lpstr>Lesson 2: Screening for Fall Risk</vt:lpstr>
      <vt:lpstr>Screening for Fall Risk </vt:lpstr>
      <vt:lpstr>PowerPoint Presentation</vt:lpstr>
      <vt:lpstr>RESOURCES</vt:lpstr>
      <vt:lpstr>Screening Tool  “Staying Independent Checklist”  </vt:lpstr>
      <vt:lpstr>PowerPoint Presentation</vt:lpstr>
      <vt:lpstr>Gait, balance, and mobility TESTS </vt:lpstr>
      <vt:lpstr>Get Up and Go</vt:lpstr>
      <vt:lpstr>PowerPoint Presentation</vt:lpstr>
      <vt:lpstr>TUG Timed Up and GO Test</vt:lpstr>
      <vt:lpstr>TUG scoring </vt:lpstr>
      <vt:lpstr>The 30-second Chair Stand Test</vt:lpstr>
      <vt:lpstr>The 30-second Chair Stand Test</vt:lpstr>
      <vt:lpstr>PowerPoint Presentation</vt:lpstr>
      <vt:lpstr>PowerPoint Presentation</vt:lpstr>
      <vt:lpstr>Building a solid Foundation</vt:lpstr>
      <vt:lpstr>Part 2:  the 3 Ps </vt:lpstr>
      <vt:lpstr>Assessment - 2a: Postural Hypotension</vt:lpstr>
      <vt:lpstr>PowerPoint Presentation</vt:lpstr>
      <vt:lpstr>Assessment - 2a. Postural Hypotension  4D-AID acronym</vt:lpstr>
      <vt:lpstr>Assessment - 2a. Postural Hypotension  4D-AID acronym</vt:lpstr>
      <vt:lpstr>Assessment - 2a. Postural Hypotension   4D-AID acronym </vt:lpstr>
      <vt:lpstr>Non- pharmaceutical treatment of Hypotension - handouts for patients are available on www.stopfalls.ca  www.posturalhypotension.ca  </vt:lpstr>
      <vt:lpstr>HYPERTENSION</vt:lpstr>
      <vt:lpstr>Assessment - 2a:  Heart rate / rhythm + blood flow</vt:lpstr>
      <vt:lpstr> Assessment - 2a:  Heart rate / rhythm + blood flow</vt:lpstr>
      <vt:lpstr>Heart rate / rhythm + blood flow</vt:lpstr>
      <vt:lpstr>Heart rate / rhythm + blood flow</vt:lpstr>
      <vt:lpstr>Determine Risk through Multifactoral Assessment Part 2:  the 3 Ps </vt:lpstr>
      <vt:lpstr>Assessment: Pills</vt:lpstr>
      <vt:lpstr>Decrease or stop drugs/substances that can cause Delirium</vt:lpstr>
      <vt:lpstr>PowerPoint Presentation</vt:lpstr>
      <vt:lpstr>How can one sort through this daunting list of medications?</vt:lpstr>
      <vt:lpstr>Polypharmacy www.geriatricsjournal.ca </vt:lpstr>
      <vt:lpstr>Determine Risk through Multifactoral Assessment Part 2:  the 3 Ps </vt:lpstr>
      <vt:lpstr>Resources: deprescribing.org </vt:lpstr>
      <vt:lpstr>Diabetes / Endocrinology www.geriatricsjournal.ca </vt:lpstr>
      <vt:lpstr>Pain, mobility, gait and strength </vt:lpstr>
      <vt:lpstr>Pain, mobility, gait and strength </vt:lpstr>
      <vt:lpstr>MOBILITY AIDS - Cane</vt:lpstr>
      <vt:lpstr>MOBILITY AIDS - Walker</vt:lpstr>
      <vt:lpstr>Gait, balance, and mobility TESTS </vt:lpstr>
      <vt:lpstr>PowerPoint Presentation</vt:lpstr>
      <vt:lpstr>PowerPoint Presentation</vt:lpstr>
      <vt:lpstr>Assessment – 2d. Visual Acuity</vt:lpstr>
      <vt:lpstr>Assessment - 2e: Other Neurological Impairments (list is illustrative, not exhaustive)</vt:lpstr>
      <vt:lpstr>Assessment - 2e: Other Neurological Impairments</vt:lpstr>
      <vt:lpstr>Assessment - 2e:  Other Neurological Impairments</vt:lpstr>
      <vt:lpstr> Assessment - 2f: Bone Health; nutritional review</vt:lpstr>
      <vt:lpstr>PowerPoint Presentation</vt:lpstr>
      <vt:lpstr>Bone health and nutrition </vt:lpstr>
      <vt:lpstr>PowerPoint Presentation</vt:lpstr>
      <vt:lpstr>Assessment - 2g:  Feet and Footwear</vt:lpstr>
      <vt:lpstr>Assessment - 2h Environmental hazards </vt:lpstr>
      <vt:lpstr>Assessment - 2h: Environmental hazards</vt:lpstr>
      <vt:lpstr>2i. Mood and Behavior</vt:lpstr>
      <vt:lpstr>PowerPoint Presentation</vt:lpstr>
      <vt:lpstr>While assessing and addressing cause(s) of near falls and falls</vt:lpstr>
      <vt:lpstr>PowerPoint Presentation</vt:lpstr>
      <vt:lpstr>PowerPoint Presentation</vt:lpstr>
      <vt:lpstr>PowerPoint Presentation</vt:lpstr>
      <vt:lpstr>When to refer to  Specialized Geriatric Services </vt:lpstr>
      <vt:lpstr>Where / How to refer</vt:lpstr>
      <vt:lpstr>Learn more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Comprehensive yet Practical Approach to Falls Prevention </dc:title>
  <dc:creator>Conrad, Stephanie</dc:creator>
  <cp:lastModifiedBy>Conrad, Stephanie</cp:lastModifiedBy>
  <cp:revision>1</cp:revision>
  <dcterms:created xsi:type="dcterms:W3CDTF">2020-02-10T17:26:33Z</dcterms:created>
  <dcterms:modified xsi:type="dcterms:W3CDTF">2020-04-01T16:36:24Z</dcterms:modified>
</cp:coreProperties>
</file>